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6" r:id="rId3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</p:sldIdLst>
  <p:sldSz cx="9144000" cy="6858000"/>
  <p:notesSz cx="6858000" cy="9144000"/>
  <p:custDataLst>
    <p:tags r:id="rId25"/>
  </p:custDataLst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28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 panose="020B0604020202020204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28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 panose="020B0604020202020204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28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 panose="020B0604020202020204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28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 panose="020B0604020202020204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28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 panose="020B0604020202020204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28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 panose="020B0604020202020204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28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 panose="020B0604020202020204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28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 panose="020B0604020202020204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28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 panose="020B0604020202020204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5" Type="http://schemas.openxmlformats.org/officeDocument/2006/relationships/tags" Target="tags/tag1.xml"/><Relationship Id="rId24" Type="http://schemas.openxmlformats.org/officeDocument/2006/relationships/tableStyles" Target="tableStyles.xml"/><Relationship Id="rId23" Type="http://schemas.openxmlformats.org/officeDocument/2006/relationships/viewProps" Target="viewProps.xml"/><Relationship Id="rId22" Type="http://schemas.openxmlformats.org/officeDocument/2006/relationships/presProps" Target="presProps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107" name="Shape 10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/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spcBef>
        <a:spcPts val="400"/>
      </a:spcBef>
      <a:defRPr sz="1200">
        <a:latin typeface="+mj-lt"/>
        <a:ea typeface="+mj-ea"/>
        <a:cs typeface="+mj-cs"/>
        <a:sym typeface="Arial" panose="020B0604020202020204"/>
      </a:defRPr>
    </a:lvl1pPr>
    <a:lvl2pPr indent="228600" latinLnBrk="0">
      <a:spcBef>
        <a:spcPts val="400"/>
      </a:spcBef>
      <a:defRPr sz="1200">
        <a:latin typeface="+mj-lt"/>
        <a:ea typeface="+mj-ea"/>
        <a:cs typeface="+mj-cs"/>
        <a:sym typeface="Arial" panose="020B0604020202020204"/>
      </a:defRPr>
    </a:lvl2pPr>
    <a:lvl3pPr indent="457200" latinLnBrk="0">
      <a:spcBef>
        <a:spcPts val="400"/>
      </a:spcBef>
      <a:defRPr sz="1200">
        <a:latin typeface="+mj-lt"/>
        <a:ea typeface="+mj-ea"/>
        <a:cs typeface="+mj-cs"/>
        <a:sym typeface="Arial" panose="020B0604020202020204"/>
      </a:defRPr>
    </a:lvl3pPr>
    <a:lvl4pPr indent="685800" latinLnBrk="0">
      <a:spcBef>
        <a:spcPts val="400"/>
      </a:spcBef>
      <a:defRPr sz="1200">
        <a:latin typeface="+mj-lt"/>
        <a:ea typeface="+mj-ea"/>
        <a:cs typeface="+mj-cs"/>
        <a:sym typeface="Arial" panose="020B0604020202020204"/>
      </a:defRPr>
    </a:lvl4pPr>
    <a:lvl5pPr indent="914400" latinLnBrk="0">
      <a:spcBef>
        <a:spcPts val="400"/>
      </a:spcBef>
      <a:defRPr sz="1200">
        <a:latin typeface="+mj-lt"/>
        <a:ea typeface="+mj-ea"/>
        <a:cs typeface="+mj-cs"/>
        <a:sym typeface="Arial" panose="020B0604020202020204"/>
      </a:defRPr>
    </a:lvl5pPr>
    <a:lvl6pPr indent="1143000" latinLnBrk="0">
      <a:spcBef>
        <a:spcPts val="400"/>
      </a:spcBef>
      <a:defRPr sz="1200">
        <a:latin typeface="+mj-lt"/>
        <a:ea typeface="+mj-ea"/>
        <a:cs typeface="+mj-cs"/>
        <a:sym typeface="Arial" panose="020B0604020202020204"/>
      </a:defRPr>
    </a:lvl6pPr>
    <a:lvl7pPr indent="1371600" latinLnBrk="0">
      <a:spcBef>
        <a:spcPts val="400"/>
      </a:spcBef>
      <a:defRPr sz="1200">
        <a:latin typeface="+mj-lt"/>
        <a:ea typeface="+mj-ea"/>
        <a:cs typeface="+mj-cs"/>
        <a:sym typeface="Arial" panose="020B0604020202020204"/>
      </a:defRPr>
    </a:lvl7pPr>
    <a:lvl8pPr indent="1600200" latinLnBrk="0">
      <a:spcBef>
        <a:spcPts val="400"/>
      </a:spcBef>
      <a:defRPr sz="1200">
        <a:latin typeface="+mj-lt"/>
        <a:ea typeface="+mj-ea"/>
        <a:cs typeface="+mj-cs"/>
        <a:sym typeface="Arial" panose="020B0604020202020204"/>
      </a:defRPr>
    </a:lvl8pPr>
    <a:lvl9pPr indent="1828800" latinLnBrk="0">
      <a:spcBef>
        <a:spcPts val="400"/>
      </a:spcBef>
      <a:defRPr sz="1200">
        <a:latin typeface="+mj-lt"/>
        <a:ea typeface="+mj-ea"/>
        <a:cs typeface="+mj-cs"/>
        <a:sym typeface="Arial" panose="020B060402020202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/>
        </p:txBody>
      </p:sp>
      <p:sp>
        <p:nvSpPr>
          <p:cNvPr id="113" name="Shape 113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宋体" panose="02010600030101010101" pitchFamily="2" charset="-122"/>
              </a:defRPr>
            </a:lvl1pPr>
          </a:lstStyle>
          <a:p/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7"/>
          <p:cNvSpPr/>
          <p:nvPr/>
        </p:nvSpPr>
        <p:spPr>
          <a:xfrm>
            <a:off x="609598" y="1219199"/>
            <a:ext cx="7924802" cy="914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0" y="0"/>
                </a:lnTo>
                <a:lnTo>
                  <a:pt x="21600" y="0"/>
                </a:lnTo>
              </a:path>
            </a:pathLst>
          </a:custGeom>
          <a:ln w="25400">
            <a:solidFill>
              <a:schemeClr val="accent1"/>
            </a:solidFill>
            <a:miter/>
          </a:ln>
        </p:spPr>
        <p:txBody>
          <a:bodyPr lIns="45718" tIns="45718" rIns="45718" bIns="45718"/>
          <a:lstStyle/>
          <a:p>
            <a:pPr>
              <a:defRPr b="0">
                <a:solidFill>
                  <a:srgbClr val="FF33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黑体" panose="02010609060101010101" charset="-122"/>
              </a:defRPr>
            </a:pPr>
          </a:p>
        </p:txBody>
      </p:sp>
      <p:sp>
        <p:nvSpPr>
          <p:cNvPr id="14" name="Line 8"/>
          <p:cNvSpPr/>
          <p:nvPr/>
        </p:nvSpPr>
        <p:spPr>
          <a:xfrm>
            <a:off x="1981200" y="3962400"/>
            <a:ext cx="6511926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txBody>
          <a:bodyPr lIns="45718" tIns="45718" rIns="45718" bIns="45718"/>
          <a:lstStyle/>
          <a:p/>
        </p:txBody>
      </p:sp>
      <p:sp>
        <p:nvSpPr>
          <p:cNvPr id="15" name="标题文本"/>
          <p:cNvSpPr txBox="1"/>
          <p:nvPr>
            <p:ph type="title" hasCustomPrompt="1"/>
          </p:nvPr>
        </p:nvSpPr>
        <p:spPr>
          <a:xfrm>
            <a:off x="914400" y="1524000"/>
            <a:ext cx="7623175" cy="1752600"/>
          </a:xfrm>
          <a:prstGeom prst="rect">
            <a:avLst/>
          </a:prstGeom>
        </p:spPr>
        <p:txBody>
          <a:bodyPr/>
          <a:lstStyle>
            <a:lvl1pPr>
              <a:defRPr sz="5000"/>
            </a:lvl1pPr>
          </a:lstStyle>
          <a:p>
            <a:r>
              <a:t>标题文本</a:t>
            </a:r>
          </a:p>
        </p:txBody>
      </p:sp>
      <p:sp>
        <p:nvSpPr>
          <p:cNvPr id="16" name="正文级别 1…"/>
          <p:cNvSpPr txBox="1"/>
          <p:nvPr>
            <p:ph type="body" sz="quarter" idx="1" hasCustomPrompt="1"/>
          </p:nvPr>
        </p:nvSpPr>
        <p:spPr>
          <a:xfrm>
            <a:off x="1981200" y="3962400"/>
            <a:ext cx="6553200" cy="17526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600"/>
              </a:spcBef>
              <a:buClrTx/>
              <a:buSzTx/>
              <a:buNone/>
              <a:defRPr sz="2800"/>
            </a:lvl1pPr>
            <a:lvl2pPr marL="694690" indent="-350520">
              <a:spcBef>
                <a:spcPts val="600"/>
              </a:spcBef>
              <a:buClrTx/>
              <a:defRPr sz="2800"/>
            </a:lvl2pPr>
            <a:lvl3pPr marL="1118235" indent="-447040">
              <a:spcBef>
                <a:spcPts val="600"/>
              </a:spcBef>
              <a:buClrTx/>
              <a:defRPr sz="2800"/>
            </a:lvl3pPr>
            <a:lvl4pPr marL="1466215" indent="-442595">
              <a:spcBef>
                <a:spcPts val="600"/>
              </a:spcBef>
              <a:buClrTx/>
              <a:defRPr sz="2800"/>
            </a:lvl4pPr>
            <a:lvl5pPr marL="1817370" indent="-475615">
              <a:spcBef>
                <a:spcPts val="600"/>
              </a:spcBef>
              <a:buClrTx/>
              <a:defRPr sz="2800"/>
            </a:lvl5pPr>
          </a:lstStyle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17" name="幻灯片编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内容页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矩形 8"/>
          <p:cNvSpPr/>
          <p:nvPr/>
        </p:nvSpPr>
        <p:spPr>
          <a:xfrm>
            <a:off x="-19050" y="0"/>
            <a:ext cx="9163050" cy="1125538"/>
          </a:xfrm>
          <a:prstGeom prst="rect">
            <a:avLst/>
          </a:prstGeom>
          <a:solidFill>
            <a:srgbClr val="002060">
              <a:alpha val="97000"/>
            </a:srgbClr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 sz="1600">
                <a:solidFill>
                  <a:srgbClr val="FFFFFF"/>
                </a:solidFill>
              </a:defRPr>
            </a:pPr>
          </a:p>
        </p:txBody>
      </p:sp>
      <p:sp>
        <p:nvSpPr>
          <p:cNvPr id="97" name="Freeform 57"/>
          <p:cNvSpPr/>
          <p:nvPr/>
        </p:nvSpPr>
        <p:spPr>
          <a:xfrm>
            <a:off x="0" y="6524625"/>
            <a:ext cx="9144002" cy="279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1600" y="20741"/>
                </a:lnTo>
                <a:lnTo>
                  <a:pt x="21585" y="11659"/>
                </a:lnTo>
                <a:lnTo>
                  <a:pt x="5650" y="11659"/>
                </a:lnTo>
                <a:lnTo>
                  <a:pt x="5035" y="368"/>
                </a:lnTo>
                <a:lnTo>
                  <a:pt x="0" y="0"/>
                </a:lnTo>
                <a:lnTo>
                  <a:pt x="0" y="21600"/>
                </a:lnTo>
                <a:close/>
              </a:path>
            </a:pathLst>
          </a:custGeom>
          <a:solidFill>
            <a:srgbClr val="AACDF4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 sz="1600" b="0">
                <a:solidFill>
                  <a:srgbClr val="FF33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黑体" panose="02010609060101010101" charset="-122"/>
              </a:defRPr>
            </a:pPr>
          </a:p>
        </p:txBody>
      </p:sp>
      <p:sp>
        <p:nvSpPr>
          <p:cNvPr id="98" name="Rectangle 58"/>
          <p:cNvSpPr/>
          <p:nvPr/>
        </p:nvSpPr>
        <p:spPr>
          <a:xfrm flipV="1">
            <a:off x="-1" y="6769099"/>
            <a:ext cx="9145590" cy="115889"/>
          </a:xfrm>
          <a:prstGeom prst="rect">
            <a:avLst/>
          </a:prstGeom>
          <a:solidFill>
            <a:srgbClr val="007CA8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>
              <a:defRPr sz="1400" i="1" u="sng">
                <a:solidFill>
                  <a:srgbClr val="1D528D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defRPr>
            </a:pPr>
          </a:p>
        </p:txBody>
      </p:sp>
      <p:pic>
        <p:nvPicPr>
          <p:cNvPr id="99" name="图片 4" descr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66709" y="5080"/>
            <a:ext cx="1176657" cy="1070612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100" name="幻灯片编号"/>
          <p:cNvSpPr txBox="1"/>
          <p:nvPr>
            <p:ph type="sldNum" sz="quarter" idx="2"/>
          </p:nvPr>
        </p:nvSpPr>
        <p:spPr>
          <a:xfrm>
            <a:off x="6306187" y="6099812"/>
            <a:ext cx="247014" cy="25653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标题文本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标题文本</a:t>
            </a:r>
          </a:p>
        </p:txBody>
      </p:sp>
      <p:sp>
        <p:nvSpPr>
          <p:cNvPr id="25" name="正文级别 1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26" name="幻灯片编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标题文本"/>
          <p:cNvSpPr txBox="1"/>
          <p:nvPr>
            <p:ph type="title" hasCustomPrompt="1"/>
          </p:nvPr>
        </p:nvSpPr>
        <p:spPr>
          <a:xfrm>
            <a:off x="722312" y="4406900"/>
            <a:ext cx="7772401" cy="1362075"/>
          </a:xfrm>
          <a:prstGeom prst="rect">
            <a:avLst/>
          </a:prstGeom>
        </p:spPr>
        <p:txBody>
          <a:bodyPr/>
          <a:lstStyle>
            <a:lvl1pPr>
              <a:defRPr sz="4000" b="1" cap="all"/>
            </a:lvl1pPr>
          </a:lstStyle>
          <a:p>
            <a:r>
              <a:t>标题文本</a:t>
            </a:r>
          </a:p>
        </p:txBody>
      </p:sp>
      <p:sp>
        <p:nvSpPr>
          <p:cNvPr id="34" name="正文级别 1…"/>
          <p:cNvSpPr txBox="1"/>
          <p:nvPr>
            <p:ph type="body" sz="quarter" idx="1" hasCustomPrompt="1"/>
          </p:nvPr>
        </p:nvSpPr>
        <p:spPr>
          <a:xfrm>
            <a:off x="722312" y="2906713"/>
            <a:ext cx="7772401" cy="1500189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400"/>
              </a:spcBef>
              <a:buClrTx/>
              <a:buSzTx/>
              <a:buNone/>
              <a:defRPr sz="2000"/>
            </a:lvl1pPr>
            <a:lvl2pPr marL="0" indent="0">
              <a:spcBef>
                <a:spcPts val="400"/>
              </a:spcBef>
              <a:buClrTx/>
              <a:buSzTx/>
              <a:buNone/>
              <a:defRPr sz="2000"/>
            </a:lvl2pPr>
            <a:lvl3pPr marL="0" indent="0">
              <a:spcBef>
                <a:spcPts val="400"/>
              </a:spcBef>
              <a:buClrTx/>
              <a:buSzTx/>
              <a:buNone/>
              <a:defRPr sz="2000"/>
            </a:lvl3pPr>
            <a:lvl4pPr marL="0" indent="0">
              <a:spcBef>
                <a:spcPts val="400"/>
              </a:spcBef>
              <a:buClrTx/>
              <a:buSzTx/>
              <a:buNone/>
              <a:defRPr sz="2000"/>
            </a:lvl4pPr>
            <a:lvl5pPr marL="0" indent="0">
              <a:spcBef>
                <a:spcPts val="400"/>
              </a:spcBef>
              <a:buClrTx/>
              <a:buSzTx/>
              <a:buNone/>
              <a:defRPr sz="2000"/>
            </a:lvl5pPr>
          </a:lstStyle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35" name="幻灯片编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标题文本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标题文本</a:t>
            </a:r>
          </a:p>
        </p:txBody>
      </p:sp>
      <p:sp>
        <p:nvSpPr>
          <p:cNvPr id="43" name="正文级别 1…"/>
          <p:cNvSpPr txBox="1"/>
          <p:nvPr>
            <p:ph type="body" sz="half" idx="1" hasCustomPrompt="1"/>
          </p:nvPr>
        </p:nvSpPr>
        <p:spPr>
          <a:xfrm>
            <a:off x="457200" y="1600200"/>
            <a:ext cx="4038600" cy="4530725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defRPr sz="2800"/>
            </a:lvl1pPr>
            <a:lvl2pPr marL="723900" indent="-379730">
              <a:spcBef>
                <a:spcPts val="600"/>
              </a:spcBef>
              <a:defRPr sz="2800"/>
            </a:lvl2pPr>
            <a:lvl3pPr marL="1162685" indent="-491490">
              <a:spcBef>
                <a:spcPts val="600"/>
              </a:spcBef>
              <a:defRPr sz="2800"/>
            </a:lvl3pPr>
            <a:lvl4pPr marL="1515745" indent="-492125">
              <a:spcBef>
                <a:spcPts val="600"/>
              </a:spcBef>
              <a:defRPr sz="2800"/>
            </a:lvl4pPr>
            <a:lvl5pPr marL="1870075" indent="-528320">
              <a:spcBef>
                <a:spcPts val="600"/>
              </a:spcBef>
              <a:defRPr sz="2800"/>
            </a:lvl5pPr>
          </a:lstStyle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44" name="幻灯片编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标题文本"/>
          <p:cNvSpPr txBox="1"/>
          <p:nvPr>
            <p:ph type="title" hasCustomPrompt="1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/>
          <a:lstStyle/>
          <a:p>
            <a:r>
              <a:t>标题文本</a:t>
            </a:r>
          </a:p>
        </p:txBody>
      </p:sp>
      <p:sp>
        <p:nvSpPr>
          <p:cNvPr id="52" name="正文级别 1…"/>
          <p:cNvSpPr txBox="1"/>
          <p:nvPr>
            <p:ph type="body" sz="quarter" idx="1" hasCustomPrompt="1"/>
          </p:nvPr>
        </p:nvSpPr>
        <p:spPr>
          <a:xfrm>
            <a:off x="457200" y="1535112"/>
            <a:ext cx="4040188" cy="639763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500"/>
              </a:spcBef>
              <a:buClrTx/>
              <a:buSzTx/>
              <a:buNone/>
              <a:defRPr sz="2400" b="1"/>
            </a:lvl1pPr>
            <a:lvl2pPr marL="0" indent="0">
              <a:spcBef>
                <a:spcPts val="500"/>
              </a:spcBef>
              <a:buClrTx/>
              <a:buSzTx/>
              <a:buNone/>
              <a:defRPr sz="2400" b="1"/>
            </a:lvl2pPr>
            <a:lvl3pPr marL="0" indent="0">
              <a:spcBef>
                <a:spcPts val="500"/>
              </a:spcBef>
              <a:buClrTx/>
              <a:buSzTx/>
              <a:buNone/>
              <a:defRPr sz="2400" b="1"/>
            </a:lvl3pPr>
            <a:lvl4pPr marL="0" indent="0">
              <a:spcBef>
                <a:spcPts val="500"/>
              </a:spcBef>
              <a:buClrTx/>
              <a:buSzTx/>
              <a:buNone/>
              <a:defRPr sz="2400" b="1"/>
            </a:lvl4pPr>
            <a:lvl5pPr marL="0" indent="0">
              <a:spcBef>
                <a:spcPts val="500"/>
              </a:spcBef>
              <a:buClrTx/>
              <a:buSzTx/>
              <a:buNone/>
              <a:defRPr sz="2400" b="1"/>
            </a:lvl5pPr>
          </a:lstStyle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53" name="文本占位符 4"/>
          <p:cNvSpPr/>
          <p:nvPr>
            <p:ph type="body" sz="quarter" idx="21"/>
          </p:nvPr>
        </p:nvSpPr>
        <p:spPr>
          <a:xfrm>
            <a:off x="4645025" y="1535111"/>
            <a:ext cx="4041775" cy="639765"/>
          </a:xfrm>
          <a:prstGeom prst="rect">
            <a:avLst/>
          </a:prstGeom>
        </p:spPr>
        <p:txBody>
          <a:bodyPr anchor="b"/>
          <a:lstStyle/>
          <a:p/>
        </p:txBody>
      </p:sp>
      <p:sp>
        <p:nvSpPr>
          <p:cNvPr id="54" name="幻灯片编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标题文本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标题文本</a:t>
            </a:r>
          </a:p>
        </p:txBody>
      </p:sp>
      <p:sp>
        <p:nvSpPr>
          <p:cNvPr id="62" name="幻灯片编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幻灯片编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标题文本"/>
          <p:cNvSpPr txBox="1"/>
          <p:nvPr>
            <p:ph type="title" hasCustomPrompt="1"/>
          </p:nvPr>
        </p:nvSpPr>
        <p:spPr>
          <a:xfrm>
            <a:off x="457200" y="273050"/>
            <a:ext cx="3008315" cy="1162050"/>
          </a:xfrm>
          <a:prstGeom prst="rect">
            <a:avLst/>
          </a:prstGeom>
        </p:spPr>
        <p:txBody>
          <a:bodyPr anchor="b"/>
          <a:lstStyle>
            <a:lvl1pPr>
              <a:defRPr sz="2000" b="1"/>
            </a:lvl1pPr>
          </a:lstStyle>
          <a:p>
            <a:r>
              <a:t>标题文本</a:t>
            </a:r>
          </a:p>
        </p:txBody>
      </p:sp>
      <p:sp>
        <p:nvSpPr>
          <p:cNvPr id="77" name="正文级别 1…"/>
          <p:cNvSpPr txBox="1"/>
          <p:nvPr>
            <p:ph type="body" idx="1" hasCustomPrompt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716280" indent="-372110">
              <a:defRPr sz="3200"/>
            </a:lvl2pPr>
            <a:lvl3pPr marL="1139190" indent="-467995">
              <a:defRPr sz="3200"/>
            </a:lvl3pPr>
            <a:lvl4pPr marL="1529715" indent="-506095">
              <a:defRPr sz="3200"/>
            </a:lvl4pPr>
            <a:lvl5pPr marL="1885315" indent="-543560">
              <a:defRPr sz="3200"/>
            </a:lvl5pPr>
          </a:lstStyle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78" name="文本占位符 3"/>
          <p:cNvSpPr/>
          <p:nvPr>
            <p:ph type="body" sz="half" idx="21"/>
          </p:nvPr>
        </p:nvSpPr>
        <p:spPr>
          <a:xfrm>
            <a:off x="457198" y="1435100"/>
            <a:ext cx="3008316" cy="4691063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79" name="幻灯片编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标题文本"/>
          <p:cNvSpPr txBox="1"/>
          <p:nvPr>
            <p:ph type="title" hasCustomPrompt="1"/>
          </p:nvPr>
        </p:nvSpPr>
        <p:spPr>
          <a:xfrm>
            <a:off x="1792288" y="4800600"/>
            <a:ext cx="5486402" cy="566738"/>
          </a:xfrm>
          <a:prstGeom prst="rect">
            <a:avLst/>
          </a:prstGeom>
        </p:spPr>
        <p:txBody>
          <a:bodyPr anchor="b"/>
          <a:lstStyle>
            <a:lvl1pPr>
              <a:defRPr sz="2000" b="1"/>
            </a:lvl1pPr>
          </a:lstStyle>
          <a:p>
            <a:r>
              <a:t>标题文本</a:t>
            </a:r>
          </a:p>
        </p:txBody>
      </p:sp>
      <p:sp>
        <p:nvSpPr>
          <p:cNvPr id="87" name="图片占位符 2"/>
          <p:cNvSpPr/>
          <p:nvPr>
            <p:ph type="pic" sz="half" idx="21"/>
          </p:nvPr>
        </p:nvSpPr>
        <p:spPr>
          <a:xfrm>
            <a:off x="1792288" y="612775"/>
            <a:ext cx="5486402" cy="4114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/>
        </p:txBody>
      </p:sp>
      <p:sp>
        <p:nvSpPr>
          <p:cNvPr id="88" name="正文级别 1…"/>
          <p:cNvSpPr txBox="1"/>
          <p:nvPr>
            <p:ph type="body" sz="quarter" idx="1" hasCustomPrompt="1"/>
          </p:nvPr>
        </p:nvSpPr>
        <p:spPr>
          <a:xfrm>
            <a:off x="1792288" y="5367337"/>
            <a:ext cx="5486402" cy="804864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ClrTx/>
              <a:buSzTx/>
              <a:buNone/>
              <a:defRPr sz="1400"/>
            </a:lvl1pPr>
            <a:lvl2pPr marL="0" indent="0">
              <a:spcBef>
                <a:spcPts val="300"/>
              </a:spcBef>
              <a:buClrTx/>
              <a:buSzTx/>
              <a:buNone/>
              <a:defRPr sz="1400"/>
            </a:lvl2pPr>
            <a:lvl3pPr marL="0" indent="0">
              <a:spcBef>
                <a:spcPts val="300"/>
              </a:spcBef>
              <a:buClrTx/>
              <a:buSzTx/>
              <a:buNone/>
              <a:defRPr sz="1400"/>
            </a:lvl3pPr>
            <a:lvl4pPr marL="0" indent="0">
              <a:spcBef>
                <a:spcPts val="300"/>
              </a:spcBef>
              <a:buClrTx/>
              <a:buSzTx/>
              <a:buNone/>
              <a:defRPr sz="1400"/>
            </a:lvl4pPr>
            <a:lvl5pPr marL="0" indent="0">
              <a:spcBef>
                <a:spcPts val="300"/>
              </a:spcBef>
              <a:buClrTx/>
              <a:buSzTx/>
              <a:buNone/>
              <a:defRPr sz="1400"/>
            </a:lvl5pPr>
          </a:lstStyle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89" name="幻灯片编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7"/>
          <p:cNvSpPr/>
          <p:nvPr/>
        </p:nvSpPr>
        <p:spPr>
          <a:xfrm>
            <a:off x="380998" y="228599"/>
            <a:ext cx="8229602" cy="6096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0" y="0"/>
                </a:lnTo>
                <a:lnTo>
                  <a:pt x="21600" y="0"/>
                </a:lnTo>
              </a:path>
            </a:pathLst>
          </a:custGeom>
          <a:ln w="19050">
            <a:solidFill>
              <a:schemeClr val="accent1"/>
            </a:solidFill>
            <a:miter/>
          </a:ln>
        </p:spPr>
        <p:txBody>
          <a:bodyPr lIns="45718" tIns="45718" rIns="45718" bIns="45718"/>
          <a:lstStyle/>
          <a:p>
            <a:pPr>
              <a:defRPr b="0">
                <a:solidFill>
                  <a:srgbClr val="FF33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黑体" panose="02010609060101010101" charset="-122"/>
              </a:defRPr>
            </a:pPr>
          </a:p>
        </p:txBody>
      </p:sp>
      <p:sp>
        <p:nvSpPr>
          <p:cNvPr id="3" name="Line 8"/>
          <p:cNvSpPr/>
          <p:nvPr/>
        </p:nvSpPr>
        <p:spPr>
          <a:xfrm>
            <a:off x="457200" y="6172200"/>
            <a:ext cx="8229601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txBody>
          <a:bodyPr lIns="45718" tIns="45718" rIns="45718" bIns="45718"/>
          <a:lstStyle/>
          <a:p/>
        </p:txBody>
      </p:sp>
      <p:sp>
        <p:nvSpPr>
          <p:cNvPr id="4" name="标题文本"/>
          <p:cNvSpPr txBox="1"/>
          <p:nvPr>
            <p:ph type="title"/>
          </p:nvPr>
        </p:nvSpPr>
        <p:spPr>
          <a:xfrm>
            <a:off x="457200" y="277813"/>
            <a:ext cx="8229600" cy="1139826"/>
          </a:xfrm>
          <a:prstGeom prst="rect">
            <a:avLst/>
          </a:prstGeom>
          <a:ln w="12700">
            <a:miter lim="400000"/>
          </a:ln>
        </p:spPr>
        <p:txBody>
          <a:bodyPr lIns="45718" tIns="45718" rIns="45718" bIns="45718">
            <a:normAutofit/>
          </a:bodyPr>
          <a:lstStyle/>
          <a:p>
            <a:r>
              <a:t>标题文本</a:t>
            </a:r>
          </a:p>
        </p:txBody>
      </p:sp>
      <p:sp>
        <p:nvSpPr>
          <p:cNvPr id="5" name="正文级别 1…"/>
          <p:cNvSpPr txBox="1"/>
          <p:nvPr>
            <p:ph type="body" idx="1"/>
          </p:nvPr>
        </p:nvSpPr>
        <p:spPr>
          <a:xfrm>
            <a:off x="457200" y="1600200"/>
            <a:ext cx="8229600" cy="4530725"/>
          </a:xfrm>
          <a:prstGeom prst="rect">
            <a:avLst/>
          </a:prstGeom>
          <a:ln w="12700">
            <a:miter lim="400000"/>
          </a:ln>
        </p:spPr>
        <p:txBody>
          <a:bodyPr lIns="45718" tIns="45718" rIns="45718" bIns="45718">
            <a:normAutofit/>
          </a:bodyPr>
          <a:lstStyle/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6" name="幻灯片编号"/>
          <p:cNvSpPr txBox="1"/>
          <p:nvPr>
            <p:ph type="sldNum" sz="quarter" idx="2"/>
          </p:nvPr>
        </p:nvSpPr>
        <p:spPr>
          <a:xfrm>
            <a:off x="8439786" y="6444299"/>
            <a:ext cx="247014" cy="256539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 anchor="b">
            <a:spAutoFit/>
          </a:bodyPr>
          <a:lstStyle>
            <a:lvl1pPr algn="r">
              <a:defRPr sz="1200" b="0">
                <a:latin typeface="Garamond"/>
                <a:ea typeface="Garamond"/>
                <a:cs typeface="Garamond"/>
                <a:sym typeface="Garamond"/>
              </a:defRPr>
            </a:lvl1pPr>
          </a:lstStyle>
          <a:p>
            <a:fld id="{86CB4B4D-7CA3-9044-876B-883B54F8677D}" type="slidenum">
              <a:rPr/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ransition spd="med"/>
  <p:txStyles>
    <p:title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4200" b="0" i="0" u="none" strike="noStrike" cap="none" spc="0" baseline="0">
          <a:solidFill>
            <a:srgbClr val="006633"/>
          </a:solidFill>
          <a:uFillTx/>
          <a:latin typeface="Garamond"/>
          <a:ea typeface="Garamond"/>
          <a:cs typeface="Garamond"/>
          <a:sym typeface="Garamond"/>
        </a:defRPr>
      </a:lvl1pPr>
      <a:lvl2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4200" b="0" i="0" u="none" strike="noStrike" cap="none" spc="0" baseline="0">
          <a:solidFill>
            <a:srgbClr val="006633"/>
          </a:solidFill>
          <a:uFillTx/>
          <a:latin typeface="Garamond"/>
          <a:ea typeface="Garamond"/>
          <a:cs typeface="Garamond"/>
          <a:sym typeface="Garamond"/>
        </a:defRPr>
      </a:lvl2pPr>
      <a:lvl3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4200" b="0" i="0" u="none" strike="noStrike" cap="none" spc="0" baseline="0">
          <a:solidFill>
            <a:srgbClr val="006633"/>
          </a:solidFill>
          <a:uFillTx/>
          <a:latin typeface="Garamond"/>
          <a:ea typeface="Garamond"/>
          <a:cs typeface="Garamond"/>
          <a:sym typeface="Garamond"/>
        </a:defRPr>
      </a:lvl3pPr>
      <a:lvl4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4200" b="0" i="0" u="none" strike="noStrike" cap="none" spc="0" baseline="0">
          <a:solidFill>
            <a:srgbClr val="006633"/>
          </a:solidFill>
          <a:uFillTx/>
          <a:latin typeface="Garamond"/>
          <a:ea typeface="Garamond"/>
          <a:cs typeface="Garamond"/>
          <a:sym typeface="Garamond"/>
        </a:defRPr>
      </a:lvl4pPr>
      <a:lvl5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4200" b="0" i="0" u="none" strike="noStrike" cap="none" spc="0" baseline="0">
          <a:solidFill>
            <a:srgbClr val="006633"/>
          </a:solidFill>
          <a:uFillTx/>
          <a:latin typeface="Garamond"/>
          <a:ea typeface="Garamond"/>
          <a:cs typeface="Garamond"/>
          <a:sym typeface="Garamond"/>
        </a:defRPr>
      </a:lvl5pPr>
      <a:lvl6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4200" b="0" i="0" u="none" strike="noStrike" cap="none" spc="0" baseline="0">
          <a:solidFill>
            <a:srgbClr val="006633"/>
          </a:solidFill>
          <a:uFillTx/>
          <a:latin typeface="Garamond"/>
          <a:ea typeface="Garamond"/>
          <a:cs typeface="Garamond"/>
          <a:sym typeface="Garamond"/>
        </a:defRPr>
      </a:lvl6pPr>
      <a:lvl7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4200" b="0" i="0" u="none" strike="noStrike" cap="none" spc="0" baseline="0">
          <a:solidFill>
            <a:srgbClr val="006633"/>
          </a:solidFill>
          <a:uFillTx/>
          <a:latin typeface="Garamond"/>
          <a:ea typeface="Garamond"/>
          <a:cs typeface="Garamond"/>
          <a:sym typeface="Garamond"/>
        </a:defRPr>
      </a:lvl7pPr>
      <a:lvl8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4200" b="0" i="0" u="none" strike="noStrike" cap="none" spc="0" baseline="0">
          <a:solidFill>
            <a:srgbClr val="006633"/>
          </a:solidFill>
          <a:uFillTx/>
          <a:latin typeface="Garamond"/>
          <a:ea typeface="Garamond"/>
          <a:cs typeface="Garamond"/>
          <a:sym typeface="Garamond"/>
        </a:defRPr>
      </a:lvl8pPr>
      <a:lvl9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4200" b="0" i="0" u="none" strike="noStrike" cap="none" spc="0" baseline="0">
          <a:solidFill>
            <a:srgbClr val="006633"/>
          </a:solidFill>
          <a:uFillTx/>
          <a:latin typeface="Garamond"/>
          <a:ea typeface="Garamond"/>
          <a:cs typeface="Garamond"/>
          <a:sym typeface="Garamond"/>
        </a:defRPr>
      </a:lvl9pPr>
    </p:titleStyle>
    <p:bodyStyle>
      <a:lvl1pPr marL="342900" marR="0" indent="-3429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>
          <a:schemeClr val="accent1"/>
        </a:buClr>
        <a:buSzPct val="65000"/>
        <a:buFontTx/>
        <a:buChar char="■"/>
        <a:defRPr sz="30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rial" panose="020B0604020202020204"/>
        </a:defRPr>
      </a:lvl1pPr>
      <a:lvl2pPr marL="720090" marR="0" indent="-37592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>
          <a:schemeClr val="accent1"/>
        </a:buClr>
        <a:buSzPct val="60000"/>
        <a:buFontTx/>
        <a:buChar char="❑"/>
        <a:defRPr sz="30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rial" panose="020B0604020202020204"/>
        </a:defRPr>
      </a:lvl2pPr>
      <a:lvl3pPr marL="1149985" marR="0" indent="-47879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>
          <a:schemeClr val="accent1"/>
        </a:buClr>
        <a:buSzPct val="65000"/>
        <a:buFontTx/>
        <a:buChar char="■"/>
        <a:defRPr sz="30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rial" panose="020B0604020202020204"/>
        </a:defRPr>
      </a:lvl3pPr>
      <a:lvl4pPr marL="1497965" marR="0" indent="-474345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>
          <a:schemeClr val="accent1"/>
        </a:buClr>
        <a:buSzPct val="70000"/>
        <a:buFontTx/>
        <a:buChar char="❑"/>
        <a:defRPr sz="30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rial" panose="020B0604020202020204"/>
        </a:defRPr>
      </a:lvl4pPr>
      <a:lvl5pPr marL="1851025" marR="0" indent="-50927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>
          <a:schemeClr val="accent1"/>
        </a:buClr>
        <a:buSzPct val="75000"/>
        <a:buFontTx/>
        <a:buChar char="▪"/>
        <a:defRPr sz="30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rial" panose="020B0604020202020204"/>
        </a:defRPr>
      </a:lvl5pPr>
      <a:lvl6pPr marL="2308225" marR="0" indent="-50927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>
          <a:schemeClr val="accent1"/>
        </a:buClr>
        <a:buSzPct val="75000"/>
        <a:buFontTx/>
        <a:buChar char="▪"/>
        <a:defRPr sz="30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rial" panose="020B0604020202020204"/>
        </a:defRPr>
      </a:lvl6pPr>
      <a:lvl7pPr marL="2765425" marR="0" indent="-50927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>
          <a:schemeClr val="accent1"/>
        </a:buClr>
        <a:buSzPct val="75000"/>
        <a:buFontTx/>
        <a:buChar char="▪"/>
        <a:defRPr sz="30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rial" panose="020B0604020202020204"/>
        </a:defRPr>
      </a:lvl7pPr>
      <a:lvl8pPr marL="3222625" marR="0" indent="-50927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>
          <a:schemeClr val="accent1"/>
        </a:buClr>
        <a:buSzPct val="75000"/>
        <a:buFontTx/>
        <a:buChar char="▪"/>
        <a:defRPr sz="30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rial" panose="020B0604020202020204"/>
        </a:defRPr>
      </a:lvl8pPr>
      <a:lvl9pPr marL="3679825" marR="0" indent="-50927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>
          <a:schemeClr val="accent1"/>
        </a:buClr>
        <a:buSzPct val="75000"/>
        <a:buFontTx/>
        <a:buChar char="▪"/>
        <a:defRPr sz="30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rial" panose="020B0604020202020204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aramond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aramond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aramond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aramond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aramond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aramond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aramond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aramond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aramond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0.xml"/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image" Target="../media/image35.jpeg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0.xml"/><Relationship Id="rId4" Type="http://schemas.openxmlformats.org/officeDocument/2006/relationships/image" Target="../media/image41.jpeg"/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image" Target="../media/image38.jpeg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0.xml"/><Relationship Id="rId4" Type="http://schemas.openxmlformats.org/officeDocument/2006/relationships/image" Target="../media/image45.jpeg"/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image" Target="../media/image42.jpeg"/></Relationships>
</file>

<file path=ppt/slides/_rels/slide1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0.xml"/><Relationship Id="rId5" Type="http://schemas.openxmlformats.org/officeDocument/2006/relationships/image" Target="../media/image50.jpeg"/><Relationship Id="rId4" Type="http://schemas.openxmlformats.org/officeDocument/2006/relationships/image" Target="../media/image49.jpeg"/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image" Target="../media/image46.jpeg"/></Relationships>
</file>

<file path=ppt/slides/_rels/slide1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0.xml"/><Relationship Id="rId4" Type="http://schemas.openxmlformats.org/officeDocument/2006/relationships/image" Target="../media/image54.jpeg"/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image" Target="../media/image51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0.xml"/><Relationship Id="rId1" Type="http://schemas.openxmlformats.org/officeDocument/2006/relationships/image" Target="../media/image55.jpeg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0.xml"/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image" Target="../media/image56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0.xml"/><Relationship Id="rId1" Type="http://schemas.openxmlformats.org/officeDocument/2006/relationships/image" Target="../media/image59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image" Target="../media/image10.png"/><Relationship Id="rId8" Type="http://schemas.openxmlformats.org/officeDocument/2006/relationships/image" Target="../media/image9.png"/><Relationship Id="rId7" Type="http://schemas.openxmlformats.org/officeDocument/2006/relationships/image" Target="../media/image8.jpeg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1" Type="http://schemas.openxmlformats.org/officeDocument/2006/relationships/slideLayout" Target="../slideLayouts/slideLayout10.xml"/><Relationship Id="rId10" Type="http://schemas.openxmlformats.org/officeDocument/2006/relationships/image" Target="../media/image11.png"/><Relationship Id="rId1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0.xml"/><Relationship Id="rId8" Type="http://schemas.openxmlformats.org/officeDocument/2006/relationships/image" Target="../media/image19.jpeg"/><Relationship Id="rId7" Type="http://schemas.openxmlformats.org/officeDocument/2006/relationships/image" Target="../media/image18.jpeg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0.xml"/><Relationship Id="rId1" Type="http://schemas.openxmlformats.org/officeDocument/2006/relationships/image" Target="../media/image20.jpe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0.xml"/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0.xml"/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0.xml"/><Relationship Id="rId1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0.xml"/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0.xml"/><Relationship Id="rId4" Type="http://schemas.openxmlformats.org/officeDocument/2006/relationships/image" Target="../media/image34.png"/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Text Box 4"/>
          <p:cNvSpPr txBox="1"/>
          <p:nvPr/>
        </p:nvSpPr>
        <p:spPr>
          <a:xfrm>
            <a:off x="220979" y="1300481"/>
            <a:ext cx="8686801" cy="662939"/>
          </a:xfrm>
          <a:prstGeom prst="rect">
            <a:avLst/>
          </a:prstGeom>
          <a:ln w="12700">
            <a:miter lim="400000"/>
          </a:ln>
        </p:spPr>
        <p:txBody>
          <a:bodyPr lIns="45718" tIns="45718" rIns="45718" bIns="45718">
            <a:spAutoFit/>
          </a:bodyPr>
          <a:lstStyle>
            <a:lvl1pPr algn="ctr">
              <a:spcBef>
                <a:spcPts val="1900"/>
              </a:spcBef>
              <a:defRPr sz="32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lvl1pPr>
          </a:lstStyle>
          <a:p>
            <a:r>
              <a:t>银河系及近邻星系多波段全色时域研究研讨会</a:t>
            </a:r>
          </a:p>
        </p:txBody>
      </p:sp>
      <p:sp>
        <p:nvSpPr>
          <p:cNvPr id="110" name="Rectangle 2"/>
          <p:cNvSpPr txBox="1"/>
          <p:nvPr/>
        </p:nvSpPr>
        <p:spPr>
          <a:xfrm>
            <a:off x="302260" y="2225039"/>
            <a:ext cx="8519795" cy="3006089"/>
          </a:xfrm>
          <a:prstGeom prst="rect">
            <a:avLst/>
          </a:prstGeom>
          <a:ln w="12700">
            <a:miter lim="400000"/>
          </a:ln>
        </p:spPr>
        <p:txBody>
          <a:bodyPr lIns="45718" tIns="45718" rIns="45718" bIns="45718">
            <a:spAutoFit/>
          </a:bodyPr>
          <a:lstStyle/>
          <a:p>
            <a:pPr algn="ctr">
              <a:lnSpc>
                <a:spcPct val="125000"/>
              </a:lnSpc>
              <a:defRPr sz="4600" b="0">
                <a:solidFill>
                  <a:srgbClr val="00206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黑体" panose="02010609060101010101" charset="-122"/>
              </a:defRPr>
            </a:pPr>
            <a:r>
              <a:t>SVOM时代伽马射线暴的研究</a:t>
            </a:r>
            <a:br/>
            <a:r>
              <a:rPr sz="3200"/>
              <a:t>报告人：兰林</a:t>
            </a:r>
            <a:endParaRPr sz="4000"/>
          </a:p>
          <a:p>
            <a:pPr algn="ctr">
              <a:lnSpc>
                <a:spcPct val="125000"/>
              </a:lnSpc>
              <a:defRPr sz="3100" b="0">
                <a:solidFill>
                  <a:srgbClr val="00206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黑体" panose="02010609060101010101" charset="-122"/>
              </a:defRPr>
            </a:pPr>
            <a:r>
              <a:t>合作老师：魏建彦、辛立平、高鹤、王竞、吴潮</a:t>
            </a:r>
            <a:br/>
          </a:p>
        </p:txBody>
      </p:sp>
      <p:sp>
        <p:nvSpPr>
          <p:cNvPr id="111" name="Rectangle 6"/>
          <p:cNvSpPr txBox="1"/>
          <p:nvPr/>
        </p:nvSpPr>
        <p:spPr>
          <a:xfrm>
            <a:off x="480059" y="4937125"/>
            <a:ext cx="8329932" cy="1313814"/>
          </a:xfrm>
          <a:prstGeom prst="rect">
            <a:avLst/>
          </a:prstGeom>
          <a:ln w="12700">
            <a:miter lim="400000"/>
          </a:ln>
        </p:spPr>
        <p:txBody>
          <a:bodyPr lIns="45718" tIns="45718" rIns="45718" bIns="45718">
            <a:spAutoFit/>
          </a:bodyPr>
          <a:lstStyle/>
          <a:p>
            <a:pPr algn="ctr">
              <a:lnSpc>
                <a:spcPct val="125000"/>
              </a:lnSpc>
              <a:defRPr sz="3200" b="0">
                <a:solidFill>
                  <a:srgbClr val="00206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黑体" panose="02010609060101010101" charset="-122"/>
              </a:defRPr>
            </a:pPr>
            <a:r>
              <a:t>国家天文台-多波段时域天文研究团组</a:t>
            </a:r>
            <a:endParaRPr sz="3800"/>
          </a:p>
          <a:p>
            <a:pPr algn="ctr">
              <a:lnSpc>
                <a:spcPct val="125000"/>
              </a:lnSpc>
              <a:defRPr b="0">
                <a:solidFill>
                  <a:srgbClr val="00206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黑体" panose="02010609060101010101" charset="-122"/>
              </a:defRPr>
            </a:pPr>
            <a:r>
              <a:t>2024年8月6日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文本框 23"/>
          <p:cNvSpPr txBox="1"/>
          <p:nvPr/>
        </p:nvSpPr>
        <p:spPr>
          <a:xfrm>
            <a:off x="153033" y="304166"/>
            <a:ext cx="5050158" cy="523239"/>
          </a:xfrm>
          <a:prstGeom prst="rect">
            <a:avLst/>
          </a:prstGeom>
          <a:ln w="12700">
            <a:miter lim="400000"/>
          </a:ln>
        </p:spPr>
        <p:txBody>
          <a:bodyPr lIns="45718" tIns="45718" rIns="45718" bIns="45718">
            <a:spAutoFit/>
          </a:bodyPr>
          <a:lstStyle/>
          <a:p>
            <a:pPr>
              <a:defRPr b="0" spc="30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宋体" panose="02010600030101010101" pitchFamily="2" charset="-122"/>
              </a:defRPr>
            </a:pPr>
            <a:r>
              <a:t>科学目标</a:t>
            </a:r>
            <a:r>
              <a:rPr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黑体" panose="02010609060101010101" charset="-122"/>
              </a:rPr>
              <a:t>:</a:t>
            </a:r>
            <a:r>
              <a:t>短暴延展辐射</a:t>
            </a:r>
          </a:p>
        </p:txBody>
      </p:sp>
      <p:sp>
        <p:nvSpPr>
          <p:cNvPr id="240" name="文本框 1"/>
          <p:cNvSpPr txBox="1"/>
          <p:nvPr/>
        </p:nvSpPr>
        <p:spPr>
          <a:xfrm>
            <a:off x="224789" y="1341119"/>
            <a:ext cx="4681222" cy="3078480"/>
          </a:xfrm>
          <a:prstGeom prst="rect">
            <a:avLst/>
          </a:prstGeom>
          <a:ln w="12700">
            <a:miter lim="400000"/>
          </a:ln>
        </p:spPr>
        <p:txBody>
          <a:bodyPr lIns="45718" tIns="45718" rIns="45718" bIns="45718">
            <a:spAutoFit/>
          </a:bodyPr>
          <a:lstStyle/>
          <a:p>
            <a:pPr algn="ctr">
              <a:lnSpc>
                <a:spcPct val="130000"/>
              </a:lnSpc>
              <a:defRPr sz="2000" b="0" spc="3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黑体" panose="02010609060101010101" charset="-122"/>
              </a:defRPr>
            </a:pPr>
            <a:r>
              <a:t>延展辐射研究方案</a:t>
            </a:r>
          </a:p>
          <a:p>
            <a:pPr marL="342900" indent="-342900">
              <a:lnSpc>
                <a:spcPct val="130000"/>
              </a:lnSpc>
              <a:buSzPct val="100000"/>
              <a:buFont typeface="Helvetica"/>
              <a:buChar char="➢"/>
              <a:defRPr sz="2000" b="0" spc="3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黑体" panose="02010609060101010101" charset="-122"/>
              </a:defRPr>
            </a:pPr>
            <a:r>
              <a:t>延展辐射能谱偏软</a:t>
            </a:r>
          </a:p>
          <a:p>
            <a:pPr marL="800100" lvl="1" indent="-342900">
              <a:lnSpc>
                <a:spcPct val="120000"/>
              </a:lnSpc>
              <a:buSzPct val="100000"/>
              <a:buFont typeface="Helvetica"/>
              <a:buChar char="➢"/>
              <a:defRPr sz="2000" b="0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黑体" panose="02010609060101010101" charset="-122"/>
              </a:defRPr>
            </a:pPr>
            <a:r>
              <a:t>SVOM(ECLAIRs)触发的短暴进行数据分析，拓展延展辐射样本</a:t>
            </a:r>
          </a:p>
          <a:p>
            <a:pPr marL="812800" lvl="1" indent="-342900">
              <a:lnSpc>
                <a:spcPct val="120000"/>
              </a:lnSpc>
              <a:buSzPct val="100000"/>
              <a:buFont typeface="Helvetica"/>
              <a:buChar char="➢"/>
              <a:tabLst>
                <a:tab pos="342900" algn="l"/>
                <a:tab pos="355600" algn="l"/>
              </a:tabLst>
              <a:defRPr sz="2000" b="0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黑体" panose="02010609060101010101" charset="-122"/>
              </a:defRPr>
            </a:pPr>
            <a:r>
              <a:t>梦飞望远镜对SVOM延展辐射触发样本进行后随观测</a:t>
            </a:r>
          </a:p>
          <a:p>
            <a:pPr marL="812800" lvl="1" indent="-342900">
              <a:lnSpc>
                <a:spcPct val="120000"/>
              </a:lnSpc>
              <a:buSzPct val="100000"/>
              <a:buFont typeface="Helvetica"/>
              <a:buChar char="➢"/>
              <a:tabLst>
                <a:tab pos="342900" algn="l"/>
                <a:tab pos="355600" algn="l"/>
              </a:tabLst>
              <a:defRPr sz="2000" b="0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黑体" panose="02010609060101010101" charset="-122"/>
              </a:defRPr>
            </a:pPr>
            <a:r>
              <a:t>确定延展辐射样本占短暴比例</a:t>
            </a:r>
          </a:p>
        </p:txBody>
      </p:sp>
      <p:sp>
        <p:nvSpPr>
          <p:cNvPr id="241" name="文本框 588"/>
          <p:cNvSpPr txBox="1"/>
          <p:nvPr/>
        </p:nvSpPr>
        <p:spPr>
          <a:xfrm>
            <a:off x="513079" y="4363721"/>
            <a:ext cx="3653792" cy="447039"/>
          </a:xfrm>
          <a:prstGeom prst="rect">
            <a:avLst/>
          </a:prstGeom>
          <a:ln w="12700">
            <a:miter lim="400000"/>
          </a:ln>
        </p:spPr>
        <p:txBody>
          <a:bodyPr lIns="45718" tIns="45718" rIns="45718" bIns="45718">
            <a:spAutoFit/>
          </a:bodyPr>
          <a:lstStyle>
            <a:lvl1pPr algn="ctr">
              <a:defRPr sz="2000" b="0" spc="3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黑体" panose="02010609060101010101" charset="-122"/>
              </a:defRPr>
            </a:lvl1pPr>
          </a:lstStyle>
          <a:p>
            <a:r>
              <a:t>  预期目标</a:t>
            </a:r>
          </a:p>
        </p:txBody>
      </p:sp>
      <p:pic>
        <p:nvPicPr>
          <p:cNvPr id="242" name="图片 2" descr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925" y="4822190"/>
            <a:ext cx="4779646" cy="162115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43" name="文本框 3"/>
          <p:cNvSpPr txBox="1"/>
          <p:nvPr/>
        </p:nvSpPr>
        <p:spPr>
          <a:xfrm>
            <a:off x="5721984" y="1340486"/>
            <a:ext cx="2879432" cy="802639"/>
          </a:xfrm>
          <a:prstGeom prst="rect">
            <a:avLst/>
          </a:prstGeom>
          <a:ln w="12700">
            <a:miter lim="400000"/>
          </a:ln>
        </p:spPr>
        <p:txBody>
          <a:bodyPr lIns="45718" tIns="45718" rIns="45718" bIns="45718">
            <a:spAutoFit/>
          </a:bodyPr>
          <a:lstStyle>
            <a:lvl1pPr algn="just">
              <a:defRPr sz="2000" b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黑体" panose="02010609060101010101" charset="-122"/>
              </a:defRPr>
            </a:lvl1pPr>
          </a:lstStyle>
          <a:p>
            <a:r>
              <a:t>利用延展辐射的比例限制中子星最大质量和EoS</a:t>
            </a:r>
          </a:p>
        </p:txBody>
      </p:sp>
      <p:pic>
        <p:nvPicPr>
          <p:cNvPr id="244" name="图片 4" descr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8934" y="2204720"/>
            <a:ext cx="3117852" cy="187896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245" name="图片 5" descr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6084" y="4161154"/>
            <a:ext cx="3343277" cy="211137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46" name="文本框 6"/>
          <p:cNvSpPr txBox="1"/>
          <p:nvPr/>
        </p:nvSpPr>
        <p:spPr>
          <a:xfrm>
            <a:off x="5254749" y="6313171"/>
            <a:ext cx="3832736" cy="372749"/>
          </a:xfrm>
          <a:prstGeom prst="rect">
            <a:avLst/>
          </a:prstGeom>
          <a:ln w="12700">
            <a:miter lim="400000"/>
          </a:ln>
        </p:spPr>
        <p:txBody>
          <a:bodyPr lIns="45718" tIns="45718" rIns="45718" bIns="45718">
            <a:spAutoFit/>
          </a:bodyPr>
          <a:lstStyle/>
          <a:p>
            <a:pPr>
              <a:defRPr sz="2000"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defRPr>
            </a:pPr>
            <a:r>
              <a:t>Gao+2016, PRD; </a:t>
            </a:r>
            <a:r>
              <a:rPr>
                <a:solidFill>
                  <a:srgbClr val="0000CC"/>
                </a:solidFill>
              </a:rPr>
              <a:t>Lan+2020, ApJ</a:t>
            </a:r>
            <a:endParaRPr>
              <a:solidFill>
                <a:srgbClr val="0000CC"/>
              </a:solidFill>
            </a:endParaRPr>
          </a:p>
        </p:txBody>
      </p:sp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8" name="图片 24" descr="图片 2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321425" y="1412238"/>
            <a:ext cx="2699387" cy="2346962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49" name="文本框 23"/>
          <p:cNvSpPr txBox="1"/>
          <p:nvPr/>
        </p:nvSpPr>
        <p:spPr>
          <a:xfrm>
            <a:off x="153033" y="304166"/>
            <a:ext cx="5050158" cy="523239"/>
          </a:xfrm>
          <a:prstGeom prst="rect">
            <a:avLst/>
          </a:prstGeom>
          <a:ln w="12700">
            <a:miter lim="400000"/>
          </a:ln>
        </p:spPr>
        <p:txBody>
          <a:bodyPr lIns="45718" tIns="45718" rIns="45718" bIns="45718">
            <a:spAutoFit/>
          </a:bodyPr>
          <a:lstStyle/>
          <a:p>
            <a:pPr>
              <a:defRPr b="0" spc="30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宋体" panose="02010600030101010101" pitchFamily="2" charset="-122"/>
              </a:defRPr>
            </a:pPr>
            <a:r>
              <a:t>科学目标</a:t>
            </a:r>
            <a:r>
              <a:rPr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黑体" panose="02010609060101010101" charset="-122"/>
              </a:rPr>
              <a:t>:</a:t>
            </a:r>
            <a:r>
              <a:t>千新星</a:t>
            </a:r>
          </a:p>
        </p:txBody>
      </p:sp>
      <p:sp>
        <p:nvSpPr>
          <p:cNvPr id="250" name="内容占位符 2"/>
          <p:cNvSpPr txBox="1"/>
          <p:nvPr/>
        </p:nvSpPr>
        <p:spPr>
          <a:xfrm>
            <a:off x="127633" y="1978661"/>
            <a:ext cx="3580133" cy="1107439"/>
          </a:xfrm>
          <a:prstGeom prst="rect">
            <a:avLst/>
          </a:prstGeom>
          <a:ln w="12700">
            <a:miter lim="400000"/>
          </a:ln>
        </p:spPr>
        <p:txBody>
          <a:bodyPr lIns="45718" tIns="45718" rIns="45718" bIns="45718">
            <a:spAutoFit/>
          </a:bodyPr>
          <a:lstStyle/>
          <a:p>
            <a:pPr>
              <a:lnSpc>
                <a:spcPct val="90000"/>
              </a:lnSpc>
              <a:spcBef>
                <a:spcPts val="1200"/>
              </a:spcBef>
              <a:defRPr sz="2000" b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宋体" panose="02010600030101010101" pitchFamily="2" charset="-122"/>
              </a:defRPr>
            </a:pPr>
            <a:r>
              <a:t>GRB中的千新星：</a:t>
            </a:r>
          </a:p>
          <a:p>
            <a:pPr marL="228600" indent="-228600">
              <a:lnSpc>
                <a:spcPct val="90000"/>
              </a:lnSpc>
              <a:spcBef>
                <a:spcPts val="1200"/>
              </a:spcBef>
              <a:buSzPct val="100000"/>
              <a:buFont typeface="宋体" panose="02010600030101010101" pitchFamily="2" charset="-122"/>
              <a:buChar char="➢"/>
              <a:defRPr sz="2000" b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宋体" panose="02010600030101010101" pitchFamily="2" charset="-122"/>
              </a:defRPr>
            </a:pPr>
            <a:r>
              <a:t>直接确认(光谱)：2例</a:t>
            </a:r>
          </a:p>
          <a:p>
            <a:pPr marL="228600" indent="-228600">
              <a:lnSpc>
                <a:spcPct val="90000"/>
              </a:lnSpc>
              <a:spcBef>
                <a:spcPts val="1200"/>
              </a:spcBef>
              <a:buSzPct val="100000"/>
              <a:buFont typeface="宋体" panose="02010600030101010101" pitchFamily="2" charset="-122"/>
              <a:buChar char="➢"/>
              <a:defRPr sz="2000" b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宋体" panose="02010600030101010101" pitchFamily="2" charset="-122"/>
              </a:defRPr>
            </a:pPr>
            <a:r>
              <a:t>间接证认(余辉超出)：～7例</a:t>
            </a:r>
          </a:p>
        </p:txBody>
      </p:sp>
      <p:sp>
        <p:nvSpPr>
          <p:cNvPr id="251" name="object 5"/>
          <p:cNvSpPr/>
          <p:nvPr/>
        </p:nvSpPr>
        <p:spPr>
          <a:xfrm>
            <a:off x="6483984" y="3789045"/>
            <a:ext cx="2525397" cy="2149477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 b="0">
                <a:solidFill>
                  <a:srgbClr val="FF33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黑体" panose="02010609060101010101" charset="-122"/>
              </a:defRPr>
            </a:pPr>
          </a:p>
        </p:txBody>
      </p:sp>
      <p:pic>
        <p:nvPicPr>
          <p:cNvPr id="252" name="Picture 19" descr="Picture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8400" y="1476375"/>
            <a:ext cx="2548255" cy="2139315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53" name="TextBox 20"/>
          <p:cNvSpPr txBox="1"/>
          <p:nvPr/>
        </p:nvSpPr>
        <p:spPr>
          <a:xfrm>
            <a:off x="6708775" y="1412875"/>
            <a:ext cx="1452061" cy="332739"/>
          </a:xfrm>
          <a:prstGeom prst="rect">
            <a:avLst/>
          </a:prstGeom>
          <a:ln w="12700">
            <a:miter lim="400000"/>
          </a:ln>
        </p:spPr>
        <p:txBody>
          <a:bodyPr lIns="45718" tIns="45718" rIns="45718" bIns="45718">
            <a:spAutoFit/>
          </a:bodyPr>
          <a:lstStyle>
            <a:lvl1pPr>
              <a:defRPr sz="1600" b="0">
                <a:solidFill>
                  <a:srgbClr val="FF33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黑体" panose="02010609060101010101" charset="-122"/>
              </a:defRPr>
            </a:lvl1pPr>
          </a:lstStyle>
          <a:p>
            <a:r>
              <a:t>GRB 170817A</a:t>
            </a:r>
          </a:p>
        </p:txBody>
      </p:sp>
      <p:grpSp>
        <p:nvGrpSpPr>
          <p:cNvPr id="256" name="内容占位符 2"/>
          <p:cNvGrpSpPr/>
          <p:nvPr/>
        </p:nvGrpSpPr>
        <p:grpSpPr>
          <a:xfrm>
            <a:off x="134619" y="3930650"/>
            <a:ext cx="3314703" cy="1196975"/>
            <a:chOff x="0" y="0"/>
            <a:chExt cx="3314701" cy="1196975"/>
          </a:xfrm>
        </p:grpSpPr>
        <p:sp>
          <p:nvSpPr>
            <p:cNvPr id="254" name="矩形"/>
            <p:cNvSpPr/>
            <p:nvPr/>
          </p:nvSpPr>
          <p:spPr>
            <a:xfrm>
              <a:off x="-1" y="0"/>
              <a:ext cx="3314703" cy="1196975"/>
            </a:xfrm>
            <a:prstGeom prst="rect">
              <a:avLst/>
            </a:prstGeom>
            <a:noFill/>
            <a:ln w="28575" cap="flat">
              <a:solidFill>
                <a:srgbClr val="00B0F0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lnSpc>
                  <a:spcPct val="120000"/>
                </a:lnSpc>
                <a:spcBef>
                  <a:spcPts val="600"/>
                </a:spcBef>
                <a:defRPr sz="1800" b="0"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  <a:sym typeface="黑体" panose="02010609060101010101" charset="-122"/>
                </a:defRPr>
              </a:pPr>
            </a:p>
          </p:txBody>
        </p:sp>
        <p:sp>
          <p:nvSpPr>
            <p:cNvPr id="255" name="挑战：大多数短暴缺乏多波段电磁对应体，主要原因是短暴持续时间太短，后随观测困难"/>
            <p:cNvSpPr txBox="1"/>
            <p:nvPr/>
          </p:nvSpPr>
          <p:spPr>
            <a:xfrm>
              <a:off x="60007" y="14286"/>
              <a:ext cx="3194687" cy="117411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rmAutofit/>
            </a:bodyPr>
            <a:lstStyle/>
            <a:p>
              <a:pPr lvl="1">
                <a:lnSpc>
                  <a:spcPct val="120000"/>
                </a:lnSpc>
                <a:spcBef>
                  <a:spcPts val="600"/>
                </a:spcBef>
                <a:defRPr sz="1800" b="0"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  <a:sym typeface="黑体" panose="02010609060101010101" charset="-122"/>
                </a:defRPr>
              </a:pPr>
              <a:r>
                <a:t>挑战：大多数短暴缺乏多波段电磁对应体，主要原因是短暴持续时间太短，</a:t>
              </a:r>
              <a:r>
                <a:rPr>
                  <a:solidFill>
                    <a:srgbClr val="FF0000"/>
                  </a:solidFill>
                </a:rPr>
                <a:t>后随观测困难</a:t>
              </a:r>
              <a:endParaRPr>
                <a:solidFill>
                  <a:srgbClr val="FF0000"/>
                </a:solidFill>
              </a:endParaRPr>
            </a:p>
          </p:txBody>
        </p:sp>
      </p:grpSp>
      <p:pic>
        <p:nvPicPr>
          <p:cNvPr id="257" name="图片 13" descr="图片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32834" y="3714115"/>
            <a:ext cx="2657477" cy="215201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58" name="文本框 14"/>
          <p:cNvSpPr txBox="1"/>
          <p:nvPr/>
        </p:nvSpPr>
        <p:spPr>
          <a:xfrm>
            <a:off x="4689474" y="6237605"/>
            <a:ext cx="4239897" cy="350660"/>
          </a:xfrm>
          <a:prstGeom prst="rect">
            <a:avLst/>
          </a:prstGeom>
          <a:ln w="12700">
            <a:miter lim="400000"/>
          </a:ln>
        </p:spPr>
        <p:txBody>
          <a:bodyPr lIns="45718" tIns="45718" rIns="45718" bIns="45718">
            <a:spAutoFit/>
          </a:bodyPr>
          <a:lstStyle>
            <a:lvl1pPr>
              <a:defRPr sz="1800"/>
            </a:lvl1pPr>
          </a:lstStyle>
          <a:p>
            <a:r>
              <a:t>Pian+2017 Nature; Levan+2024 Nature</a:t>
            </a:r>
          </a:p>
        </p:txBody>
      </p:sp>
      <p:sp>
        <p:nvSpPr>
          <p:cNvPr id="259" name="TextBox 20"/>
          <p:cNvSpPr txBox="1"/>
          <p:nvPr/>
        </p:nvSpPr>
        <p:spPr>
          <a:xfrm>
            <a:off x="6692264" y="4338321"/>
            <a:ext cx="1485084" cy="332739"/>
          </a:xfrm>
          <a:prstGeom prst="rect">
            <a:avLst/>
          </a:prstGeom>
          <a:ln w="12700">
            <a:miter lim="400000"/>
          </a:ln>
        </p:spPr>
        <p:txBody>
          <a:bodyPr lIns="45718" tIns="45718" rIns="45718" bIns="45718">
            <a:spAutoFit/>
          </a:bodyPr>
          <a:lstStyle>
            <a:lvl1pPr>
              <a:defRPr sz="1600" b="0">
                <a:solidFill>
                  <a:srgbClr val="FF33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黑体" panose="02010609060101010101" charset="-122"/>
              </a:defRPr>
            </a:lvl1pPr>
          </a:lstStyle>
          <a:p>
            <a:r>
              <a:t>GRB 230307A</a:t>
            </a:r>
          </a:p>
        </p:txBody>
      </p:sp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文本框 23"/>
          <p:cNvSpPr txBox="1"/>
          <p:nvPr/>
        </p:nvSpPr>
        <p:spPr>
          <a:xfrm>
            <a:off x="153033" y="304166"/>
            <a:ext cx="5050158" cy="523239"/>
          </a:xfrm>
          <a:prstGeom prst="rect">
            <a:avLst/>
          </a:prstGeom>
          <a:ln w="12700">
            <a:miter lim="400000"/>
          </a:ln>
        </p:spPr>
        <p:txBody>
          <a:bodyPr lIns="45718" tIns="45718" rIns="45718" bIns="45718">
            <a:spAutoFit/>
          </a:bodyPr>
          <a:lstStyle/>
          <a:p>
            <a:pPr>
              <a:defRPr b="0" spc="30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宋体" panose="02010600030101010101" pitchFamily="2" charset="-122"/>
              </a:defRPr>
            </a:pPr>
            <a:r>
              <a:t>科学目标</a:t>
            </a:r>
            <a:r>
              <a:rPr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黑体" panose="02010609060101010101" charset="-122"/>
              </a:rPr>
              <a:t>:</a:t>
            </a:r>
            <a:r>
              <a:t>千新星</a:t>
            </a:r>
          </a:p>
        </p:txBody>
      </p:sp>
      <p:sp>
        <p:nvSpPr>
          <p:cNvPr id="262" name="文本框 1"/>
          <p:cNvSpPr txBox="1"/>
          <p:nvPr/>
        </p:nvSpPr>
        <p:spPr>
          <a:xfrm>
            <a:off x="5071745" y="1628139"/>
            <a:ext cx="3874770" cy="2758439"/>
          </a:xfrm>
          <a:prstGeom prst="rect">
            <a:avLst/>
          </a:prstGeom>
          <a:ln w="12700">
            <a:miter lim="400000"/>
          </a:ln>
        </p:spPr>
        <p:txBody>
          <a:bodyPr lIns="45718" tIns="45718" rIns="45718" bIns="45718">
            <a:spAutoFit/>
          </a:bodyPr>
          <a:lstStyle/>
          <a:p>
            <a:pPr algn="ctr">
              <a:lnSpc>
                <a:spcPct val="130000"/>
              </a:lnSpc>
              <a:defRPr sz="2000" b="0" spc="3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黑体" panose="02010609060101010101" charset="-122"/>
              </a:defRPr>
            </a:pPr>
            <a:r>
              <a:t>千新星研究方案</a:t>
            </a:r>
          </a:p>
          <a:p>
            <a:pPr marL="342900" indent="-342900">
              <a:lnSpc>
                <a:spcPct val="130000"/>
              </a:lnSpc>
              <a:buSzPct val="100000"/>
              <a:buFont typeface="Helvetica"/>
              <a:buChar char="➢"/>
              <a:defRPr sz="2000" b="0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黑体" panose="02010609060101010101" charset="-122"/>
              </a:defRPr>
            </a:pPr>
            <a:r>
              <a:t>GRM触发的延展辐射短暴并后随分析，VT色指数演化分析</a:t>
            </a:r>
            <a:endParaRPr>
              <a:solidFill>
                <a:srgbClr val="FF3300"/>
              </a:solidFill>
            </a:endParaRPr>
          </a:p>
          <a:p>
            <a:pPr marL="342900" indent="-342900">
              <a:lnSpc>
                <a:spcPct val="130000"/>
              </a:lnSpc>
              <a:buSzPct val="100000"/>
              <a:buFont typeface="Helvetica"/>
              <a:buChar char="➢"/>
              <a:defRPr sz="2000" b="0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黑体" panose="02010609060101010101" charset="-122"/>
              </a:defRPr>
            </a:pPr>
            <a:r>
              <a:t>梦飞望远镜对SVOM触发的延展辐射短暴进行第一时间后随观测，多通道色指数演化分析</a:t>
            </a:r>
          </a:p>
        </p:txBody>
      </p:sp>
      <p:pic>
        <p:nvPicPr>
          <p:cNvPr id="263" name="图片 2" descr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1945" y="1557019"/>
            <a:ext cx="2367915" cy="2065023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264" name="图片 3" descr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9860" y="1653538"/>
            <a:ext cx="2395222" cy="208978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65" name="文本框 4"/>
          <p:cNvSpPr txBox="1"/>
          <p:nvPr/>
        </p:nvSpPr>
        <p:spPr>
          <a:xfrm>
            <a:off x="81278" y="1163320"/>
            <a:ext cx="5737311" cy="396239"/>
          </a:xfrm>
          <a:prstGeom prst="rect">
            <a:avLst/>
          </a:prstGeom>
          <a:ln w="12700">
            <a:miter lim="400000"/>
          </a:ln>
        </p:spPr>
        <p:txBody>
          <a:bodyPr lIns="45718" tIns="45718" rIns="45718" bIns="45718">
            <a:spAutoFit/>
          </a:bodyPr>
          <a:lstStyle/>
          <a:p>
            <a:pPr>
              <a:defRPr sz="2000" b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黑体" panose="02010609060101010101" charset="-122"/>
              </a:defRPr>
            </a:pPr>
            <a:r>
              <a:t>Fermi/GBM</a:t>
            </a:r>
            <a:r>
              <a:rPr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宋体" panose="02010600030101010101" pitchFamily="2" charset="-122"/>
              </a:rPr>
              <a:t>中延展辐射短暴比例高，但后随观测少</a:t>
            </a:r>
            <a:endParaRPr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66" name="文本框 5"/>
          <p:cNvSpPr txBox="1"/>
          <p:nvPr/>
        </p:nvSpPr>
        <p:spPr>
          <a:xfrm>
            <a:off x="1323974" y="3598546"/>
            <a:ext cx="2385698" cy="348428"/>
          </a:xfrm>
          <a:prstGeom prst="rect">
            <a:avLst/>
          </a:prstGeom>
          <a:ln w="12700">
            <a:miter lim="400000"/>
          </a:ln>
        </p:spPr>
        <p:txBody>
          <a:bodyPr lIns="45718" tIns="45718" rIns="45718" bIns="45718">
            <a:spAutoFit/>
          </a:bodyPr>
          <a:lstStyle>
            <a:lvl1pPr>
              <a:defRPr sz="1800">
                <a:solidFill>
                  <a:srgbClr val="0000CC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defRPr>
            </a:lvl1pPr>
          </a:lstStyle>
          <a:p>
            <a:r>
              <a:t>Lan + 2020,  MNRAS</a:t>
            </a:r>
          </a:p>
        </p:txBody>
      </p:sp>
      <p:pic>
        <p:nvPicPr>
          <p:cNvPr id="267" name="图片 6" descr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59" y="4436745"/>
            <a:ext cx="2301241" cy="1957072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68" name="文本框 7"/>
          <p:cNvSpPr txBox="1"/>
          <p:nvPr/>
        </p:nvSpPr>
        <p:spPr>
          <a:xfrm>
            <a:off x="640078" y="3873500"/>
            <a:ext cx="3798572" cy="650239"/>
          </a:xfrm>
          <a:prstGeom prst="rect">
            <a:avLst/>
          </a:prstGeom>
          <a:ln w="12700">
            <a:miter lim="400000"/>
          </a:ln>
        </p:spPr>
        <p:txBody>
          <a:bodyPr lIns="45718" tIns="45718" rIns="45718" bIns="45718">
            <a:spAutoFit/>
          </a:bodyPr>
          <a:lstStyle>
            <a:lvl1pPr algn="just">
              <a:defRPr sz="1600" b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黑体" panose="02010609060101010101" charset="-122"/>
              </a:defRPr>
            </a:lvl1pPr>
          </a:lstStyle>
          <a:p>
            <a:r>
              <a:t>重点关注SVOM的延展辐射短暴，通过色指数演化快速证认千新星候选体</a:t>
            </a:r>
          </a:p>
        </p:txBody>
      </p:sp>
      <p:pic>
        <p:nvPicPr>
          <p:cNvPr id="269" name="图片 8" descr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96185" y="4490084"/>
            <a:ext cx="2444752" cy="1799591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70" name="文本框 9"/>
          <p:cNvSpPr txBox="1"/>
          <p:nvPr/>
        </p:nvSpPr>
        <p:spPr>
          <a:xfrm>
            <a:off x="164465" y="6408421"/>
            <a:ext cx="5280467" cy="348428"/>
          </a:xfrm>
          <a:prstGeom prst="rect">
            <a:avLst/>
          </a:prstGeom>
          <a:ln w="12700">
            <a:miter lim="400000"/>
          </a:ln>
        </p:spPr>
        <p:txBody>
          <a:bodyPr lIns="45718" tIns="45718" rIns="45718" bIns="45718">
            <a:spAutoFit/>
          </a:bodyPr>
          <a:lstStyle/>
          <a:p>
            <a:pPr>
              <a:defRPr sz="1800">
                <a:solidFill>
                  <a:srgbClr val="0000CC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defRPr>
            </a:pPr>
            <a:r>
              <a:t>Lan + 2023,  ApJL</a:t>
            </a:r>
            <a:r>
              <a:rPr>
                <a:solidFill>
                  <a:srgbClr val="000000"/>
                </a:solidFill>
              </a:rPr>
              <a:t>;  Wang, ...</a:t>
            </a:r>
            <a:r>
              <a:t>Lan+2024 Submitted</a:t>
            </a:r>
          </a:p>
        </p:txBody>
      </p:sp>
      <p:grpSp>
        <p:nvGrpSpPr>
          <p:cNvPr id="279" name="组合 11"/>
          <p:cNvGrpSpPr/>
          <p:nvPr/>
        </p:nvGrpSpPr>
        <p:grpSpPr>
          <a:xfrm>
            <a:off x="5100320" y="5275850"/>
            <a:ext cx="3919853" cy="726439"/>
            <a:chOff x="0" y="0"/>
            <a:chExt cx="3919852" cy="726438"/>
          </a:xfrm>
        </p:grpSpPr>
        <p:sp>
          <p:nvSpPr>
            <p:cNvPr id="271" name="object 579"/>
            <p:cNvSpPr/>
            <p:nvPr/>
          </p:nvSpPr>
          <p:spPr>
            <a:xfrm>
              <a:off x="0" y="15071"/>
              <a:ext cx="1864740" cy="6531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3600"/>
                  </a:moveTo>
                  <a:lnTo>
                    <a:pt x="124" y="2199"/>
                  </a:lnTo>
                  <a:lnTo>
                    <a:pt x="460" y="1054"/>
                  </a:lnTo>
                  <a:lnTo>
                    <a:pt x="960" y="283"/>
                  </a:lnTo>
                  <a:lnTo>
                    <a:pt x="1572" y="0"/>
                  </a:lnTo>
                  <a:lnTo>
                    <a:pt x="20028" y="0"/>
                  </a:lnTo>
                  <a:lnTo>
                    <a:pt x="20640" y="283"/>
                  </a:lnTo>
                  <a:lnTo>
                    <a:pt x="21140" y="1054"/>
                  </a:lnTo>
                  <a:lnTo>
                    <a:pt x="21476" y="2199"/>
                  </a:lnTo>
                  <a:lnTo>
                    <a:pt x="21600" y="3600"/>
                  </a:lnTo>
                  <a:lnTo>
                    <a:pt x="21600" y="18000"/>
                  </a:lnTo>
                  <a:lnTo>
                    <a:pt x="21476" y="19401"/>
                  </a:lnTo>
                  <a:lnTo>
                    <a:pt x="21140" y="20546"/>
                  </a:lnTo>
                  <a:lnTo>
                    <a:pt x="20640" y="21317"/>
                  </a:lnTo>
                  <a:lnTo>
                    <a:pt x="20028" y="21600"/>
                  </a:lnTo>
                  <a:lnTo>
                    <a:pt x="1572" y="21600"/>
                  </a:lnTo>
                  <a:lnTo>
                    <a:pt x="960" y="21317"/>
                  </a:lnTo>
                  <a:lnTo>
                    <a:pt x="460" y="20546"/>
                  </a:lnTo>
                  <a:lnTo>
                    <a:pt x="124" y="19401"/>
                  </a:lnTo>
                  <a:lnTo>
                    <a:pt x="0" y="18000"/>
                  </a:lnTo>
                  <a:lnTo>
                    <a:pt x="0" y="3600"/>
                  </a:lnTo>
                  <a:close/>
                </a:path>
              </a:pathLst>
            </a:custGeom>
            <a:noFill/>
            <a:ln w="12700" cap="flat">
              <a:solidFill>
                <a:srgbClr val="002356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 b="0">
                  <a:solidFill>
                    <a:srgbClr val="FF3300"/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  <a:sym typeface="黑体" panose="02010609060101010101" charset="-122"/>
                </a:defRPr>
              </a:pPr>
            </a:p>
          </p:txBody>
        </p:sp>
        <p:sp>
          <p:nvSpPr>
            <p:cNvPr id="272" name="object 580"/>
            <p:cNvSpPr txBox="1"/>
            <p:nvPr/>
          </p:nvSpPr>
          <p:spPr>
            <a:xfrm>
              <a:off x="8480" y="226725"/>
              <a:ext cx="1828580" cy="2794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spAutoFit/>
            </a:bodyPr>
            <a:lstStyle/>
            <a:p>
              <a:pPr indent="12700">
                <a:spcBef>
                  <a:spcPts val="100"/>
                </a:spcBef>
                <a:defRPr sz="1600" b="0" spc="-60">
                  <a:solidFill>
                    <a:srgbClr val="003378"/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  <a:sym typeface="黑体" panose="02010609060101010101" charset="-122"/>
                </a:defRPr>
              </a:pPr>
              <a:r>
                <a:t>扩大GRB千新星样本</a:t>
              </a:r>
              <a:r>
                <a:rPr sz="1200" b="1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微软雅黑" panose="020B0503020204020204" charset="-122"/>
                </a:rPr>
                <a:t> </a:t>
              </a:r>
              <a:endParaRPr sz="12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endParaRPr>
            </a:p>
          </p:txBody>
        </p:sp>
        <p:grpSp>
          <p:nvGrpSpPr>
            <p:cNvPr id="277" name="object 581"/>
            <p:cNvGrpSpPr/>
            <p:nvPr/>
          </p:nvGrpSpPr>
          <p:grpSpPr>
            <a:xfrm>
              <a:off x="1887291" y="237209"/>
              <a:ext cx="591673" cy="185439"/>
              <a:chOff x="-1" y="0"/>
              <a:chExt cx="591672" cy="185438"/>
            </a:xfrm>
          </p:grpSpPr>
          <p:sp>
            <p:nvSpPr>
              <p:cNvPr id="273" name="形状"/>
              <p:cNvSpPr/>
              <p:nvPr/>
            </p:nvSpPr>
            <p:spPr>
              <a:xfrm>
                <a:off x="533421" y="61572"/>
                <a:ext cx="58251" cy="12386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4534" y="0"/>
                    </a:moveTo>
                    <a:lnTo>
                      <a:pt x="3549" y="0"/>
                    </a:lnTo>
                    <a:lnTo>
                      <a:pt x="3605" y="10779"/>
                    </a:lnTo>
                    <a:lnTo>
                      <a:pt x="0" y="10821"/>
                    </a:lnTo>
                    <a:lnTo>
                      <a:pt x="56" y="21600"/>
                    </a:lnTo>
                    <a:lnTo>
                      <a:pt x="21600" y="5180"/>
                    </a:lnTo>
                    <a:lnTo>
                      <a:pt x="14534" y="0"/>
                    </a:lnTo>
                    <a:close/>
                  </a:path>
                </a:pathLst>
              </a:custGeom>
              <a:solidFill>
                <a:srgbClr val="00337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 b="0">
                    <a:solidFill>
                      <a:srgbClr val="FF3300"/>
                    </a:solidFill>
                    <a:latin typeface="黑体" panose="02010609060101010101" charset="-122"/>
                    <a:ea typeface="黑体" panose="02010609060101010101" charset="-122"/>
                    <a:cs typeface="黑体" panose="02010609060101010101" charset="-122"/>
                    <a:sym typeface="黑体" panose="02010609060101010101" charset="-122"/>
                  </a:defRPr>
                </a:pPr>
              </a:p>
            </p:txBody>
          </p:sp>
          <p:sp>
            <p:nvSpPr>
              <p:cNvPr id="274" name="形状"/>
              <p:cNvSpPr/>
              <p:nvPr/>
            </p:nvSpPr>
            <p:spPr>
              <a:xfrm>
                <a:off x="-2" y="61812"/>
                <a:ext cx="533425" cy="7499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594" y="0"/>
                    </a:moveTo>
                    <a:lnTo>
                      <a:pt x="0" y="3795"/>
                    </a:lnTo>
                    <a:lnTo>
                      <a:pt x="6" y="21600"/>
                    </a:lnTo>
                    <a:lnTo>
                      <a:pt x="21600" y="17805"/>
                    </a:lnTo>
                    <a:lnTo>
                      <a:pt x="21594" y="0"/>
                    </a:lnTo>
                    <a:close/>
                  </a:path>
                </a:pathLst>
              </a:custGeom>
              <a:solidFill>
                <a:srgbClr val="00337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 b="0">
                    <a:solidFill>
                      <a:srgbClr val="FF3300"/>
                    </a:solidFill>
                    <a:latin typeface="黑体" panose="02010609060101010101" charset="-122"/>
                    <a:ea typeface="黑体" panose="02010609060101010101" charset="-122"/>
                    <a:cs typeface="黑体" panose="02010609060101010101" charset="-122"/>
                    <a:sym typeface="黑体" panose="02010609060101010101" charset="-122"/>
                  </a:defRPr>
                </a:pPr>
              </a:p>
            </p:txBody>
          </p:sp>
          <p:sp>
            <p:nvSpPr>
              <p:cNvPr id="275" name="形状"/>
              <p:cNvSpPr/>
              <p:nvPr/>
            </p:nvSpPr>
            <p:spPr>
              <a:xfrm>
                <a:off x="531652" y="61572"/>
                <a:ext cx="13108" cy="620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270" y="0"/>
                    </a:moveTo>
                    <a:lnTo>
                      <a:pt x="0" y="84"/>
                    </a:lnTo>
                    <a:lnTo>
                      <a:pt x="332" y="21600"/>
                    </a:lnTo>
                    <a:lnTo>
                      <a:pt x="21600" y="21516"/>
                    </a:lnTo>
                    <a:lnTo>
                      <a:pt x="21270" y="0"/>
                    </a:lnTo>
                    <a:close/>
                  </a:path>
                </a:pathLst>
              </a:custGeom>
              <a:solidFill>
                <a:srgbClr val="00337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 b="0">
                    <a:solidFill>
                      <a:srgbClr val="FF3300"/>
                    </a:solidFill>
                    <a:latin typeface="黑体" panose="02010609060101010101" charset="-122"/>
                    <a:ea typeface="黑体" panose="02010609060101010101" charset="-122"/>
                    <a:cs typeface="黑体" panose="02010609060101010101" charset="-122"/>
                    <a:sym typeface="黑体" panose="02010609060101010101" charset="-122"/>
                  </a:defRPr>
                </a:pPr>
              </a:p>
            </p:txBody>
          </p:sp>
          <p:sp>
            <p:nvSpPr>
              <p:cNvPr id="276" name="三角形"/>
              <p:cNvSpPr/>
              <p:nvPr/>
            </p:nvSpPr>
            <p:spPr>
              <a:xfrm>
                <a:off x="533118" y="-1"/>
                <a:ext cx="39500" cy="6181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83" y="21600"/>
                    </a:lnTo>
                    <a:lnTo>
                      <a:pt x="21600" y="2151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337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 b="0">
                    <a:solidFill>
                      <a:srgbClr val="FF3300"/>
                    </a:solidFill>
                    <a:latin typeface="黑体" panose="02010609060101010101" charset="-122"/>
                    <a:ea typeface="黑体" panose="02010609060101010101" charset="-122"/>
                    <a:cs typeface="黑体" panose="02010609060101010101" charset="-122"/>
                    <a:sym typeface="黑体" panose="02010609060101010101" charset="-122"/>
                  </a:defRPr>
                </a:pPr>
              </a:p>
            </p:txBody>
          </p:sp>
        </p:grpSp>
        <p:sp>
          <p:nvSpPr>
            <p:cNvPr id="278" name="文本框 607"/>
            <p:cNvSpPr txBox="1"/>
            <p:nvPr/>
          </p:nvSpPr>
          <p:spPr>
            <a:xfrm>
              <a:off x="2417874" y="0"/>
              <a:ext cx="1501979" cy="72643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spAutoFit/>
            </a:bodyPr>
            <a:lstStyle>
              <a:lvl1pPr>
                <a:defRPr sz="1800" b="0" spc="300">
                  <a:solidFill>
                    <a:srgbClr val="C00000"/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  <a:sym typeface="黑体" panose="02010609060101010101" charset="-122"/>
                </a:defRPr>
              </a:lvl1pPr>
            </a:lstStyle>
            <a:p>
              <a:r>
                <a:t>进行千新星相关的研究</a:t>
              </a:r>
            </a:p>
          </p:txBody>
        </p:sp>
      </p:grpSp>
      <p:sp>
        <p:nvSpPr>
          <p:cNvPr id="280" name="文本框 12"/>
          <p:cNvSpPr txBox="1"/>
          <p:nvPr/>
        </p:nvSpPr>
        <p:spPr>
          <a:xfrm>
            <a:off x="6144259" y="4759325"/>
            <a:ext cx="2329182" cy="447039"/>
          </a:xfrm>
          <a:prstGeom prst="rect">
            <a:avLst/>
          </a:prstGeom>
          <a:ln w="12700">
            <a:miter lim="400000"/>
          </a:ln>
        </p:spPr>
        <p:txBody>
          <a:bodyPr lIns="45718" tIns="45718" rIns="45718" bIns="45718">
            <a:spAutoFit/>
          </a:bodyPr>
          <a:lstStyle>
            <a:lvl1pPr algn="ctr">
              <a:defRPr sz="2000" b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黑体" panose="02010609060101010101" charset="-122"/>
              </a:defRPr>
            </a:lvl1pPr>
          </a:lstStyle>
          <a:p>
            <a:r>
              <a:t>预期目标</a:t>
            </a:r>
          </a:p>
        </p:txBody>
      </p:sp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文本框 23"/>
          <p:cNvSpPr txBox="1"/>
          <p:nvPr/>
        </p:nvSpPr>
        <p:spPr>
          <a:xfrm>
            <a:off x="153033" y="304166"/>
            <a:ext cx="5050158" cy="523239"/>
          </a:xfrm>
          <a:prstGeom prst="rect">
            <a:avLst/>
          </a:prstGeom>
          <a:ln w="12700">
            <a:miter lim="400000"/>
          </a:ln>
        </p:spPr>
        <p:txBody>
          <a:bodyPr lIns="45718" tIns="45718" rIns="45718" bIns="45718">
            <a:spAutoFit/>
          </a:bodyPr>
          <a:lstStyle/>
          <a:p>
            <a:pPr>
              <a:defRPr b="0" spc="30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宋体" panose="02010600030101010101" pitchFamily="2" charset="-122"/>
              </a:defRPr>
            </a:pPr>
            <a:r>
              <a:t>科学目标</a:t>
            </a:r>
            <a:r>
              <a:rPr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黑体" panose="02010609060101010101" charset="-122"/>
              </a:rPr>
              <a:t>:</a:t>
            </a:r>
            <a:r>
              <a:t>伽马暴中心引擎</a:t>
            </a:r>
          </a:p>
        </p:txBody>
      </p:sp>
      <p:pic>
        <p:nvPicPr>
          <p:cNvPr id="283" name="Picture 18" descr="Picture 1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5625" y="4664709"/>
            <a:ext cx="3001012" cy="188150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84" name="矩形 1"/>
          <p:cNvSpPr/>
          <p:nvPr/>
        </p:nvSpPr>
        <p:spPr>
          <a:xfrm>
            <a:off x="2332353" y="4665345"/>
            <a:ext cx="490220" cy="1737997"/>
          </a:xfrm>
          <a:prstGeom prst="rect">
            <a:avLst/>
          </a:prstGeom>
          <a:solidFill>
            <a:srgbClr val="00FF00">
              <a:alpha val="39999"/>
            </a:srgbClr>
          </a:solidFill>
          <a:ln w="12700">
            <a:miter lim="400000"/>
          </a:ln>
        </p:spPr>
        <p:txBody>
          <a:bodyPr lIns="45718" tIns="45718" rIns="45718" bIns="45718"/>
          <a:lstStyle/>
          <a:p>
            <a:pPr marL="6350" indent="-6350" algn="ctr">
              <a:lnSpc>
                <a:spcPct val="90000"/>
              </a:lnSpc>
              <a:spcBef>
                <a:spcPts val="600"/>
              </a:spcBef>
              <a:defRPr b="0">
                <a:solidFill>
                  <a:srgbClr val="FF33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黑体" panose="02010609060101010101" charset="-122"/>
              </a:defRPr>
            </a:pPr>
          </a:p>
        </p:txBody>
      </p:sp>
      <p:sp>
        <p:nvSpPr>
          <p:cNvPr id="285" name="TextBox 19"/>
          <p:cNvSpPr txBox="1"/>
          <p:nvPr/>
        </p:nvSpPr>
        <p:spPr>
          <a:xfrm>
            <a:off x="4142104" y="4725671"/>
            <a:ext cx="4846957" cy="1234439"/>
          </a:xfrm>
          <a:prstGeom prst="rect">
            <a:avLst/>
          </a:prstGeom>
          <a:ln w="12700">
            <a:miter lim="400000"/>
          </a:ln>
        </p:spPr>
        <p:txBody>
          <a:bodyPr lIns="45718" tIns="45718" rIns="45718" bIns="45718">
            <a:spAutoFit/>
          </a:bodyPr>
          <a:lstStyle/>
          <a:p>
            <a:pPr algn="just">
              <a:defRPr sz="22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pPr>
            <a:r>
              <a:t>X射线光变内耗散平台：平台过后很陡的衰减t</a:t>
            </a:r>
            <a:r>
              <a:rPr baseline="30000"/>
              <a:t>-(&gt;3)</a:t>
            </a:r>
            <a:r>
              <a:rPr>
                <a:latin typeface="Wingdings" panose="05000000000000000000"/>
                <a:ea typeface="Wingdings" panose="05000000000000000000"/>
                <a:cs typeface="Wingdings" panose="05000000000000000000"/>
                <a:sym typeface="Wingdings" panose="05000000000000000000"/>
              </a:rPr>
              <a:t></a:t>
            </a:r>
            <a:r>
              <a:t>大质量中子星旋转变慢</a:t>
            </a:r>
            <a:r>
              <a:rPr>
                <a:latin typeface="Wingdings" panose="05000000000000000000"/>
                <a:ea typeface="Wingdings" panose="05000000000000000000"/>
                <a:cs typeface="Wingdings" panose="05000000000000000000"/>
                <a:sym typeface="Wingdings" panose="05000000000000000000"/>
              </a:rPr>
              <a:t></a:t>
            </a:r>
            <a:r>
              <a:t>坍缩为黑洞的物理过程</a:t>
            </a:r>
          </a:p>
        </p:txBody>
      </p:sp>
      <p:sp>
        <p:nvSpPr>
          <p:cNvPr id="286" name="TextBox 1"/>
          <p:cNvSpPr txBox="1"/>
          <p:nvPr/>
        </p:nvSpPr>
        <p:spPr>
          <a:xfrm>
            <a:off x="4142104" y="6238876"/>
            <a:ext cx="4604387" cy="375229"/>
          </a:xfrm>
          <a:prstGeom prst="rect">
            <a:avLst/>
          </a:prstGeom>
          <a:ln w="12700">
            <a:miter lim="400000"/>
          </a:ln>
        </p:spPr>
        <p:txBody>
          <a:bodyPr lIns="45718" tIns="45718" rIns="45718" bIns="45718">
            <a:spAutoFit/>
          </a:bodyPr>
          <a:lstStyle>
            <a:lvl1pPr>
              <a:defRPr sz="2000" b="0"/>
            </a:lvl1pPr>
          </a:lstStyle>
          <a:p>
            <a:r>
              <a:t>Troja et al. 2007 ; Rowlinson et al. 2010</a:t>
            </a:r>
          </a:p>
        </p:txBody>
      </p:sp>
      <p:grpSp>
        <p:nvGrpSpPr>
          <p:cNvPr id="289" name="TextBox 11"/>
          <p:cNvGrpSpPr/>
          <p:nvPr/>
        </p:nvGrpSpPr>
        <p:grpSpPr>
          <a:xfrm>
            <a:off x="231139" y="1891663"/>
            <a:ext cx="1423037" cy="873189"/>
            <a:chOff x="0" y="0"/>
            <a:chExt cx="1423036" cy="873187"/>
          </a:xfrm>
        </p:grpSpPr>
        <p:sp>
          <p:nvSpPr>
            <p:cNvPr id="287" name="矩形"/>
            <p:cNvSpPr/>
            <p:nvPr/>
          </p:nvSpPr>
          <p:spPr>
            <a:xfrm>
              <a:off x="0" y="-1"/>
              <a:ext cx="1423037" cy="873189"/>
            </a:xfrm>
            <a:prstGeom prst="rect">
              <a:avLst/>
            </a:prstGeom>
            <a:noFill/>
            <a:ln w="19050" cap="flat">
              <a:solidFill>
                <a:srgbClr val="3333FF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 sz="2600" b="0">
                  <a:solidFill>
                    <a:srgbClr val="002060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微软雅黑" panose="020B0503020204020204" charset="-122"/>
                </a:defRPr>
              </a:pPr>
            </a:p>
          </p:txBody>
        </p:sp>
        <p:sp>
          <p:nvSpPr>
            <p:cNvPr id="288" name="大质量恒星坍缩"/>
            <p:cNvSpPr txBox="1"/>
            <p:nvPr/>
          </p:nvSpPr>
          <p:spPr>
            <a:xfrm>
              <a:off x="51996" y="8964"/>
              <a:ext cx="1319045" cy="8534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spAutoFit/>
            </a:bodyPr>
            <a:lstStyle>
              <a:lvl1pPr>
                <a:defRPr sz="2200" b="0">
                  <a:solidFill>
                    <a:srgbClr val="002060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微软雅黑" panose="020B0503020204020204" charset="-122"/>
                </a:defRPr>
              </a:lvl1pPr>
            </a:lstStyle>
            <a:p>
              <a:r>
                <a:t>大质量恒星坍缩</a:t>
              </a:r>
            </a:p>
          </p:txBody>
        </p:sp>
      </p:grpSp>
      <p:grpSp>
        <p:nvGrpSpPr>
          <p:cNvPr id="292" name="TextBox 12"/>
          <p:cNvGrpSpPr/>
          <p:nvPr/>
        </p:nvGrpSpPr>
        <p:grpSpPr>
          <a:xfrm>
            <a:off x="218439" y="3500120"/>
            <a:ext cx="1423037" cy="938603"/>
            <a:chOff x="0" y="0"/>
            <a:chExt cx="1423036" cy="938602"/>
          </a:xfrm>
        </p:grpSpPr>
        <p:sp>
          <p:nvSpPr>
            <p:cNvPr id="290" name="矩形"/>
            <p:cNvSpPr/>
            <p:nvPr/>
          </p:nvSpPr>
          <p:spPr>
            <a:xfrm>
              <a:off x="0" y="0"/>
              <a:ext cx="1423037" cy="854659"/>
            </a:xfrm>
            <a:prstGeom prst="rect">
              <a:avLst/>
            </a:prstGeom>
            <a:noFill/>
            <a:ln w="19050" cap="flat">
              <a:solidFill>
                <a:srgbClr val="3333FF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 sz="2600" b="0">
                  <a:solidFill>
                    <a:srgbClr val="002060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微软雅黑" panose="020B0503020204020204" charset="-122"/>
                </a:defRPr>
              </a:pPr>
            </a:p>
          </p:txBody>
        </p:sp>
        <p:sp>
          <p:nvSpPr>
            <p:cNvPr id="291" name="双中子星并合"/>
            <p:cNvSpPr txBox="1"/>
            <p:nvPr/>
          </p:nvSpPr>
          <p:spPr>
            <a:xfrm>
              <a:off x="51995" y="8964"/>
              <a:ext cx="1319045" cy="9296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spAutoFit/>
            </a:bodyPr>
            <a:lstStyle>
              <a:lvl1pPr>
                <a:defRPr sz="2400" b="0">
                  <a:solidFill>
                    <a:srgbClr val="002060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微软雅黑" panose="020B0503020204020204" charset="-122"/>
                </a:defRPr>
              </a:lvl1pPr>
            </a:lstStyle>
            <a:p>
              <a:r>
                <a:t>双中子星并合</a:t>
              </a:r>
            </a:p>
          </p:txBody>
        </p:sp>
      </p:grpSp>
      <p:pic>
        <p:nvPicPr>
          <p:cNvPr id="293" name="图片 12" descr="图片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4438" y="3348037"/>
            <a:ext cx="1295402" cy="1168402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294" name="图片 4" descr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4438" y="1916113"/>
            <a:ext cx="1292227" cy="1296989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95" name="TextBox 16"/>
          <p:cNvSpPr txBox="1"/>
          <p:nvPr/>
        </p:nvSpPr>
        <p:spPr>
          <a:xfrm>
            <a:off x="3896995" y="2276475"/>
            <a:ext cx="1048387" cy="472439"/>
          </a:xfrm>
          <a:prstGeom prst="rect">
            <a:avLst/>
          </a:prstGeom>
          <a:ln w="12700">
            <a:miter lim="400000"/>
          </a:ln>
        </p:spPr>
        <p:txBody>
          <a:bodyPr lIns="45718" tIns="45718" rIns="45718" bIns="45718">
            <a:spAutoFit/>
          </a:bodyPr>
          <a:lstStyle>
            <a:lvl1pPr>
              <a:defRPr sz="22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lvl1pPr>
          </a:lstStyle>
          <a:p>
            <a:r>
              <a:t>黑洞？</a:t>
            </a:r>
          </a:p>
        </p:txBody>
      </p:sp>
      <p:sp>
        <p:nvSpPr>
          <p:cNvPr id="296" name="TextBox 17"/>
          <p:cNvSpPr txBox="1"/>
          <p:nvPr/>
        </p:nvSpPr>
        <p:spPr>
          <a:xfrm>
            <a:off x="3896995" y="3500438"/>
            <a:ext cx="1048387" cy="472439"/>
          </a:xfrm>
          <a:prstGeom prst="rect">
            <a:avLst/>
          </a:prstGeom>
          <a:ln w="12700">
            <a:miter lim="400000"/>
          </a:ln>
        </p:spPr>
        <p:txBody>
          <a:bodyPr lIns="45718" tIns="45718" rIns="45718" bIns="45718">
            <a:spAutoFit/>
          </a:bodyPr>
          <a:lstStyle>
            <a:lvl1pPr>
              <a:defRPr sz="22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lvl1pPr>
          </a:lstStyle>
          <a:p>
            <a:r>
              <a:t>磁星？</a:t>
            </a:r>
          </a:p>
        </p:txBody>
      </p:sp>
      <p:sp>
        <p:nvSpPr>
          <p:cNvPr id="297" name="Rectangle 2"/>
          <p:cNvSpPr txBox="1"/>
          <p:nvPr/>
        </p:nvSpPr>
        <p:spPr>
          <a:xfrm>
            <a:off x="225423" y="1226820"/>
            <a:ext cx="2884809" cy="510539"/>
          </a:xfrm>
          <a:prstGeom prst="rect">
            <a:avLst/>
          </a:prstGeom>
          <a:ln w="12700">
            <a:miter lim="400000"/>
          </a:ln>
        </p:spPr>
        <p:txBody>
          <a:bodyPr lIns="45718" tIns="45718" rIns="45718" bIns="45718">
            <a:spAutoFit/>
          </a:bodyPr>
          <a:lstStyle>
            <a:lvl1pPr>
              <a:defRPr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lvl1pPr>
          </a:lstStyle>
          <a:p>
            <a:r>
              <a:t>长期争论科学问题：</a:t>
            </a:r>
          </a:p>
        </p:txBody>
      </p:sp>
      <p:sp>
        <p:nvSpPr>
          <p:cNvPr id="298" name="右大括号 1"/>
          <p:cNvSpPr/>
          <p:nvPr/>
        </p:nvSpPr>
        <p:spPr>
          <a:xfrm>
            <a:off x="1797685" y="2065020"/>
            <a:ext cx="551818" cy="218503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cubicBezTo>
                  <a:pt x="5965" y="0"/>
                  <a:pt x="10800" y="204"/>
                  <a:pt x="10800" y="455"/>
                </a:cubicBezTo>
                <a:lnTo>
                  <a:pt x="10800" y="10345"/>
                </a:lnTo>
                <a:cubicBezTo>
                  <a:pt x="10800" y="10596"/>
                  <a:pt x="15635" y="10800"/>
                  <a:pt x="21600" y="10800"/>
                </a:cubicBezTo>
                <a:cubicBezTo>
                  <a:pt x="15635" y="10800"/>
                  <a:pt x="10800" y="11004"/>
                  <a:pt x="10800" y="11255"/>
                </a:cubicBezTo>
                <a:lnTo>
                  <a:pt x="10800" y="21145"/>
                </a:lnTo>
                <a:cubicBezTo>
                  <a:pt x="10800" y="21396"/>
                  <a:pt x="5965" y="21600"/>
                  <a:pt x="0" y="21600"/>
                </a:cubicBezTo>
              </a:path>
            </a:pathLst>
          </a:custGeom>
          <a:ln w="28575">
            <a:solidFill>
              <a:srgbClr val="C79500"/>
            </a:solidFill>
          </a:ln>
        </p:spPr>
        <p:txBody>
          <a:bodyPr lIns="45718" tIns="45718" rIns="45718" bIns="45718" anchor="ctr"/>
          <a:lstStyle/>
          <a:p>
            <a:pPr algn="ctr"/>
          </a:p>
        </p:txBody>
      </p:sp>
      <p:sp>
        <p:nvSpPr>
          <p:cNvPr id="299" name="矩形 4"/>
          <p:cNvSpPr txBox="1"/>
          <p:nvPr/>
        </p:nvSpPr>
        <p:spPr>
          <a:xfrm>
            <a:off x="4981574" y="1187451"/>
            <a:ext cx="3961126" cy="853439"/>
          </a:xfrm>
          <a:prstGeom prst="rect">
            <a:avLst/>
          </a:prstGeom>
          <a:ln w="12700">
            <a:miter lim="400000"/>
          </a:ln>
        </p:spPr>
        <p:txBody>
          <a:bodyPr lIns="45718" tIns="45718" rIns="45718" bIns="45718">
            <a:spAutoFit/>
          </a:bodyPr>
          <a:lstStyle>
            <a:lvl1pPr algn="just">
              <a:defRPr sz="2200" b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黑体" panose="02010609060101010101" charset="-122"/>
              </a:defRPr>
            </a:lvl1pPr>
          </a:lstStyle>
          <a:p>
            <a:r>
              <a:t>黑洞回落吸积:通过BZ机制产生晚期明亮的X射线和光学巨耀发</a:t>
            </a:r>
          </a:p>
        </p:txBody>
      </p:sp>
      <p:pic>
        <p:nvPicPr>
          <p:cNvPr id="300" name="pasted-image.tiff" descr="pasted-image.tif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55234" y="2092960"/>
            <a:ext cx="2106297" cy="1973580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301" name="pasted-image.tiff" descr="pasted-image.tif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50100" y="2085975"/>
            <a:ext cx="1884047" cy="1906905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302" name="TextBox 1"/>
          <p:cNvSpPr txBox="1"/>
          <p:nvPr/>
        </p:nvSpPr>
        <p:spPr>
          <a:xfrm>
            <a:off x="6110604" y="4176396"/>
            <a:ext cx="1805941" cy="375229"/>
          </a:xfrm>
          <a:prstGeom prst="rect">
            <a:avLst/>
          </a:prstGeom>
          <a:ln w="12700">
            <a:miter lim="400000"/>
          </a:ln>
        </p:spPr>
        <p:txBody>
          <a:bodyPr lIns="45718" tIns="45718" rIns="45718" bIns="45718">
            <a:spAutoFit/>
          </a:bodyPr>
          <a:lstStyle>
            <a:lvl1pPr>
              <a:defRPr sz="2000" b="0"/>
            </a:lvl1pPr>
          </a:lstStyle>
          <a:p>
            <a:r>
              <a:t>Wu et al. 2013</a:t>
            </a:r>
          </a:p>
        </p:txBody>
      </p:sp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文本框 23"/>
          <p:cNvSpPr txBox="1"/>
          <p:nvPr/>
        </p:nvSpPr>
        <p:spPr>
          <a:xfrm>
            <a:off x="153033" y="304166"/>
            <a:ext cx="5050158" cy="523239"/>
          </a:xfrm>
          <a:prstGeom prst="rect">
            <a:avLst/>
          </a:prstGeom>
          <a:ln w="12700">
            <a:miter lim="400000"/>
          </a:ln>
        </p:spPr>
        <p:txBody>
          <a:bodyPr lIns="45718" tIns="45718" rIns="45718" bIns="45718">
            <a:spAutoFit/>
          </a:bodyPr>
          <a:lstStyle/>
          <a:p>
            <a:pPr>
              <a:defRPr b="0" spc="30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宋体" panose="02010600030101010101" pitchFamily="2" charset="-122"/>
              </a:defRPr>
            </a:pPr>
            <a:r>
              <a:t>科学目标</a:t>
            </a:r>
            <a:r>
              <a:rPr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黑体" panose="02010609060101010101" charset="-122"/>
              </a:rPr>
              <a:t>:</a:t>
            </a:r>
            <a:r>
              <a:t>伽马暴中心引擎</a:t>
            </a:r>
          </a:p>
        </p:txBody>
      </p:sp>
      <p:sp>
        <p:nvSpPr>
          <p:cNvPr id="305" name="object 3"/>
          <p:cNvSpPr/>
          <p:nvPr/>
        </p:nvSpPr>
        <p:spPr>
          <a:xfrm>
            <a:off x="3294379" y="2028825"/>
            <a:ext cx="1601472" cy="1549400"/>
          </a:xfrm>
          <a:prstGeom prst="rect">
            <a:avLst/>
          </a:prstGeom>
          <a:blipFill>
            <a:blip r:embed="rId1"/>
            <a:stretch>
              <a:fillRect/>
            </a:stretch>
          </a:blip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 b="0">
                <a:solidFill>
                  <a:srgbClr val="FF33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黑体" panose="02010609060101010101" charset="-122"/>
              </a:defRPr>
            </a:pPr>
          </a:p>
        </p:txBody>
      </p:sp>
      <p:sp>
        <p:nvSpPr>
          <p:cNvPr id="306" name="文本框 20"/>
          <p:cNvSpPr txBox="1"/>
          <p:nvPr/>
        </p:nvSpPr>
        <p:spPr>
          <a:xfrm>
            <a:off x="3580765" y="1750696"/>
            <a:ext cx="1176657" cy="269239"/>
          </a:xfrm>
          <a:prstGeom prst="rect">
            <a:avLst/>
          </a:prstGeom>
          <a:ln w="12700">
            <a:miter lim="400000"/>
          </a:ln>
        </p:spPr>
        <p:txBody>
          <a:bodyPr lIns="45718" tIns="45718" rIns="45718" bIns="45718">
            <a:spAutoFit/>
          </a:bodyPr>
          <a:lstStyle>
            <a:lvl1pPr>
              <a:defRPr sz="1200" b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黑体" panose="02010609060101010101" charset="-122"/>
              </a:defRPr>
            </a:lvl1pPr>
          </a:lstStyle>
          <a:p>
            <a:r>
              <a:t>GRB 070110</a:t>
            </a:r>
          </a:p>
        </p:txBody>
      </p:sp>
      <p:sp>
        <p:nvSpPr>
          <p:cNvPr id="307" name="文本框 24"/>
          <p:cNvSpPr txBox="1"/>
          <p:nvPr/>
        </p:nvSpPr>
        <p:spPr>
          <a:xfrm>
            <a:off x="102869" y="1196340"/>
            <a:ext cx="4509772" cy="561339"/>
          </a:xfrm>
          <a:prstGeom prst="rect">
            <a:avLst/>
          </a:prstGeom>
          <a:ln w="12700">
            <a:miter lim="400000"/>
          </a:ln>
        </p:spPr>
        <p:txBody>
          <a:bodyPr lIns="45718" tIns="45718" rIns="45718" bIns="45718">
            <a:spAutoFit/>
          </a:bodyPr>
          <a:lstStyle>
            <a:lvl1pPr>
              <a:defRPr sz="2600" b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黑体" panose="02010609060101010101" charset="-122"/>
              </a:defRPr>
            </a:lvl1pPr>
          </a:lstStyle>
          <a:p>
            <a:r>
              <a:t>余辉观测证据和理论计算</a:t>
            </a:r>
          </a:p>
        </p:txBody>
      </p:sp>
      <p:pic>
        <p:nvPicPr>
          <p:cNvPr id="308" name="图片 27" descr="图片 2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36" y="4164329"/>
            <a:ext cx="4897757" cy="1761492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309" name="文本框 1"/>
          <p:cNvSpPr txBox="1"/>
          <p:nvPr/>
        </p:nvSpPr>
        <p:spPr>
          <a:xfrm>
            <a:off x="155574" y="3601085"/>
            <a:ext cx="4760597" cy="650239"/>
          </a:xfrm>
          <a:prstGeom prst="rect">
            <a:avLst/>
          </a:prstGeom>
          <a:ln w="12700">
            <a:miter lim="400000"/>
          </a:ln>
        </p:spPr>
        <p:txBody>
          <a:bodyPr lIns="45718" tIns="45718" rIns="45718" bIns="45718">
            <a:spAutoFit/>
          </a:bodyPr>
          <a:lstStyle/>
          <a:p>
            <a:pPr>
              <a:defRPr sz="1600" b="0" spc="266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黑体" panose="02010609060101010101" charset="-122"/>
              </a:defRPr>
            </a:pPr>
            <a:r>
              <a:t>在</a:t>
            </a:r>
            <a:r>
              <a:rPr spc="133"/>
              <a:t>21</a:t>
            </a:r>
            <a:r>
              <a:rPr spc="-275"/>
              <a:t> </a:t>
            </a:r>
            <a:r>
              <a:t>例</a:t>
            </a:r>
            <a:r>
              <a:rPr spc="111"/>
              <a:t>Sw</a:t>
            </a:r>
            <a:r>
              <a:rPr spc="-284"/>
              <a:t> </a:t>
            </a:r>
            <a:r>
              <a:rPr spc="0"/>
              <a:t>i</a:t>
            </a:r>
            <a:r>
              <a:rPr spc="-275"/>
              <a:t> </a:t>
            </a:r>
            <a:r>
              <a:rPr spc="0"/>
              <a:t>f</a:t>
            </a:r>
            <a:r>
              <a:rPr spc="-248"/>
              <a:t> </a:t>
            </a:r>
            <a:r>
              <a:rPr spc="0"/>
              <a:t>t</a:t>
            </a:r>
            <a:r>
              <a:rPr spc="-275"/>
              <a:t> </a:t>
            </a:r>
            <a:r>
              <a:t>长暴中找到巨耀发候选体，其中</a:t>
            </a:r>
            <a:r>
              <a:rPr>
                <a:solidFill>
                  <a:srgbClr val="FF0000"/>
                </a:solidFill>
              </a:rPr>
              <a:t>3个还存在同步的光学巨耀发</a:t>
            </a:r>
            <a:endParaRPr>
              <a:solidFill>
                <a:srgbClr val="FF0000"/>
              </a:solidFill>
            </a:endParaRPr>
          </a:p>
        </p:txBody>
      </p:sp>
      <p:sp>
        <p:nvSpPr>
          <p:cNvPr id="310" name="文本框 3"/>
          <p:cNvSpPr txBox="1"/>
          <p:nvPr/>
        </p:nvSpPr>
        <p:spPr>
          <a:xfrm>
            <a:off x="200025" y="6193155"/>
            <a:ext cx="4760594" cy="372749"/>
          </a:xfrm>
          <a:prstGeom prst="rect">
            <a:avLst/>
          </a:prstGeom>
          <a:ln w="12700">
            <a:miter lim="400000"/>
          </a:ln>
        </p:spPr>
        <p:txBody>
          <a:bodyPr lIns="45718" tIns="45718" rIns="45718" bIns="45718">
            <a:spAutoFit/>
          </a:bodyPr>
          <a:lstStyle/>
          <a:p>
            <a:pPr>
              <a:defRPr sz="2000"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defRPr>
            </a:pPr>
            <a:r>
              <a:t>Zhao, ...</a:t>
            </a:r>
            <a:r>
              <a:rPr>
                <a:solidFill>
                  <a:srgbClr val="0000CC"/>
                </a:solidFill>
              </a:rPr>
              <a:t>Lan+2021, ApJ</a:t>
            </a:r>
            <a:r>
              <a:rPr b="0">
                <a:solidFill>
                  <a:srgbClr val="0000CC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宋体" panose="02010600030101010101" pitchFamily="2" charset="-122"/>
              </a:rPr>
              <a:t>; </a:t>
            </a:r>
            <a:r>
              <a:rPr>
                <a:solidFill>
                  <a:srgbClr val="0000CC"/>
                </a:solidFill>
              </a:rPr>
              <a:t>Lan+2021, ApJ</a:t>
            </a:r>
            <a:endParaRPr>
              <a:solidFill>
                <a:srgbClr val="0000CC"/>
              </a:solidFill>
            </a:endParaRPr>
          </a:p>
        </p:txBody>
      </p:sp>
      <p:sp>
        <p:nvSpPr>
          <p:cNvPr id="311" name="文本框 4"/>
          <p:cNvSpPr txBox="1"/>
          <p:nvPr/>
        </p:nvSpPr>
        <p:spPr>
          <a:xfrm>
            <a:off x="5154792" y="1699896"/>
            <a:ext cx="3817757" cy="2296159"/>
          </a:xfrm>
          <a:prstGeom prst="rect">
            <a:avLst/>
          </a:prstGeom>
          <a:ln w="12700">
            <a:miter lim="400000"/>
          </a:ln>
        </p:spPr>
        <p:txBody>
          <a:bodyPr lIns="45718" tIns="45718" rIns="45718" bIns="45718">
            <a:spAutoFit/>
          </a:bodyPr>
          <a:lstStyle/>
          <a:p>
            <a:pPr algn="ctr">
              <a:lnSpc>
                <a:spcPct val="130000"/>
              </a:lnSpc>
              <a:defRPr sz="2000" b="0" spc="3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黑体" panose="02010609060101010101" charset="-122"/>
              </a:defRPr>
            </a:pPr>
            <a:r>
              <a:t>中心引擎研究方案</a:t>
            </a:r>
          </a:p>
          <a:p>
            <a:pPr marL="342900" indent="-342900">
              <a:lnSpc>
                <a:spcPct val="130000"/>
              </a:lnSpc>
              <a:buSzPct val="100000"/>
              <a:buFont typeface="Helvetica"/>
              <a:buChar char="➢"/>
              <a:defRPr sz="2000" b="0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黑体" panose="02010609060101010101" charset="-122"/>
              </a:defRPr>
            </a:pPr>
            <a:r>
              <a:t>SVOM(MXT)触发的有平台或巨耀发GRB进行余辉长期监测</a:t>
            </a:r>
            <a:endParaRPr>
              <a:solidFill>
                <a:srgbClr val="FF3300"/>
              </a:solidFill>
            </a:endParaRPr>
          </a:p>
          <a:p>
            <a:pPr marL="342900" indent="-342900">
              <a:lnSpc>
                <a:spcPct val="130000"/>
              </a:lnSpc>
              <a:buSzPct val="100000"/>
              <a:buFont typeface="Helvetica"/>
              <a:buChar char="➢"/>
              <a:defRPr sz="2000" b="0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黑体" panose="02010609060101010101" charset="-122"/>
              </a:defRPr>
            </a:pPr>
            <a:r>
              <a:t>梦飞望远镜对平台或巨耀发GRB进行长期后随</a:t>
            </a:r>
          </a:p>
        </p:txBody>
      </p:sp>
      <p:pic>
        <p:nvPicPr>
          <p:cNvPr id="312" name="图片 5" descr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25" y="1760853"/>
            <a:ext cx="1784350" cy="181292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313" name="图片 6" descr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14500" y="1934210"/>
            <a:ext cx="1663065" cy="166687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grpSp>
        <p:nvGrpSpPr>
          <p:cNvPr id="322" name="组合 11"/>
          <p:cNvGrpSpPr/>
          <p:nvPr/>
        </p:nvGrpSpPr>
        <p:grpSpPr>
          <a:xfrm>
            <a:off x="5078095" y="5001259"/>
            <a:ext cx="3971153" cy="701039"/>
            <a:chOff x="0" y="0"/>
            <a:chExt cx="3971152" cy="701038"/>
          </a:xfrm>
        </p:grpSpPr>
        <p:sp>
          <p:nvSpPr>
            <p:cNvPr id="314" name="object 579"/>
            <p:cNvSpPr/>
            <p:nvPr/>
          </p:nvSpPr>
          <p:spPr>
            <a:xfrm>
              <a:off x="-1" y="14605"/>
              <a:ext cx="1807044" cy="6329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3600"/>
                  </a:moveTo>
                  <a:lnTo>
                    <a:pt x="124" y="2199"/>
                  </a:lnTo>
                  <a:lnTo>
                    <a:pt x="460" y="1054"/>
                  </a:lnTo>
                  <a:lnTo>
                    <a:pt x="960" y="283"/>
                  </a:lnTo>
                  <a:lnTo>
                    <a:pt x="1572" y="0"/>
                  </a:lnTo>
                  <a:lnTo>
                    <a:pt x="20028" y="0"/>
                  </a:lnTo>
                  <a:lnTo>
                    <a:pt x="20640" y="283"/>
                  </a:lnTo>
                  <a:lnTo>
                    <a:pt x="21140" y="1054"/>
                  </a:lnTo>
                  <a:lnTo>
                    <a:pt x="21476" y="2199"/>
                  </a:lnTo>
                  <a:lnTo>
                    <a:pt x="21600" y="3600"/>
                  </a:lnTo>
                  <a:lnTo>
                    <a:pt x="21600" y="18000"/>
                  </a:lnTo>
                  <a:lnTo>
                    <a:pt x="21476" y="19401"/>
                  </a:lnTo>
                  <a:lnTo>
                    <a:pt x="21140" y="20546"/>
                  </a:lnTo>
                  <a:lnTo>
                    <a:pt x="20640" y="21317"/>
                  </a:lnTo>
                  <a:lnTo>
                    <a:pt x="20028" y="21600"/>
                  </a:lnTo>
                  <a:lnTo>
                    <a:pt x="1572" y="21600"/>
                  </a:lnTo>
                  <a:lnTo>
                    <a:pt x="960" y="21317"/>
                  </a:lnTo>
                  <a:lnTo>
                    <a:pt x="460" y="20546"/>
                  </a:lnTo>
                  <a:lnTo>
                    <a:pt x="124" y="19401"/>
                  </a:lnTo>
                  <a:lnTo>
                    <a:pt x="0" y="18000"/>
                  </a:lnTo>
                  <a:lnTo>
                    <a:pt x="0" y="3600"/>
                  </a:lnTo>
                  <a:close/>
                </a:path>
              </a:pathLst>
            </a:custGeom>
            <a:noFill/>
            <a:ln w="12700" cap="flat">
              <a:solidFill>
                <a:srgbClr val="002356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 b="0">
                  <a:solidFill>
                    <a:srgbClr val="FF3300"/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  <a:sym typeface="黑体" panose="02010609060101010101" charset="-122"/>
                </a:defRPr>
              </a:pPr>
            </a:p>
          </p:txBody>
        </p:sp>
        <p:sp>
          <p:nvSpPr>
            <p:cNvPr id="315" name="object 580"/>
            <p:cNvSpPr txBox="1"/>
            <p:nvPr/>
          </p:nvSpPr>
          <p:spPr>
            <a:xfrm>
              <a:off x="8218" y="219710"/>
              <a:ext cx="1772001" cy="254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spAutoFit/>
            </a:bodyPr>
            <a:lstStyle/>
            <a:p>
              <a:pPr indent="12700">
                <a:spcBef>
                  <a:spcPts val="100"/>
                </a:spcBef>
                <a:defRPr sz="1400" b="0" spc="-60">
                  <a:solidFill>
                    <a:srgbClr val="003378"/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  <a:sym typeface="黑体" panose="02010609060101010101" charset="-122"/>
                </a:defRPr>
              </a:pPr>
              <a:r>
                <a:t>扩大平台和巨耀发样本</a:t>
              </a:r>
              <a:r>
                <a:rPr b="1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微软雅黑" panose="020B0503020204020204" charset="-122"/>
                </a:rPr>
                <a:t> </a:t>
              </a:r>
              <a:endParaRPr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endParaRPr>
            </a:p>
          </p:txBody>
        </p:sp>
        <p:grpSp>
          <p:nvGrpSpPr>
            <p:cNvPr id="320" name="object 581"/>
            <p:cNvGrpSpPr/>
            <p:nvPr/>
          </p:nvGrpSpPr>
          <p:grpSpPr>
            <a:xfrm>
              <a:off x="1828896" y="229870"/>
              <a:ext cx="573366" cy="179701"/>
              <a:chOff x="0" y="0"/>
              <a:chExt cx="573365" cy="179700"/>
            </a:xfrm>
          </p:grpSpPr>
          <p:sp>
            <p:nvSpPr>
              <p:cNvPr id="316" name="形状"/>
              <p:cNvSpPr/>
              <p:nvPr/>
            </p:nvSpPr>
            <p:spPr>
              <a:xfrm>
                <a:off x="516916" y="59667"/>
                <a:ext cx="56450" cy="12003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4534" y="0"/>
                    </a:moveTo>
                    <a:lnTo>
                      <a:pt x="3549" y="0"/>
                    </a:lnTo>
                    <a:lnTo>
                      <a:pt x="3605" y="10779"/>
                    </a:lnTo>
                    <a:lnTo>
                      <a:pt x="0" y="10821"/>
                    </a:lnTo>
                    <a:lnTo>
                      <a:pt x="56" y="21600"/>
                    </a:lnTo>
                    <a:lnTo>
                      <a:pt x="21600" y="5180"/>
                    </a:lnTo>
                    <a:lnTo>
                      <a:pt x="14534" y="0"/>
                    </a:lnTo>
                    <a:close/>
                  </a:path>
                </a:pathLst>
              </a:custGeom>
              <a:solidFill>
                <a:srgbClr val="00337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 b="0">
                    <a:solidFill>
                      <a:srgbClr val="FF3300"/>
                    </a:solidFill>
                    <a:latin typeface="黑体" panose="02010609060101010101" charset="-122"/>
                    <a:ea typeface="黑体" panose="02010609060101010101" charset="-122"/>
                    <a:cs typeface="黑体" panose="02010609060101010101" charset="-122"/>
                    <a:sym typeface="黑体" panose="02010609060101010101" charset="-122"/>
                  </a:defRPr>
                </a:pPr>
              </a:p>
            </p:txBody>
          </p:sp>
          <p:sp>
            <p:nvSpPr>
              <p:cNvPr id="317" name="形状"/>
              <p:cNvSpPr/>
              <p:nvPr/>
            </p:nvSpPr>
            <p:spPr>
              <a:xfrm>
                <a:off x="-1" y="59900"/>
                <a:ext cx="516919" cy="7267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594" y="0"/>
                    </a:moveTo>
                    <a:lnTo>
                      <a:pt x="0" y="3795"/>
                    </a:lnTo>
                    <a:lnTo>
                      <a:pt x="6" y="21600"/>
                    </a:lnTo>
                    <a:lnTo>
                      <a:pt x="21600" y="17805"/>
                    </a:lnTo>
                    <a:lnTo>
                      <a:pt x="21594" y="0"/>
                    </a:lnTo>
                    <a:close/>
                  </a:path>
                </a:pathLst>
              </a:custGeom>
              <a:solidFill>
                <a:srgbClr val="00337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 b="0">
                    <a:solidFill>
                      <a:srgbClr val="FF3300"/>
                    </a:solidFill>
                    <a:latin typeface="黑体" panose="02010609060101010101" charset="-122"/>
                    <a:ea typeface="黑体" panose="02010609060101010101" charset="-122"/>
                    <a:cs typeface="黑体" panose="02010609060101010101" charset="-122"/>
                    <a:sym typeface="黑体" panose="02010609060101010101" charset="-122"/>
                  </a:defRPr>
                </a:pPr>
              </a:p>
            </p:txBody>
          </p:sp>
          <p:sp>
            <p:nvSpPr>
              <p:cNvPr id="318" name="形状"/>
              <p:cNvSpPr/>
              <p:nvPr/>
            </p:nvSpPr>
            <p:spPr>
              <a:xfrm>
                <a:off x="515202" y="59667"/>
                <a:ext cx="12703" cy="6013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270" y="0"/>
                    </a:moveTo>
                    <a:lnTo>
                      <a:pt x="0" y="84"/>
                    </a:lnTo>
                    <a:lnTo>
                      <a:pt x="332" y="21600"/>
                    </a:lnTo>
                    <a:lnTo>
                      <a:pt x="21600" y="21516"/>
                    </a:lnTo>
                    <a:lnTo>
                      <a:pt x="21270" y="0"/>
                    </a:lnTo>
                    <a:close/>
                  </a:path>
                </a:pathLst>
              </a:custGeom>
              <a:solidFill>
                <a:srgbClr val="00337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 b="0">
                    <a:solidFill>
                      <a:srgbClr val="FF3300"/>
                    </a:solidFill>
                    <a:latin typeface="黑体" panose="02010609060101010101" charset="-122"/>
                    <a:ea typeface="黑体" panose="02010609060101010101" charset="-122"/>
                    <a:cs typeface="黑体" panose="02010609060101010101" charset="-122"/>
                    <a:sym typeface="黑体" panose="02010609060101010101" charset="-122"/>
                  </a:defRPr>
                </a:pPr>
              </a:p>
            </p:txBody>
          </p:sp>
          <p:sp>
            <p:nvSpPr>
              <p:cNvPr id="319" name="三角形"/>
              <p:cNvSpPr/>
              <p:nvPr/>
            </p:nvSpPr>
            <p:spPr>
              <a:xfrm>
                <a:off x="516623" y="0"/>
                <a:ext cx="38278" cy="599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83" y="21600"/>
                    </a:lnTo>
                    <a:lnTo>
                      <a:pt x="21600" y="2151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337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 b="0">
                    <a:solidFill>
                      <a:srgbClr val="FF3300"/>
                    </a:solidFill>
                    <a:latin typeface="黑体" panose="02010609060101010101" charset="-122"/>
                    <a:ea typeface="黑体" panose="02010609060101010101" charset="-122"/>
                    <a:cs typeface="黑体" panose="02010609060101010101" charset="-122"/>
                    <a:sym typeface="黑体" panose="02010609060101010101" charset="-122"/>
                  </a:defRPr>
                </a:pPr>
              </a:p>
            </p:txBody>
          </p:sp>
        </p:grpSp>
        <p:sp>
          <p:nvSpPr>
            <p:cNvPr id="321" name="文本框 607"/>
            <p:cNvSpPr txBox="1"/>
            <p:nvPr/>
          </p:nvSpPr>
          <p:spPr>
            <a:xfrm>
              <a:off x="2325360" y="-1"/>
              <a:ext cx="1645793" cy="7010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spAutoFit/>
            </a:bodyPr>
            <a:lstStyle>
              <a:lvl1pPr>
                <a:defRPr sz="1700" b="0" spc="300">
                  <a:solidFill>
                    <a:srgbClr val="C00000"/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  <a:sym typeface="黑体" panose="02010609060101010101" charset="-122"/>
                </a:defRPr>
              </a:lvl1pPr>
            </a:lstStyle>
            <a:p>
              <a:r>
                <a:t>确定伽马暴中心引擎类型</a:t>
              </a:r>
            </a:p>
          </p:txBody>
        </p:sp>
      </p:grpSp>
      <p:sp>
        <p:nvSpPr>
          <p:cNvPr id="323" name="文本框 12"/>
          <p:cNvSpPr txBox="1"/>
          <p:nvPr/>
        </p:nvSpPr>
        <p:spPr>
          <a:xfrm>
            <a:off x="6144259" y="4328796"/>
            <a:ext cx="1958977" cy="447039"/>
          </a:xfrm>
          <a:prstGeom prst="rect">
            <a:avLst/>
          </a:prstGeom>
          <a:ln w="12700">
            <a:miter lim="400000"/>
          </a:ln>
        </p:spPr>
        <p:txBody>
          <a:bodyPr lIns="45718" tIns="45718" rIns="45718" bIns="45718">
            <a:spAutoFit/>
          </a:bodyPr>
          <a:lstStyle>
            <a:lvl1pPr algn="ctr">
              <a:defRPr sz="2000" b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黑体" panose="02010609060101010101" charset="-122"/>
              </a:defRPr>
            </a:lvl1pPr>
          </a:lstStyle>
          <a:p>
            <a:r>
              <a:t>预期目标</a:t>
            </a:r>
          </a:p>
        </p:txBody>
      </p:sp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文本框 23"/>
          <p:cNvSpPr txBox="1"/>
          <p:nvPr/>
        </p:nvSpPr>
        <p:spPr>
          <a:xfrm>
            <a:off x="153033" y="304166"/>
            <a:ext cx="5050158" cy="523239"/>
          </a:xfrm>
          <a:prstGeom prst="rect">
            <a:avLst/>
          </a:prstGeom>
          <a:ln w="12700">
            <a:miter lim="400000"/>
          </a:ln>
        </p:spPr>
        <p:txBody>
          <a:bodyPr lIns="45718" tIns="45718" rIns="45718" bIns="45718">
            <a:spAutoFit/>
          </a:bodyPr>
          <a:lstStyle/>
          <a:p>
            <a:pPr>
              <a:defRPr b="0" spc="30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宋体" panose="02010600030101010101" pitchFamily="2" charset="-122"/>
              </a:defRPr>
            </a:pPr>
            <a:r>
              <a:t>科学目标</a:t>
            </a:r>
            <a:r>
              <a:rPr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黑体" panose="02010609060101010101" charset="-122"/>
              </a:rPr>
              <a:t>:</a:t>
            </a:r>
            <a:r>
              <a:t>超长伽马暴</a:t>
            </a:r>
          </a:p>
        </p:txBody>
      </p:sp>
      <p:sp>
        <p:nvSpPr>
          <p:cNvPr id="326" name="文本框 584"/>
          <p:cNvSpPr txBox="1"/>
          <p:nvPr/>
        </p:nvSpPr>
        <p:spPr>
          <a:xfrm>
            <a:off x="158748" y="1268731"/>
            <a:ext cx="6116958" cy="447039"/>
          </a:xfrm>
          <a:prstGeom prst="rect">
            <a:avLst/>
          </a:prstGeom>
          <a:ln w="12700">
            <a:miter lim="400000"/>
          </a:ln>
        </p:spPr>
        <p:txBody>
          <a:bodyPr lIns="45718" tIns="45718" rIns="45718" bIns="45718">
            <a:spAutoFit/>
          </a:bodyPr>
          <a:lstStyle/>
          <a:p>
            <a:pPr>
              <a:defRPr sz="2000" b="0" spc="3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黑体" panose="02010609060101010101" charset="-122"/>
              </a:defRPr>
            </a:pPr>
            <a:r>
              <a:t>（无明确）定义：瞬时辐射时标大于</a:t>
            </a:r>
            <a:r>
              <a:rPr spc="0"/>
              <a:t>～</a:t>
            </a:r>
            <a:r>
              <a:rPr spc="-340"/>
              <a:t> </a:t>
            </a:r>
            <a:r>
              <a:rPr spc="233"/>
              <a:t>1000s</a:t>
            </a:r>
            <a:r>
              <a:rPr spc="-290"/>
              <a:t> </a:t>
            </a:r>
            <a:endParaRPr spc="-290"/>
          </a:p>
        </p:txBody>
      </p:sp>
      <p:sp>
        <p:nvSpPr>
          <p:cNvPr id="327" name="文本框 585"/>
          <p:cNvSpPr txBox="1"/>
          <p:nvPr/>
        </p:nvSpPr>
        <p:spPr>
          <a:xfrm>
            <a:off x="5457824" y="1557019"/>
            <a:ext cx="3564892" cy="1336039"/>
          </a:xfrm>
          <a:prstGeom prst="rect">
            <a:avLst/>
          </a:prstGeom>
          <a:ln w="12700">
            <a:miter lim="400000"/>
          </a:ln>
        </p:spPr>
        <p:txBody>
          <a:bodyPr lIns="45718" tIns="45718" rIns="45718" bIns="45718">
            <a:spAutoFit/>
          </a:bodyPr>
          <a:lstStyle/>
          <a:p>
            <a:pPr algn="ctr">
              <a:defRPr sz="2000" b="0" spc="3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黑体" panose="02010609060101010101" charset="-122"/>
              </a:defRPr>
            </a:pPr>
            <a:r>
              <a:t>理论解释</a:t>
            </a:r>
          </a:p>
          <a:p>
            <a:pPr marL="355600" indent="-342900">
              <a:spcBef>
                <a:spcPts val="1400"/>
              </a:spcBef>
              <a:buSzPct val="100000"/>
              <a:buFont typeface="Helvetica"/>
              <a:buChar char="➢"/>
              <a:tabLst>
                <a:tab pos="342900" algn="l"/>
                <a:tab pos="355600" algn="l"/>
              </a:tabLst>
              <a:defRPr sz="2000" b="0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黑体" panose="02010609060101010101" charset="-122"/>
              </a:defRPr>
            </a:pPr>
            <a:r>
              <a:t>特殊的前身星(蓝超巨星)</a:t>
            </a:r>
            <a:endParaRPr>
              <a:solidFill>
                <a:srgbClr val="FF3300"/>
              </a:solidFill>
            </a:endParaRPr>
          </a:p>
          <a:p>
            <a:pPr marL="355600" indent="-342900">
              <a:buSzPct val="100000"/>
              <a:buFont typeface="Helvetica"/>
              <a:buChar char="➢"/>
              <a:tabLst>
                <a:tab pos="342900" algn="l"/>
                <a:tab pos="355600" algn="l"/>
              </a:tabLst>
              <a:defRPr sz="2000" b="0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黑体" panose="02010609060101010101" charset="-122"/>
              </a:defRPr>
            </a:pPr>
            <a:r>
              <a:t>特殊的中心引擎(毫秒磁星)</a:t>
            </a:r>
          </a:p>
        </p:txBody>
      </p:sp>
      <p:sp>
        <p:nvSpPr>
          <p:cNvPr id="328" name="文本框 587"/>
          <p:cNvSpPr txBox="1"/>
          <p:nvPr/>
        </p:nvSpPr>
        <p:spPr>
          <a:xfrm>
            <a:off x="5409565" y="2853689"/>
            <a:ext cx="3617596" cy="2047239"/>
          </a:xfrm>
          <a:prstGeom prst="rect">
            <a:avLst/>
          </a:prstGeom>
          <a:ln w="12700">
            <a:miter lim="400000"/>
          </a:ln>
        </p:spPr>
        <p:txBody>
          <a:bodyPr lIns="45718" tIns="45718" rIns="45718" bIns="45718">
            <a:spAutoFit/>
          </a:bodyPr>
          <a:lstStyle/>
          <a:p>
            <a:pPr algn="ctr">
              <a:defRPr sz="2000" b="0" spc="3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黑体" panose="02010609060101010101" charset="-122"/>
              </a:defRPr>
            </a:pPr>
            <a:r>
              <a:t>超长暴研究方案</a:t>
            </a:r>
          </a:p>
          <a:p>
            <a:pPr marL="355600" indent="-342900">
              <a:spcBef>
                <a:spcPts val="1400"/>
              </a:spcBef>
              <a:buSzPct val="100000"/>
              <a:buFont typeface="Helvetica"/>
              <a:buChar char="➢"/>
              <a:tabLst>
                <a:tab pos="342900" algn="l"/>
                <a:tab pos="355600" algn="l"/>
              </a:tabLst>
              <a:defRPr sz="2000" b="0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黑体" panose="02010609060101010101" charset="-122"/>
              </a:defRPr>
            </a:pPr>
            <a:r>
              <a:t>SVOM自触发超长暴样本</a:t>
            </a:r>
            <a:r>
              <a:rPr spc="-514"/>
              <a:t>并 </a:t>
            </a:r>
            <a:r>
              <a:t>进行数据分析</a:t>
            </a:r>
            <a:endParaRPr>
              <a:solidFill>
                <a:srgbClr val="FF3300"/>
              </a:solidFill>
            </a:endParaRPr>
          </a:p>
          <a:p>
            <a:pPr marL="355600" indent="-342900">
              <a:buSzPct val="100000"/>
              <a:buFont typeface="Helvetica"/>
              <a:buChar char="➢"/>
              <a:tabLst>
                <a:tab pos="342900" algn="l"/>
                <a:tab pos="355600" algn="l"/>
              </a:tabLst>
              <a:defRPr sz="2000" b="0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黑体" panose="02010609060101010101" charset="-122"/>
              </a:defRPr>
            </a:pPr>
            <a:r>
              <a:t>梦飞望远镜对SVOM触发的超长暴样本进行后随观测</a:t>
            </a:r>
          </a:p>
        </p:txBody>
      </p:sp>
      <p:grpSp>
        <p:nvGrpSpPr>
          <p:cNvPr id="338" name="组合 612"/>
          <p:cNvGrpSpPr/>
          <p:nvPr/>
        </p:nvGrpSpPr>
        <p:grpSpPr>
          <a:xfrm>
            <a:off x="5337809" y="4941570"/>
            <a:ext cx="3737613" cy="1137769"/>
            <a:chOff x="0" y="0"/>
            <a:chExt cx="3737611" cy="1137767"/>
          </a:xfrm>
        </p:grpSpPr>
        <p:sp>
          <p:nvSpPr>
            <p:cNvPr id="329" name="文本框 588"/>
            <p:cNvSpPr txBox="1"/>
            <p:nvPr/>
          </p:nvSpPr>
          <p:spPr>
            <a:xfrm>
              <a:off x="0" y="0"/>
              <a:ext cx="3653793" cy="44703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spAutoFit/>
            </a:bodyPr>
            <a:lstStyle>
              <a:lvl1pPr algn="ctr">
                <a:defRPr sz="2000" b="0" spc="300"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  <a:sym typeface="黑体" panose="02010609060101010101" charset="-122"/>
                </a:defRPr>
              </a:lvl1pPr>
            </a:lstStyle>
            <a:p>
              <a:r>
                <a:t>  预期目标</a:t>
              </a:r>
            </a:p>
          </p:txBody>
        </p:sp>
        <p:sp>
          <p:nvSpPr>
            <p:cNvPr id="330" name="object 579"/>
            <p:cNvSpPr/>
            <p:nvPr/>
          </p:nvSpPr>
          <p:spPr>
            <a:xfrm>
              <a:off x="90804" y="504825"/>
              <a:ext cx="1608137" cy="6329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3600"/>
                  </a:moveTo>
                  <a:lnTo>
                    <a:pt x="124" y="2199"/>
                  </a:lnTo>
                  <a:lnTo>
                    <a:pt x="460" y="1054"/>
                  </a:lnTo>
                  <a:lnTo>
                    <a:pt x="960" y="283"/>
                  </a:lnTo>
                  <a:lnTo>
                    <a:pt x="1572" y="0"/>
                  </a:lnTo>
                  <a:lnTo>
                    <a:pt x="20028" y="0"/>
                  </a:lnTo>
                  <a:lnTo>
                    <a:pt x="20640" y="283"/>
                  </a:lnTo>
                  <a:lnTo>
                    <a:pt x="21140" y="1054"/>
                  </a:lnTo>
                  <a:lnTo>
                    <a:pt x="21476" y="2199"/>
                  </a:lnTo>
                  <a:lnTo>
                    <a:pt x="21600" y="3600"/>
                  </a:lnTo>
                  <a:lnTo>
                    <a:pt x="21600" y="18000"/>
                  </a:lnTo>
                  <a:lnTo>
                    <a:pt x="21476" y="19401"/>
                  </a:lnTo>
                  <a:lnTo>
                    <a:pt x="21140" y="20546"/>
                  </a:lnTo>
                  <a:lnTo>
                    <a:pt x="20640" y="21317"/>
                  </a:lnTo>
                  <a:lnTo>
                    <a:pt x="20028" y="21600"/>
                  </a:lnTo>
                  <a:lnTo>
                    <a:pt x="1572" y="21600"/>
                  </a:lnTo>
                  <a:lnTo>
                    <a:pt x="960" y="21317"/>
                  </a:lnTo>
                  <a:lnTo>
                    <a:pt x="460" y="20546"/>
                  </a:lnTo>
                  <a:lnTo>
                    <a:pt x="124" y="19401"/>
                  </a:lnTo>
                  <a:lnTo>
                    <a:pt x="0" y="18000"/>
                  </a:lnTo>
                  <a:lnTo>
                    <a:pt x="0" y="3600"/>
                  </a:lnTo>
                  <a:close/>
                </a:path>
              </a:pathLst>
            </a:custGeom>
            <a:noFill/>
            <a:ln w="12700" cap="flat">
              <a:solidFill>
                <a:srgbClr val="002356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 b="0">
                  <a:solidFill>
                    <a:srgbClr val="FF3300"/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  <a:sym typeface="黑体" panose="02010609060101010101" charset="-122"/>
                </a:defRPr>
              </a:pPr>
            </a:p>
          </p:txBody>
        </p:sp>
        <p:sp>
          <p:nvSpPr>
            <p:cNvPr id="331" name="object 580"/>
            <p:cNvSpPr/>
            <p:nvPr/>
          </p:nvSpPr>
          <p:spPr>
            <a:xfrm>
              <a:off x="141604" y="709930"/>
              <a:ext cx="1530987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spAutoFit/>
            </a:bodyPr>
            <a:lstStyle/>
            <a:p>
              <a:pPr indent="12700">
                <a:spcBef>
                  <a:spcPts val="100"/>
                </a:spcBef>
                <a:defRPr sz="1400" b="0" spc="300">
                  <a:solidFill>
                    <a:srgbClr val="003378"/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  <a:sym typeface="黑体" panose="02010609060101010101" charset="-122"/>
                </a:defRPr>
              </a:pPr>
              <a:r>
                <a:t>确定超长暴起</a:t>
              </a:r>
              <a:r>
                <a:rPr spc="0"/>
                <a:t>源</a:t>
              </a:r>
              <a:r>
                <a:rPr sz="1200" b="1" spc="-6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微软雅黑" panose="020B0503020204020204" charset="-122"/>
                </a:rPr>
                <a:t> </a:t>
              </a:r>
              <a:endParaRPr sz="1200" b="1" spc="-6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endParaRPr>
            </a:p>
          </p:txBody>
        </p:sp>
        <p:grpSp>
          <p:nvGrpSpPr>
            <p:cNvPr id="336" name="object 581"/>
            <p:cNvGrpSpPr/>
            <p:nvPr/>
          </p:nvGrpSpPr>
          <p:grpSpPr>
            <a:xfrm>
              <a:off x="1720849" y="720090"/>
              <a:ext cx="612118" cy="179701"/>
              <a:chOff x="0" y="0"/>
              <a:chExt cx="612117" cy="179700"/>
            </a:xfrm>
          </p:grpSpPr>
          <p:sp>
            <p:nvSpPr>
              <p:cNvPr id="332" name="形状"/>
              <p:cNvSpPr/>
              <p:nvPr/>
            </p:nvSpPr>
            <p:spPr>
              <a:xfrm>
                <a:off x="551853" y="59667"/>
                <a:ext cx="60264" cy="12003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4534" y="0"/>
                    </a:moveTo>
                    <a:lnTo>
                      <a:pt x="3549" y="0"/>
                    </a:lnTo>
                    <a:lnTo>
                      <a:pt x="3605" y="10779"/>
                    </a:lnTo>
                    <a:lnTo>
                      <a:pt x="0" y="10821"/>
                    </a:lnTo>
                    <a:lnTo>
                      <a:pt x="56" y="21600"/>
                    </a:lnTo>
                    <a:lnTo>
                      <a:pt x="21600" y="5180"/>
                    </a:lnTo>
                    <a:lnTo>
                      <a:pt x="14534" y="0"/>
                    </a:lnTo>
                    <a:close/>
                  </a:path>
                </a:pathLst>
              </a:custGeom>
              <a:solidFill>
                <a:srgbClr val="00337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 b="0">
                    <a:solidFill>
                      <a:srgbClr val="FF3300"/>
                    </a:solidFill>
                    <a:latin typeface="黑体" panose="02010609060101010101" charset="-122"/>
                    <a:ea typeface="黑体" panose="02010609060101010101" charset="-122"/>
                    <a:cs typeface="黑体" panose="02010609060101010101" charset="-122"/>
                    <a:sym typeface="黑体" panose="02010609060101010101" charset="-122"/>
                  </a:defRPr>
                </a:pPr>
              </a:p>
            </p:txBody>
          </p:sp>
          <p:sp>
            <p:nvSpPr>
              <p:cNvPr id="333" name="形状"/>
              <p:cNvSpPr/>
              <p:nvPr/>
            </p:nvSpPr>
            <p:spPr>
              <a:xfrm>
                <a:off x="-1" y="59900"/>
                <a:ext cx="551856" cy="7267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594" y="0"/>
                    </a:moveTo>
                    <a:lnTo>
                      <a:pt x="0" y="3795"/>
                    </a:lnTo>
                    <a:lnTo>
                      <a:pt x="6" y="21600"/>
                    </a:lnTo>
                    <a:lnTo>
                      <a:pt x="21600" y="17805"/>
                    </a:lnTo>
                    <a:lnTo>
                      <a:pt x="21594" y="0"/>
                    </a:lnTo>
                    <a:close/>
                  </a:path>
                </a:pathLst>
              </a:custGeom>
              <a:solidFill>
                <a:srgbClr val="00337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 b="0">
                    <a:solidFill>
                      <a:srgbClr val="FF3300"/>
                    </a:solidFill>
                    <a:latin typeface="黑体" panose="02010609060101010101" charset="-122"/>
                    <a:ea typeface="黑体" panose="02010609060101010101" charset="-122"/>
                    <a:cs typeface="黑体" panose="02010609060101010101" charset="-122"/>
                    <a:sym typeface="黑体" panose="02010609060101010101" charset="-122"/>
                  </a:defRPr>
                </a:pPr>
              </a:p>
            </p:txBody>
          </p:sp>
          <p:sp>
            <p:nvSpPr>
              <p:cNvPr id="334" name="形状"/>
              <p:cNvSpPr/>
              <p:nvPr/>
            </p:nvSpPr>
            <p:spPr>
              <a:xfrm>
                <a:off x="550453" y="59667"/>
                <a:ext cx="12702" cy="6013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270" y="0"/>
                    </a:moveTo>
                    <a:lnTo>
                      <a:pt x="0" y="84"/>
                    </a:lnTo>
                    <a:lnTo>
                      <a:pt x="332" y="21600"/>
                    </a:lnTo>
                    <a:lnTo>
                      <a:pt x="21600" y="21516"/>
                    </a:lnTo>
                    <a:lnTo>
                      <a:pt x="21270" y="0"/>
                    </a:lnTo>
                    <a:close/>
                  </a:path>
                </a:pathLst>
              </a:custGeom>
              <a:solidFill>
                <a:srgbClr val="00337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 b="0">
                    <a:solidFill>
                      <a:srgbClr val="FF3300"/>
                    </a:solidFill>
                    <a:latin typeface="黑体" panose="02010609060101010101" charset="-122"/>
                    <a:ea typeface="黑体" panose="02010609060101010101" charset="-122"/>
                    <a:cs typeface="黑体" panose="02010609060101010101" charset="-122"/>
                    <a:sym typeface="黑体" panose="02010609060101010101" charset="-122"/>
                  </a:defRPr>
                </a:pPr>
              </a:p>
            </p:txBody>
          </p:sp>
          <p:sp>
            <p:nvSpPr>
              <p:cNvPr id="335" name="三角形"/>
              <p:cNvSpPr/>
              <p:nvPr/>
            </p:nvSpPr>
            <p:spPr>
              <a:xfrm>
                <a:off x="551540" y="-1"/>
                <a:ext cx="40864" cy="599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83" y="21600"/>
                    </a:lnTo>
                    <a:lnTo>
                      <a:pt x="21600" y="2151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337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 b="0">
                    <a:solidFill>
                      <a:srgbClr val="FF3300"/>
                    </a:solidFill>
                    <a:latin typeface="黑体" panose="02010609060101010101" charset="-122"/>
                    <a:ea typeface="黑体" panose="02010609060101010101" charset="-122"/>
                    <a:cs typeface="黑体" panose="02010609060101010101" charset="-122"/>
                    <a:sym typeface="黑体" panose="02010609060101010101" charset="-122"/>
                  </a:defRPr>
                </a:pPr>
              </a:p>
            </p:txBody>
          </p:sp>
        </p:grpSp>
        <p:sp>
          <p:nvSpPr>
            <p:cNvPr id="337" name="文本框 607"/>
            <p:cNvSpPr/>
            <p:nvPr/>
          </p:nvSpPr>
          <p:spPr>
            <a:xfrm>
              <a:off x="2275205" y="490220"/>
              <a:ext cx="1462407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spAutoFit/>
            </a:bodyPr>
            <a:lstStyle>
              <a:lvl1pPr>
                <a:defRPr sz="1700" b="0" spc="283">
                  <a:solidFill>
                    <a:srgbClr val="C00000"/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  <a:sym typeface="黑体" panose="02010609060101010101" charset="-122"/>
                </a:defRPr>
              </a:lvl1pPr>
            </a:lstStyle>
            <a:p>
              <a:r>
                <a:t>磁星能否作 为中心引擎</a:t>
              </a:r>
            </a:p>
          </p:txBody>
        </p:sp>
      </p:grpSp>
      <p:pic>
        <p:nvPicPr>
          <p:cNvPr id="339" name="图片 609" descr="图片 60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7954" y="2075813"/>
            <a:ext cx="5314318" cy="3390269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340" name="object 576"/>
          <p:cNvSpPr txBox="1"/>
          <p:nvPr/>
        </p:nvSpPr>
        <p:spPr>
          <a:xfrm>
            <a:off x="252094" y="5724525"/>
            <a:ext cx="5274948" cy="219968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spAutoFit/>
          </a:bodyPr>
          <a:lstStyle/>
          <a:p>
            <a:pPr indent="12700">
              <a:spcBef>
                <a:spcPts val="100"/>
              </a:spcBef>
              <a:defRPr sz="1600" spc="-5"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defRPr>
            </a:pPr>
            <a:r>
              <a:t>Gendre+ </a:t>
            </a:r>
            <a:r>
              <a:rPr spc="-80"/>
              <a:t>13, </a:t>
            </a:r>
            <a:r>
              <a:rPr spc="-30"/>
              <a:t>Virgili+13, </a:t>
            </a:r>
            <a:r>
              <a:rPr spc="-40"/>
              <a:t>Stratta+ </a:t>
            </a:r>
            <a:r>
              <a:rPr spc="-80"/>
              <a:t>13, </a:t>
            </a:r>
            <a:r>
              <a:t>Levan+ </a:t>
            </a:r>
            <a:r>
              <a:rPr spc="-80"/>
              <a:t>14, </a:t>
            </a:r>
            <a:r>
              <a:rPr spc="-25"/>
              <a:t>Greiner+ </a:t>
            </a:r>
            <a:r>
              <a:rPr spc="-125"/>
              <a:t>15</a:t>
            </a:r>
            <a:endParaRPr spc="-125"/>
          </a:p>
        </p:txBody>
      </p:sp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文本框 23"/>
          <p:cNvSpPr txBox="1"/>
          <p:nvPr/>
        </p:nvSpPr>
        <p:spPr>
          <a:xfrm>
            <a:off x="153033" y="304166"/>
            <a:ext cx="5050158" cy="523239"/>
          </a:xfrm>
          <a:prstGeom prst="rect">
            <a:avLst/>
          </a:prstGeom>
          <a:ln w="12700">
            <a:miter lim="400000"/>
          </a:ln>
        </p:spPr>
        <p:txBody>
          <a:bodyPr lIns="45718" tIns="45718" rIns="45718" bIns="45718">
            <a:spAutoFit/>
          </a:bodyPr>
          <a:lstStyle/>
          <a:p>
            <a:pPr>
              <a:defRPr b="0" spc="30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宋体" panose="02010600030101010101" pitchFamily="2" charset="-122"/>
              </a:defRPr>
            </a:pPr>
            <a:r>
              <a:t>科学目标</a:t>
            </a:r>
            <a:r>
              <a:rPr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黑体" panose="02010609060101010101" charset="-122"/>
              </a:rPr>
              <a:t>:GRB</a:t>
            </a:r>
            <a:r>
              <a:t>前兆辐射</a:t>
            </a:r>
          </a:p>
        </p:txBody>
      </p:sp>
      <p:sp>
        <p:nvSpPr>
          <p:cNvPr id="343" name="文本框 1"/>
          <p:cNvSpPr txBox="1"/>
          <p:nvPr/>
        </p:nvSpPr>
        <p:spPr>
          <a:xfrm>
            <a:off x="81279" y="1133476"/>
            <a:ext cx="5885817" cy="1158239"/>
          </a:xfrm>
          <a:prstGeom prst="rect">
            <a:avLst/>
          </a:prstGeom>
          <a:ln w="12700">
            <a:miter lim="400000"/>
          </a:ln>
        </p:spPr>
        <p:txBody>
          <a:bodyPr lIns="45718" tIns="45718" rIns="45718" bIns="45718">
            <a:spAutoFit/>
          </a:bodyPr>
          <a:lstStyle/>
          <a:p>
            <a:pPr marL="457200" indent="-457200">
              <a:buSzPct val="100000"/>
              <a:buFont typeface="Helvetica"/>
              <a:buChar char="➢"/>
              <a:defRPr sz="2000" b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黑体" panose="02010609060101010101" charset="-122"/>
              </a:defRPr>
            </a:pPr>
            <a:r>
              <a:t>持续时间短于主暴辐射, 并且比主暴要暗；</a:t>
            </a:r>
          </a:p>
          <a:p>
            <a:pPr marL="457200" indent="-457200">
              <a:buSzPct val="100000"/>
              <a:buFont typeface="Helvetica"/>
              <a:buChar char="➢"/>
              <a:defRPr sz="2000" b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黑体" panose="02010609060101010101" charset="-122"/>
              </a:defRPr>
            </a:pPr>
            <a:r>
              <a:t>和主暴辐射之间有一个安静的时间间隔；</a:t>
            </a:r>
          </a:p>
          <a:p>
            <a:pPr marL="457200" indent="-457200">
              <a:buSzPct val="100000"/>
              <a:buFont typeface="Helvetica"/>
              <a:buChar char="➢"/>
              <a:defRPr sz="2000" b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黑体" panose="02010609060101010101" charset="-122"/>
              </a:defRPr>
            </a:pPr>
            <a:r>
              <a:t>长暴</a:t>
            </a:r>
            <a:r>
              <a:rPr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宋体" panose="02010600030101010101" pitchFamily="2" charset="-122"/>
              </a:rPr>
              <a:t>～</a:t>
            </a:r>
            <a:r>
              <a:rPr b="1"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10%</a:t>
            </a:r>
            <a:r>
              <a:t>，短暴</a:t>
            </a:r>
            <a:r>
              <a:rPr>
                <a:latin typeface="SimSong Bold"/>
                <a:ea typeface="SimSong Bold"/>
                <a:cs typeface="SimSong Bold"/>
                <a:sym typeface="SimSong Bold"/>
              </a:rPr>
              <a:t>～3%</a:t>
            </a:r>
            <a:r>
              <a:rPr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宋体" panose="02010600030101010101" pitchFamily="2" charset="-122"/>
              </a:rPr>
              <a:t>.</a:t>
            </a:r>
            <a:endParaRPr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44" name="文本框 11"/>
          <p:cNvSpPr txBox="1"/>
          <p:nvPr/>
        </p:nvSpPr>
        <p:spPr>
          <a:xfrm>
            <a:off x="368298" y="5590541"/>
            <a:ext cx="3757933" cy="299246"/>
          </a:xfrm>
          <a:prstGeom prst="rect">
            <a:avLst/>
          </a:prstGeom>
          <a:ln w="12700">
            <a:miter lim="400000"/>
          </a:ln>
        </p:spPr>
        <p:txBody>
          <a:bodyPr lIns="45718" tIns="45718" rIns="45718" bIns="45718">
            <a:spAutoFit/>
          </a:bodyPr>
          <a:lstStyle/>
          <a:p>
            <a:pPr>
              <a:defRPr sz="1500">
                <a:solidFill>
                  <a:srgbClr val="0000CC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defRPr>
            </a:pPr>
            <a:r>
              <a:t>Lan + 2018, ApJ</a:t>
            </a:r>
            <a:r>
              <a:rPr>
                <a:solidFill>
                  <a:srgbClr val="000000"/>
                </a:solidFill>
              </a:rPr>
              <a:t>; Zhong, ...</a:t>
            </a:r>
            <a:r>
              <a:t>Lan+2019, ApJ</a:t>
            </a:r>
            <a:r>
              <a:rPr>
                <a:solidFill>
                  <a:srgbClr val="000000"/>
                </a:solidFill>
              </a:rPr>
              <a:t> </a:t>
            </a:r>
            <a:r>
              <a:rPr sz="1300">
                <a:solidFill>
                  <a:srgbClr val="000000"/>
                </a:solidFill>
                <a:latin typeface="+mj-lt"/>
                <a:ea typeface="+mj-ea"/>
                <a:cs typeface="+mj-cs"/>
                <a:sym typeface="Arial" panose="020B0604020202020204"/>
              </a:rPr>
              <a:t> </a:t>
            </a:r>
            <a:endParaRPr sz="1300">
              <a:solidFill>
                <a:srgbClr val="000000"/>
              </a:solidFill>
              <a:latin typeface="+mj-lt"/>
              <a:ea typeface="+mj-ea"/>
              <a:cs typeface="+mj-cs"/>
              <a:sym typeface="Arial" panose="020B0604020202020204"/>
            </a:endParaRPr>
          </a:p>
        </p:txBody>
      </p:sp>
      <p:pic>
        <p:nvPicPr>
          <p:cNvPr id="345" name="图片 4" descr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09163" y="2204720"/>
            <a:ext cx="1833883" cy="1616712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346" name="图片 5" descr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754" y="2205353"/>
            <a:ext cx="1819276" cy="158051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347" name="文本框 6"/>
          <p:cNvSpPr txBox="1"/>
          <p:nvPr/>
        </p:nvSpPr>
        <p:spPr>
          <a:xfrm>
            <a:off x="5408295" y="3248660"/>
            <a:ext cx="3646170" cy="2402839"/>
          </a:xfrm>
          <a:prstGeom prst="rect">
            <a:avLst/>
          </a:prstGeom>
          <a:ln w="12700">
            <a:miter lim="400000"/>
          </a:ln>
        </p:spPr>
        <p:txBody>
          <a:bodyPr lIns="45718" tIns="45718" rIns="45718" bIns="45718">
            <a:spAutoFit/>
          </a:bodyPr>
          <a:lstStyle/>
          <a:p>
            <a:pPr algn="ctr">
              <a:defRPr sz="2000" b="0" spc="3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黑体" panose="02010609060101010101" charset="-122"/>
              </a:defRPr>
            </a:pPr>
            <a:r>
              <a:t>前兆辐射研究方案</a:t>
            </a:r>
          </a:p>
          <a:p>
            <a:pPr marL="355600" indent="-342900">
              <a:spcBef>
                <a:spcPts val="1400"/>
              </a:spcBef>
              <a:buSzPct val="100000"/>
              <a:buFont typeface="Helvetica"/>
              <a:buChar char="➢"/>
              <a:tabLst>
                <a:tab pos="342900" algn="l"/>
                <a:tab pos="355600" algn="l"/>
              </a:tabLst>
              <a:defRPr sz="2000" b="0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黑体" panose="02010609060101010101" charset="-122"/>
              </a:defRPr>
            </a:pPr>
            <a:r>
              <a:t>SVOM触发的前兆辐射GRB(低信噪比、能谱偏软)</a:t>
            </a:r>
          </a:p>
          <a:p>
            <a:pPr marL="355600" indent="-342900">
              <a:buSzPct val="100000"/>
              <a:buFont typeface="Helvetica"/>
              <a:buChar char="➢"/>
              <a:tabLst>
                <a:tab pos="342900" algn="l"/>
                <a:tab pos="355600" algn="l"/>
              </a:tabLst>
              <a:defRPr sz="2000" b="0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黑体" panose="02010609060101010101" charset="-122"/>
              </a:defRPr>
            </a:pPr>
            <a:r>
              <a:t>梦飞望远镜快速后随，期待在宁静期以及主暴阶段有光学成分观测</a:t>
            </a:r>
          </a:p>
        </p:txBody>
      </p:sp>
      <p:sp>
        <p:nvSpPr>
          <p:cNvPr id="348" name="文本框 7"/>
          <p:cNvSpPr txBox="1"/>
          <p:nvPr/>
        </p:nvSpPr>
        <p:spPr>
          <a:xfrm>
            <a:off x="5231765" y="1196976"/>
            <a:ext cx="3823335" cy="2047239"/>
          </a:xfrm>
          <a:prstGeom prst="rect">
            <a:avLst/>
          </a:prstGeom>
          <a:ln w="12700">
            <a:miter lim="400000"/>
          </a:ln>
        </p:spPr>
        <p:txBody>
          <a:bodyPr lIns="45718" tIns="45718" rIns="45718" bIns="45718">
            <a:spAutoFit/>
          </a:bodyPr>
          <a:lstStyle/>
          <a:p>
            <a:pPr algn="ctr">
              <a:defRPr sz="2000" b="0" spc="3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黑体" panose="02010609060101010101" charset="-122"/>
              </a:defRPr>
            </a:pPr>
            <a:r>
              <a:t>理论解释</a:t>
            </a:r>
          </a:p>
          <a:p>
            <a:pPr marL="355600" indent="-342900">
              <a:spcBef>
                <a:spcPts val="1400"/>
              </a:spcBef>
              <a:buSzPct val="100000"/>
              <a:buFont typeface="Helvetica"/>
              <a:buChar char="➢"/>
              <a:tabLst>
                <a:tab pos="342900" algn="l"/>
                <a:tab pos="355600" algn="l"/>
              </a:tabLst>
              <a:defRPr sz="2000" b="0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黑体" panose="02010609060101010101" charset="-122"/>
              </a:defRPr>
            </a:pPr>
            <a:r>
              <a:t>茧包层模型、两步坍缩方案、喷流进动模型（长暴）</a:t>
            </a:r>
            <a:endParaRPr>
              <a:solidFill>
                <a:srgbClr val="FF3300"/>
              </a:solidFill>
            </a:endParaRPr>
          </a:p>
          <a:p>
            <a:pPr marL="355600" indent="-342900">
              <a:buSzPct val="100000"/>
              <a:buFont typeface="Helvetica"/>
              <a:buChar char="➢"/>
              <a:tabLst>
                <a:tab pos="342900" algn="l"/>
                <a:tab pos="355600" algn="l"/>
              </a:tabLst>
              <a:defRPr sz="2000" b="0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黑体" panose="02010609060101010101" charset="-122"/>
              </a:defRPr>
            </a:pPr>
            <a:r>
              <a:t>中子星磁层相互作用、激波突破、光球辐射（短暴）</a:t>
            </a:r>
          </a:p>
        </p:txBody>
      </p:sp>
      <p:pic>
        <p:nvPicPr>
          <p:cNvPr id="349" name="图片 8" descr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5519" y="3790315"/>
            <a:ext cx="2506982" cy="1840232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350" name="下箭头 9"/>
          <p:cNvSpPr/>
          <p:nvPr/>
        </p:nvSpPr>
        <p:spPr>
          <a:xfrm>
            <a:off x="7164068" y="5299709"/>
            <a:ext cx="358777" cy="70993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6142"/>
                </a:moveTo>
                <a:lnTo>
                  <a:pt x="5400" y="16142"/>
                </a:lnTo>
                <a:lnTo>
                  <a:pt x="5400" y="0"/>
                </a:lnTo>
                <a:lnTo>
                  <a:pt x="16200" y="0"/>
                </a:lnTo>
                <a:lnTo>
                  <a:pt x="16200" y="16142"/>
                </a:lnTo>
                <a:lnTo>
                  <a:pt x="21600" y="16142"/>
                </a:lnTo>
                <a:lnTo>
                  <a:pt x="10800" y="21600"/>
                </a:lnTo>
                <a:close/>
              </a:path>
            </a:pathLst>
          </a:custGeom>
          <a:solidFill>
            <a:srgbClr val="336699"/>
          </a:solidFill>
          <a:ln>
            <a:solidFill>
              <a:srgbClr val="000000"/>
            </a:solidFill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grpSp>
        <p:nvGrpSpPr>
          <p:cNvPr id="353" name="TextBox 11"/>
          <p:cNvGrpSpPr/>
          <p:nvPr/>
        </p:nvGrpSpPr>
        <p:grpSpPr>
          <a:xfrm>
            <a:off x="5303519" y="6019798"/>
            <a:ext cx="3516633" cy="574664"/>
            <a:chOff x="0" y="0"/>
            <a:chExt cx="3516631" cy="574663"/>
          </a:xfrm>
        </p:grpSpPr>
        <p:sp>
          <p:nvSpPr>
            <p:cNvPr id="351" name="矩形"/>
            <p:cNvSpPr/>
            <p:nvPr/>
          </p:nvSpPr>
          <p:spPr>
            <a:xfrm>
              <a:off x="0" y="0"/>
              <a:ext cx="3516632" cy="525898"/>
            </a:xfrm>
            <a:prstGeom prst="rect">
              <a:avLst/>
            </a:prstGeom>
            <a:noFill/>
            <a:ln w="28575" cap="flat">
              <a:solidFill>
                <a:srgbClr val="FF0000"/>
              </a:solidFill>
              <a:prstDash val="sysDash"/>
              <a:miter lim="8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algn="just">
                <a:defRPr b="0">
                  <a:solidFill>
                    <a:srgbClr val="000099"/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  <a:sym typeface="黑体" panose="02010609060101010101" charset="-122"/>
                </a:defRPr>
              </a:pPr>
            </a:p>
          </p:txBody>
        </p:sp>
        <p:sp>
          <p:nvSpPr>
            <p:cNvPr id="352" name="有效限制前兆辐射模型"/>
            <p:cNvSpPr txBox="1"/>
            <p:nvPr/>
          </p:nvSpPr>
          <p:spPr>
            <a:xfrm>
              <a:off x="55964" y="13325"/>
              <a:ext cx="3404703" cy="5613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spAutoFit/>
            </a:bodyPr>
            <a:lstStyle>
              <a:lvl1pPr algn="just">
                <a:defRPr sz="2600" b="0">
                  <a:solidFill>
                    <a:srgbClr val="000099"/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  <a:sym typeface="黑体" panose="02010609060101010101" charset="-122"/>
                </a:defRPr>
              </a:lvl1pPr>
            </a:lstStyle>
            <a:p>
              <a:r>
                <a:t>有效限制前兆辐射模型</a:t>
              </a:r>
            </a:p>
          </p:txBody>
        </p:sp>
      </p:grpSp>
      <p:grpSp>
        <p:nvGrpSpPr>
          <p:cNvPr id="356" name="TextBox 11"/>
          <p:cNvGrpSpPr/>
          <p:nvPr/>
        </p:nvGrpSpPr>
        <p:grpSpPr>
          <a:xfrm>
            <a:off x="198118" y="5879775"/>
            <a:ext cx="4484492" cy="817724"/>
            <a:chOff x="0" y="0"/>
            <a:chExt cx="4484491" cy="817722"/>
          </a:xfrm>
        </p:grpSpPr>
        <p:sp>
          <p:nvSpPr>
            <p:cNvPr id="354" name="矩形"/>
            <p:cNvSpPr/>
            <p:nvPr/>
          </p:nvSpPr>
          <p:spPr>
            <a:xfrm>
              <a:off x="0" y="0"/>
              <a:ext cx="4484492" cy="758255"/>
            </a:xfrm>
            <a:prstGeom prst="rect">
              <a:avLst/>
            </a:prstGeom>
            <a:noFill/>
            <a:ln w="28575" cap="flat">
              <a:solidFill>
                <a:srgbClr val="FF0000"/>
              </a:solidFill>
              <a:prstDash val="sysDash"/>
              <a:miter lim="8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algn="just">
                <a:defRPr sz="2000" b="0">
                  <a:solidFill>
                    <a:srgbClr val="000099"/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  <a:sym typeface="黑体" panose="02010609060101010101" charset="-122"/>
                </a:defRPr>
              </a:pPr>
            </a:p>
          </p:txBody>
        </p:sp>
        <p:sp>
          <p:nvSpPr>
            <p:cNvPr id="355" name="缺乏光学观测，我们仅能从能谱的角度判断前兆辐射与主暴辐射的差异"/>
            <p:cNvSpPr txBox="1"/>
            <p:nvPr/>
          </p:nvSpPr>
          <p:spPr>
            <a:xfrm>
              <a:off x="63355" y="15084"/>
              <a:ext cx="4357780" cy="8026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spAutoFit/>
            </a:bodyPr>
            <a:lstStyle>
              <a:lvl1pPr algn="just">
                <a:defRPr sz="2000" b="0">
                  <a:solidFill>
                    <a:srgbClr val="000099"/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  <a:sym typeface="黑体" panose="02010609060101010101" charset="-122"/>
                </a:defRPr>
              </a:lvl1pPr>
            </a:lstStyle>
            <a:p>
              <a:r>
                <a:t>缺乏光学观测，我们仅能从能谱的角度判断前兆辐射与主暴辐射的差异</a:t>
              </a:r>
            </a:p>
          </p:txBody>
        </p:sp>
      </p:grpSp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文本框 23"/>
          <p:cNvSpPr txBox="1"/>
          <p:nvPr/>
        </p:nvSpPr>
        <p:spPr>
          <a:xfrm>
            <a:off x="153033" y="304166"/>
            <a:ext cx="5601338" cy="523239"/>
          </a:xfrm>
          <a:prstGeom prst="rect">
            <a:avLst/>
          </a:prstGeom>
          <a:ln w="12700">
            <a:miter lim="400000"/>
          </a:ln>
        </p:spPr>
        <p:txBody>
          <a:bodyPr lIns="45718" tIns="45718" rIns="45718" bIns="45718">
            <a:spAutoFit/>
          </a:bodyPr>
          <a:lstStyle/>
          <a:p>
            <a:pPr>
              <a:defRPr b="0" spc="30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宋体" panose="02010600030101010101" pitchFamily="2" charset="-122"/>
              </a:defRPr>
            </a:pPr>
            <a:r>
              <a:t>科学目标</a:t>
            </a:r>
            <a:r>
              <a:rPr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黑体" panose="02010609060101010101" charset="-122"/>
              </a:rPr>
              <a:t>:</a:t>
            </a:r>
            <a:r>
              <a:t>搜寻引力透镜伽马暴</a:t>
            </a:r>
          </a:p>
        </p:txBody>
      </p:sp>
      <p:pic>
        <p:nvPicPr>
          <p:cNvPr id="359" name="图片 2" descr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51353" y="1298575"/>
            <a:ext cx="7165977" cy="4842510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363" name="文本框 3"/>
          <p:cNvSpPr txBox="1"/>
          <p:nvPr/>
        </p:nvSpPr>
        <p:spPr>
          <a:xfrm>
            <a:off x="3966209" y="6233160"/>
            <a:ext cx="4216107" cy="372749"/>
          </a:xfrm>
          <a:prstGeom prst="rect">
            <a:avLst/>
          </a:prstGeom>
          <a:ln w="12700">
            <a:miter lim="400000"/>
          </a:ln>
        </p:spPr>
        <p:txBody>
          <a:bodyPr lIns="45718" tIns="45718" rIns="45718" bIns="45718">
            <a:spAutoFit/>
          </a:bodyPr>
          <a:lstStyle/>
          <a:p>
            <a:pPr>
              <a:defRPr sz="2000"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defRPr>
            </a:pPr>
            <a:r>
              <a:t>Cheng+2022,  ApJ</a:t>
            </a:r>
            <a:r>
              <a:rPr b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宋体" panose="02010600030101010101" pitchFamily="2" charset="-122"/>
              </a:rPr>
              <a:t>；</a:t>
            </a:r>
            <a:r>
              <a:rPr>
                <a:solidFill>
                  <a:srgbClr val="0000CC"/>
                </a:solidFill>
              </a:rPr>
              <a:t>Lan+2022, ApJ</a:t>
            </a:r>
            <a:endParaRPr>
              <a:solidFill>
                <a:srgbClr val="0000CC"/>
              </a:solidFill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81280" y="2133600"/>
            <a:ext cx="1798955" cy="3490595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none"/>
        </p:style>
        <p:txBody>
          <a:bodyPr rot="0" vertOverflow="overflow" horzOverflow="overflow" vert="horz" wrap="square" lIns="45718" tIns="45718" rIns="45718" bIns="45718" numCol="1" spcCol="38100" rtlCol="0" anchor="t" forceAA="0" upright="0">
            <a:spAutoFit/>
          </a:bodyPr>
          <a:p>
            <a:pPr lvl="1">
              <a:lnSpc>
                <a:spcPct val="120000"/>
              </a:lnSpc>
              <a:spcBef>
                <a:spcPts val="600"/>
              </a:spcBef>
              <a:defRPr sz="1500" b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黑体" panose="02010609060101010101" charset="-122"/>
              </a:defRPr>
            </a:pPr>
            <a:r>
              <a:rPr>
                <a:sym typeface="+mn-ea"/>
              </a:rPr>
              <a:t>伽马射线：GRB瞬时辐射时间短，定位误差大以及多数缺乏红移，</a:t>
            </a:r>
            <a:r>
              <a:rPr>
                <a:solidFill>
                  <a:srgbClr val="FF0000"/>
                </a:solidFill>
                <a:sym typeface="+mn-ea"/>
              </a:rPr>
              <a:t>不利于透镜搜寻</a:t>
            </a:r>
            <a:endParaRPr>
              <a:solidFill>
                <a:srgbClr val="FF0000"/>
              </a:solidFill>
            </a:endParaRPr>
          </a:p>
          <a:p>
            <a:pPr lvl="1">
              <a:lnSpc>
                <a:spcPct val="120000"/>
              </a:lnSpc>
              <a:spcBef>
                <a:spcPts val="600"/>
              </a:spcBef>
              <a:defRPr sz="1500" b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黑体" panose="02010609060101010101" charset="-122"/>
              </a:defRPr>
            </a:pPr>
            <a:r>
              <a:rPr>
                <a:sym typeface="+mn-ea"/>
              </a:rPr>
              <a:t>多波段余辉：可探测时间范围广，宽带辐射(射电、光学、X射线)，光变曲线简单，有引力透镜现象容易分辨，</a:t>
            </a:r>
            <a:r>
              <a:rPr>
                <a:solidFill>
                  <a:srgbClr val="FF0000"/>
                </a:solidFill>
                <a:sym typeface="+mn-ea"/>
              </a:rPr>
              <a:t>利于透镜搜寻</a:t>
            </a:r>
            <a:endParaRPr kumimoji="0" lang="zh-CN" altLang="en-US" sz="2800" b="1" i="0" u="none" strike="noStrike" cap="none" spc="0" normalizeH="0" baseline="0">
              <a:ln>
                <a:noFill/>
              </a:ln>
              <a:solidFill>
                <a:srgbClr val="FF0000"/>
              </a:solidFill>
              <a:effectLst/>
              <a:uFillTx/>
              <a:latin typeface="+mj-lt"/>
              <a:ea typeface="+mj-ea"/>
              <a:cs typeface="+mj-cs"/>
              <a:sym typeface="+mn-ea"/>
            </a:endParaRPr>
          </a:p>
        </p:txBody>
      </p:sp>
    </p:spTree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文本框 23"/>
          <p:cNvSpPr txBox="1"/>
          <p:nvPr/>
        </p:nvSpPr>
        <p:spPr>
          <a:xfrm>
            <a:off x="153033" y="304166"/>
            <a:ext cx="5050158" cy="447039"/>
          </a:xfrm>
          <a:prstGeom prst="rect">
            <a:avLst/>
          </a:prstGeom>
          <a:ln w="12700">
            <a:miter lim="400000"/>
          </a:ln>
        </p:spPr>
        <p:txBody>
          <a:bodyPr lIns="45718" tIns="45718" rIns="45718" bIns="45718">
            <a:spAutoFit/>
          </a:bodyPr>
          <a:lstStyle>
            <a:lvl1pPr>
              <a:defRPr b="0" spc="30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宋体" panose="02010600030101010101" pitchFamily="2" charset="-122"/>
              </a:defRPr>
            </a:lvl1pPr>
          </a:lstStyle>
          <a:p>
            <a:r>
              <a:t>总结</a:t>
            </a:r>
          </a:p>
        </p:txBody>
      </p:sp>
      <p:sp>
        <p:nvSpPr>
          <p:cNvPr id="366" name="文本框 2"/>
          <p:cNvSpPr txBox="1"/>
          <p:nvPr/>
        </p:nvSpPr>
        <p:spPr>
          <a:xfrm>
            <a:off x="31748" y="1548131"/>
            <a:ext cx="4812033" cy="4191000"/>
          </a:xfrm>
          <a:prstGeom prst="rect">
            <a:avLst/>
          </a:prstGeom>
          <a:ln w="12700">
            <a:miter lim="400000"/>
          </a:ln>
        </p:spPr>
        <p:txBody>
          <a:bodyPr lIns="45718" tIns="45718" rIns="45718" bIns="45718">
            <a:spAutoFit/>
          </a:bodyPr>
          <a:lstStyle/>
          <a:p>
            <a:pPr indent="12700">
              <a:spcBef>
                <a:spcPts val="1200"/>
              </a:spcBef>
              <a:tabLst>
                <a:tab pos="457200" algn="l"/>
                <a:tab pos="469900" algn="l"/>
              </a:tabLst>
              <a:defRPr sz="2100" b="0" spc="249">
                <a:solidFill>
                  <a:srgbClr val="003378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黑体" panose="02010609060101010101" charset="-122"/>
              </a:defRPr>
            </a:pPr>
            <a:r>
              <a:t>SVOM(GRM/ECLA</a:t>
            </a:r>
            <a:r>
              <a:rPr lang="en-US"/>
              <a:t>IRs</a:t>
            </a:r>
            <a:r>
              <a:t>)-梦飞瞬时联合探测</a:t>
            </a:r>
            <a:endParaRPr>
              <a:solidFill>
                <a:srgbClr val="FF3300"/>
              </a:solidFill>
            </a:endParaRPr>
          </a:p>
          <a:p>
            <a:pPr marL="927100" lvl="1" indent="-457200">
              <a:spcBef>
                <a:spcPts val="1500"/>
              </a:spcBef>
              <a:buSzPct val="100000"/>
              <a:buFont typeface="Helvetica"/>
              <a:buChar char="➢"/>
              <a:tabLst>
                <a:tab pos="914400" algn="l"/>
                <a:tab pos="927100" algn="l"/>
              </a:tabLst>
              <a:defRPr sz="2100" b="0" spc="262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黑体" panose="02010609060101010101" charset="-122"/>
              </a:defRPr>
            </a:pPr>
            <a:r>
              <a:t>前兆辐射、光球辐射</a:t>
            </a:r>
            <a:endParaRPr>
              <a:solidFill>
                <a:srgbClr val="FF3300"/>
              </a:solidFill>
            </a:endParaRPr>
          </a:p>
          <a:p>
            <a:pPr indent="12700">
              <a:spcBef>
                <a:spcPts val="1200"/>
              </a:spcBef>
              <a:tabLst>
                <a:tab pos="457200" algn="l"/>
                <a:tab pos="469900" algn="l"/>
              </a:tabLst>
              <a:defRPr sz="2100" b="0" spc="249">
                <a:solidFill>
                  <a:srgbClr val="003378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黑体" panose="02010609060101010101" charset="-122"/>
              </a:defRPr>
            </a:pPr>
            <a:r>
              <a:t>SVOM(VT)-梦飞快速后随</a:t>
            </a:r>
            <a:endParaRPr>
              <a:solidFill>
                <a:srgbClr val="FF3300"/>
              </a:solidFill>
            </a:endParaRPr>
          </a:p>
          <a:p>
            <a:pPr marL="812800" lvl="1" indent="-342900">
              <a:spcBef>
                <a:spcPts val="1200"/>
              </a:spcBef>
              <a:buSzPct val="100000"/>
              <a:buFont typeface="Helvetica"/>
              <a:buChar char="➢"/>
              <a:tabLst>
                <a:tab pos="457200" algn="l"/>
                <a:tab pos="469900" algn="l"/>
              </a:tabLst>
              <a:defRPr sz="2100" b="0" spc="262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黑体" panose="02010609060101010101" charset="-122"/>
              </a:defRPr>
            </a:pPr>
            <a:r>
              <a:t>延展辐射、千新星</a:t>
            </a:r>
            <a:endParaRPr spc="249">
              <a:solidFill>
                <a:srgbClr val="003378"/>
              </a:solidFill>
            </a:endParaRPr>
          </a:p>
          <a:p>
            <a:pPr indent="12700">
              <a:spcBef>
                <a:spcPts val="1200"/>
              </a:spcBef>
              <a:tabLst>
                <a:tab pos="457200" algn="l"/>
                <a:tab pos="469900" algn="l"/>
              </a:tabLst>
              <a:defRPr sz="2100" b="0" spc="249">
                <a:solidFill>
                  <a:srgbClr val="003378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黑体" panose="02010609060101010101" charset="-122"/>
              </a:defRPr>
            </a:pPr>
            <a:r>
              <a:t>SVOM(MXT)-梦飞极早期余辉</a:t>
            </a:r>
            <a:endParaRPr>
              <a:solidFill>
                <a:srgbClr val="FF3300"/>
              </a:solidFill>
            </a:endParaRPr>
          </a:p>
          <a:p>
            <a:pPr marL="927100" lvl="1" indent="-457200">
              <a:spcBef>
                <a:spcPts val="1500"/>
              </a:spcBef>
              <a:buSzPct val="100000"/>
              <a:buFont typeface="Helvetica"/>
              <a:buChar char="➢"/>
              <a:tabLst>
                <a:tab pos="914400" algn="l"/>
                <a:tab pos="927100" algn="l"/>
              </a:tabLst>
              <a:defRPr sz="2100" b="0" spc="262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黑体" panose="02010609060101010101" charset="-122"/>
              </a:defRPr>
            </a:pPr>
            <a:r>
              <a:t>辐射机制、引力透镜</a:t>
            </a:r>
            <a:endParaRPr>
              <a:solidFill>
                <a:srgbClr val="FF3300"/>
              </a:solidFill>
            </a:endParaRPr>
          </a:p>
          <a:p>
            <a:pPr indent="12700">
              <a:spcBef>
                <a:spcPts val="1200"/>
              </a:spcBef>
              <a:tabLst>
                <a:tab pos="457200" algn="l"/>
                <a:tab pos="469900" algn="l"/>
              </a:tabLst>
              <a:defRPr sz="2100" b="0" spc="249">
                <a:solidFill>
                  <a:srgbClr val="003378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黑体" panose="02010609060101010101" charset="-122"/>
              </a:defRPr>
            </a:pPr>
            <a:r>
              <a:t>SVOM(MXT)-梦飞晚期余辉监测</a:t>
            </a:r>
            <a:endParaRPr>
              <a:solidFill>
                <a:srgbClr val="FF3300"/>
              </a:solidFill>
            </a:endParaRPr>
          </a:p>
          <a:p>
            <a:pPr marL="927100" lvl="1" indent="-457200">
              <a:spcBef>
                <a:spcPts val="1500"/>
              </a:spcBef>
              <a:buSzPct val="100000"/>
              <a:buFont typeface="Helvetica"/>
              <a:buChar char="➢"/>
              <a:tabLst>
                <a:tab pos="914400" algn="l"/>
                <a:tab pos="927100" algn="l"/>
              </a:tabLst>
              <a:defRPr sz="2100" b="0" spc="262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黑体" panose="02010609060101010101" charset="-122"/>
              </a:defRPr>
            </a:pPr>
            <a:r>
              <a:t>平台辐射、巨耀发</a:t>
            </a:r>
          </a:p>
        </p:txBody>
      </p:sp>
      <p:sp>
        <p:nvSpPr>
          <p:cNvPr id="367" name="object 5"/>
          <p:cNvSpPr/>
          <p:nvPr/>
        </p:nvSpPr>
        <p:spPr>
          <a:xfrm>
            <a:off x="4677314" y="1757045"/>
            <a:ext cx="719853" cy="409534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77" y="6"/>
                </a:lnTo>
                <a:lnTo>
                  <a:pt x="4204" y="25"/>
                </a:lnTo>
                <a:lnTo>
                  <a:pt x="6038" y="54"/>
                </a:lnTo>
                <a:lnTo>
                  <a:pt x="7637" y="93"/>
                </a:lnTo>
                <a:lnTo>
                  <a:pt x="8956" y="139"/>
                </a:lnTo>
                <a:lnTo>
                  <a:pt x="10581" y="253"/>
                </a:lnTo>
                <a:lnTo>
                  <a:pt x="10800" y="316"/>
                </a:lnTo>
                <a:lnTo>
                  <a:pt x="10800" y="10585"/>
                </a:lnTo>
                <a:lnTo>
                  <a:pt x="11019" y="10649"/>
                </a:lnTo>
                <a:lnTo>
                  <a:pt x="12644" y="10762"/>
                </a:lnTo>
                <a:lnTo>
                  <a:pt x="13963" y="10809"/>
                </a:lnTo>
                <a:lnTo>
                  <a:pt x="15562" y="10848"/>
                </a:lnTo>
                <a:lnTo>
                  <a:pt x="17396" y="10877"/>
                </a:lnTo>
                <a:lnTo>
                  <a:pt x="19423" y="10895"/>
                </a:lnTo>
                <a:lnTo>
                  <a:pt x="21600" y="10902"/>
                </a:lnTo>
                <a:lnTo>
                  <a:pt x="19423" y="10908"/>
                </a:lnTo>
                <a:lnTo>
                  <a:pt x="17396" y="10927"/>
                </a:lnTo>
                <a:lnTo>
                  <a:pt x="15562" y="10956"/>
                </a:lnTo>
                <a:lnTo>
                  <a:pt x="13963" y="10994"/>
                </a:lnTo>
                <a:lnTo>
                  <a:pt x="12644" y="11041"/>
                </a:lnTo>
                <a:lnTo>
                  <a:pt x="11019" y="11154"/>
                </a:lnTo>
                <a:lnTo>
                  <a:pt x="10800" y="11218"/>
                </a:lnTo>
                <a:lnTo>
                  <a:pt x="10800" y="21284"/>
                </a:lnTo>
                <a:lnTo>
                  <a:pt x="10581" y="21347"/>
                </a:lnTo>
                <a:lnTo>
                  <a:pt x="8956" y="21461"/>
                </a:lnTo>
                <a:lnTo>
                  <a:pt x="7637" y="21507"/>
                </a:lnTo>
                <a:lnTo>
                  <a:pt x="6038" y="21546"/>
                </a:lnTo>
                <a:lnTo>
                  <a:pt x="4204" y="21575"/>
                </a:lnTo>
                <a:lnTo>
                  <a:pt x="2177" y="21594"/>
                </a:lnTo>
                <a:lnTo>
                  <a:pt x="0" y="21600"/>
                </a:lnTo>
              </a:path>
            </a:pathLst>
          </a:custGeom>
          <a:ln w="38100">
            <a:solidFill>
              <a:srgbClr val="003378"/>
            </a:solidFill>
          </a:ln>
        </p:spPr>
        <p:txBody>
          <a:bodyPr lIns="45718" tIns="45718" rIns="45718" bIns="45718"/>
          <a:lstStyle/>
          <a:p>
            <a:pPr>
              <a:defRPr b="0">
                <a:solidFill>
                  <a:srgbClr val="FF33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黑体" panose="02010609060101010101" charset="-122"/>
              </a:defRPr>
            </a:pPr>
          </a:p>
        </p:txBody>
      </p:sp>
      <p:sp>
        <p:nvSpPr>
          <p:cNvPr id="368" name="文本框 3"/>
          <p:cNvSpPr txBox="1"/>
          <p:nvPr/>
        </p:nvSpPr>
        <p:spPr>
          <a:xfrm>
            <a:off x="5443219" y="1984375"/>
            <a:ext cx="3599817" cy="3647439"/>
          </a:xfrm>
          <a:prstGeom prst="rect">
            <a:avLst/>
          </a:prstGeom>
          <a:ln w="12700">
            <a:miter lim="400000"/>
          </a:ln>
        </p:spPr>
        <p:txBody>
          <a:bodyPr lIns="45718" tIns="45718" rIns="45718" bIns="45718">
            <a:spAutoFit/>
          </a:bodyPr>
          <a:lstStyle/>
          <a:p>
            <a:pPr marL="355600" indent="-342900">
              <a:spcBef>
                <a:spcPts val="1400"/>
              </a:spcBef>
              <a:buSzPct val="100000"/>
              <a:buFont typeface="Helvetica"/>
              <a:buChar char="➢"/>
              <a:tabLst>
                <a:tab pos="342900" algn="l"/>
                <a:tab pos="355600" algn="l"/>
              </a:tabLst>
              <a:defRPr sz="2000" b="0">
                <a:solidFill>
                  <a:srgbClr val="0000CC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黑体" panose="02010609060101010101" charset="-122"/>
              </a:defRPr>
            </a:pPr>
            <a:r>
              <a:t>瞬时辐射机制？</a:t>
            </a:r>
          </a:p>
          <a:p>
            <a:pPr marL="355600" indent="-342900">
              <a:spcBef>
                <a:spcPts val="1400"/>
              </a:spcBef>
              <a:buSzPct val="100000"/>
              <a:buFont typeface="Helvetica"/>
              <a:buChar char="➢"/>
              <a:tabLst>
                <a:tab pos="342900" algn="l"/>
                <a:tab pos="355600" algn="l"/>
              </a:tabLst>
              <a:defRPr sz="2000" b="0">
                <a:solidFill>
                  <a:srgbClr val="0000CC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黑体" panose="02010609060101010101" charset="-122"/>
              </a:defRPr>
            </a:pPr>
            <a:r>
              <a:t>长短暴分类危机？</a:t>
            </a:r>
          </a:p>
          <a:p>
            <a:pPr marL="355600" indent="-342900">
              <a:spcBef>
                <a:spcPts val="1400"/>
              </a:spcBef>
              <a:buSzPct val="100000"/>
              <a:buFont typeface="Helvetica"/>
              <a:buChar char="➢"/>
              <a:tabLst>
                <a:tab pos="342900" algn="l"/>
                <a:tab pos="355600" algn="l"/>
              </a:tabLst>
              <a:defRPr sz="2000" b="0">
                <a:solidFill>
                  <a:srgbClr val="0000CC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黑体" panose="02010609060101010101" charset="-122"/>
              </a:defRPr>
            </a:pPr>
            <a:r>
              <a:t>延展辐射短暴的千新星？</a:t>
            </a:r>
          </a:p>
          <a:p>
            <a:pPr marL="355600" indent="-342900">
              <a:spcBef>
                <a:spcPts val="1400"/>
              </a:spcBef>
              <a:buSzPct val="100000"/>
              <a:buFont typeface="Helvetica"/>
              <a:buChar char="➢"/>
              <a:tabLst>
                <a:tab pos="342900" algn="l"/>
                <a:tab pos="355600" algn="l"/>
              </a:tabLst>
              <a:defRPr sz="2000" b="0">
                <a:solidFill>
                  <a:srgbClr val="0000CC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黑体" panose="02010609060101010101" charset="-122"/>
              </a:defRPr>
            </a:pPr>
            <a:r>
              <a:t>是否存在特殊类型前身星？</a:t>
            </a:r>
          </a:p>
          <a:p>
            <a:pPr marL="355600" indent="-342900">
              <a:spcBef>
                <a:spcPts val="1400"/>
              </a:spcBef>
              <a:buSzPct val="100000"/>
              <a:buFont typeface="Helvetica"/>
              <a:buChar char="➢"/>
              <a:tabLst>
                <a:tab pos="342900" algn="l"/>
                <a:tab pos="355600" algn="l"/>
              </a:tabLst>
              <a:defRPr sz="2000" b="0">
                <a:solidFill>
                  <a:srgbClr val="0000CC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黑体" panose="02010609060101010101" charset="-122"/>
              </a:defRPr>
            </a:pPr>
            <a:r>
              <a:t>磁星可否为中心引擎？</a:t>
            </a:r>
          </a:p>
          <a:p>
            <a:pPr marL="355600" indent="-342900">
              <a:spcBef>
                <a:spcPts val="1400"/>
              </a:spcBef>
              <a:buSzPct val="100000"/>
              <a:buFont typeface="Helvetica"/>
              <a:buChar char="➢"/>
              <a:tabLst>
                <a:tab pos="342900" algn="l"/>
                <a:tab pos="355600" algn="l"/>
              </a:tabLst>
              <a:defRPr sz="2000" b="0">
                <a:solidFill>
                  <a:srgbClr val="0000CC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黑体" panose="02010609060101010101" charset="-122"/>
              </a:defRPr>
            </a:pPr>
            <a:r>
              <a:t>喷流能量组分如何？</a:t>
            </a:r>
          </a:p>
          <a:p>
            <a:pPr marL="355600" indent="-342900">
              <a:spcBef>
                <a:spcPts val="1400"/>
              </a:spcBef>
              <a:buSzPct val="100000"/>
              <a:buFont typeface="Helvetica"/>
              <a:buChar char="➢"/>
              <a:tabLst>
                <a:tab pos="342900" algn="l"/>
                <a:tab pos="355600" algn="l"/>
              </a:tabLst>
              <a:defRPr sz="2000" b="0">
                <a:solidFill>
                  <a:srgbClr val="0000CC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黑体" panose="02010609060101010101" charset="-122"/>
              </a:defRPr>
            </a:pPr>
            <a:r>
              <a:t>是否是好的宇宙学探针？</a:t>
            </a:r>
          </a:p>
        </p:txBody>
      </p:sp>
      <p:sp>
        <p:nvSpPr>
          <p:cNvPr id="369" name="文本框 6"/>
          <p:cNvSpPr txBox="1"/>
          <p:nvPr/>
        </p:nvSpPr>
        <p:spPr>
          <a:xfrm>
            <a:off x="4472304" y="6194425"/>
            <a:ext cx="4509137" cy="447039"/>
          </a:xfrm>
          <a:prstGeom prst="rect">
            <a:avLst/>
          </a:prstGeom>
          <a:ln w="12700">
            <a:miter lim="400000"/>
          </a:ln>
        </p:spPr>
        <p:txBody>
          <a:bodyPr lIns="45718" tIns="45718" rIns="45718" bIns="45718">
            <a:spAutoFit/>
          </a:bodyPr>
          <a:lstStyle>
            <a:lvl1pPr>
              <a:defRPr b="0">
                <a:solidFill>
                  <a:srgbClr val="0000CC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宋体" panose="02010600030101010101" pitchFamily="2" charset="-122"/>
              </a:defRPr>
            </a:lvl1pPr>
          </a:lstStyle>
          <a:p>
            <a:r>
              <a:t>谢谢聆听，欢迎批评指正！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object 3"/>
          <p:cNvSpPr/>
          <p:nvPr/>
        </p:nvSpPr>
        <p:spPr>
          <a:xfrm>
            <a:off x="179703" y="1844674"/>
            <a:ext cx="3287399" cy="3404236"/>
          </a:xfrm>
          <a:prstGeom prst="rect">
            <a:avLst/>
          </a:prstGeom>
          <a:blipFill>
            <a:blip r:embed="rId1"/>
            <a:stretch>
              <a:fillRect/>
            </a:stretch>
          </a:blip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 b="0">
                <a:solidFill>
                  <a:srgbClr val="FF33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黑体" panose="02010609060101010101" charset="-122"/>
              </a:defRPr>
            </a:pPr>
          </a:p>
        </p:txBody>
      </p:sp>
      <p:sp>
        <p:nvSpPr>
          <p:cNvPr id="116" name="object 4"/>
          <p:cNvSpPr txBox="1"/>
          <p:nvPr/>
        </p:nvSpPr>
        <p:spPr>
          <a:xfrm>
            <a:off x="179601" y="1209546"/>
            <a:ext cx="2572387" cy="368301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spAutoFit/>
          </a:bodyPr>
          <a:lstStyle/>
          <a:p>
            <a:pPr indent="12700">
              <a:spcBef>
                <a:spcPts val="100"/>
              </a:spcBef>
              <a:defRPr sz="2400" b="0">
                <a:solidFill>
                  <a:srgbClr val="C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宋体" panose="02010600030101010101" pitchFamily="2" charset="-122"/>
              </a:defRPr>
            </a:pPr>
            <a:r>
              <a:t>发现</a:t>
            </a:r>
            <a:r>
              <a:rPr spc="-10"/>
              <a:t>：</a:t>
            </a:r>
            <a:r>
              <a:rPr b="1" spc="-1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1967-1973</a:t>
            </a:r>
            <a:endParaRPr b="1" spc="-1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117" name="object 5"/>
          <p:cNvSpPr/>
          <p:nvPr/>
        </p:nvSpPr>
        <p:spPr>
          <a:xfrm>
            <a:off x="5724525" y="1145538"/>
            <a:ext cx="3175000" cy="1231903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 b="0">
                <a:solidFill>
                  <a:srgbClr val="FF33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黑体" panose="02010609060101010101" charset="-122"/>
              </a:defRPr>
            </a:pPr>
          </a:p>
        </p:txBody>
      </p:sp>
      <p:sp>
        <p:nvSpPr>
          <p:cNvPr id="118" name="object 7"/>
          <p:cNvSpPr txBox="1"/>
          <p:nvPr/>
        </p:nvSpPr>
        <p:spPr>
          <a:xfrm>
            <a:off x="7342505" y="2559050"/>
            <a:ext cx="1406527" cy="304800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spAutoFit/>
          </a:bodyPr>
          <a:lstStyle/>
          <a:p>
            <a:pPr algn="ctr">
              <a:spcBef>
                <a:spcPts val="100"/>
              </a:spcBef>
              <a:defRPr sz="1000" b="0" spc="55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黑体" panose="02010609060101010101" charset="-122"/>
              </a:defRPr>
            </a:pPr>
            <a:r>
              <a:t>Stage </a:t>
            </a:r>
            <a:r>
              <a:rPr spc="50"/>
              <a:t>2:</a:t>
            </a:r>
            <a:r>
              <a:rPr spc="-70"/>
              <a:t> </a:t>
            </a:r>
            <a:r>
              <a:rPr spc="60"/>
              <a:t>1991-1996</a:t>
            </a:r>
            <a:endParaRPr spc="60"/>
          </a:p>
          <a:p>
            <a:pPr algn="ctr">
              <a:defRPr sz="1000" b="0" spc="55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黑体" panose="02010609060101010101" charset="-122"/>
              </a:defRPr>
            </a:pPr>
            <a:r>
              <a:t>(CGRO</a:t>
            </a:r>
            <a:r>
              <a:rPr spc="9"/>
              <a:t> </a:t>
            </a:r>
            <a:r>
              <a:rPr spc="35"/>
              <a:t>era)</a:t>
            </a:r>
            <a:endParaRPr spc="35"/>
          </a:p>
        </p:txBody>
      </p:sp>
      <p:sp>
        <p:nvSpPr>
          <p:cNvPr id="119" name="object 8"/>
          <p:cNvSpPr/>
          <p:nvPr/>
        </p:nvSpPr>
        <p:spPr>
          <a:xfrm>
            <a:off x="7315199" y="2900678"/>
            <a:ext cx="1434468" cy="801372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 b="0">
                <a:solidFill>
                  <a:srgbClr val="FF33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黑体" panose="02010609060101010101" charset="-122"/>
              </a:defRPr>
            </a:pPr>
          </a:p>
        </p:txBody>
      </p:sp>
      <p:sp>
        <p:nvSpPr>
          <p:cNvPr id="120" name="object 9"/>
          <p:cNvSpPr txBox="1"/>
          <p:nvPr/>
        </p:nvSpPr>
        <p:spPr>
          <a:xfrm>
            <a:off x="6130290" y="4906645"/>
            <a:ext cx="1296672" cy="304801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spAutoFit/>
          </a:bodyPr>
          <a:lstStyle/>
          <a:p>
            <a:pPr indent="12700">
              <a:defRPr sz="1000" b="0" spc="39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黑体" panose="02010609060101010101" charset="-122"/>
              </a:defRPr>
            </a:pPr>
            <a:r>
              <a:t>Stage </a:t>
            </a:r>
            <a:r>
              <a:rPr spc="-25"/>
              <a:t>5:</a:t>
            </a:r>
            <a:r>
              <a:rPr spc="-60"/>
              <a:t> </a:t>
            </a:r>
            <a:r>
              <a:rPr spc="4"/>
              <a:t>2008-</a:t>
            </a:r>
            <a:endParaRPr spc="4"/>
          </a:p>
          <a:p>
            <a:pPr indent="36195">
              <a:defRPr sz="1000" b="0" spc="39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黑体" panose="02010609060101010101" charset="-122"/>
              </a:defRPr>
            </a:pPr>
            <a:r>
              <a:t>(Fermi/Swift</a:t>
            </a:r>
            <a:r>
              <a:rPr spc="-35"/>
              <a:t> </a:t>
            </a:r>
            <a:r>
              <a:rPr spc="9"/>
              <a:t>era)</a:t>
            </a:r>
            <a:endParaRPr spc="9"/>
          </a:p>
        </p:txBody>
      </p:sp>
      <p:sp>
        <p:nvSpPr>
          <p:cNvPr id="121" name="object 10"/>
          <p:cNvSpPr/>
          <p:nvPr/>
        </p:nvSpPr>
        <p:spPr>
          <a:xfrm>
            <a:off x="6001384" y="5245100"/>
            <a:ext cx="1227457" cy="97790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 b="0">
                <a:solidFill>
                  <a:srgbClr val="FF33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黑体" panose="02010609060101010101" charset="-122"/>
              </a:defRPr>
            </a:pPr>
          </a:p>
        </p:txBody>
      </p:sp>
      <p:sp>
        <p:nvSpPr>
          <p:cNvPr id="122" name="object 11"/>
          <p:cNvSpPr txBox="1"/>
          <p:nvPr/>
        </p:nvSpPr>
        <p:spPr>
          <a:xfrm>
            <a:off x="3655059" y="3989068"/>
            <a:ext cx="1133477" cy="609601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spAutoFit/>
          </a:bodyPr>
          <a:lstStyle/>
          <a:p>
            <a:pPr algn="ctr">
              <a:spcBef>
                <a:spcPts val="100"/>
              </a:spcBef>
              <a:defRPr sz="1000" b="0" spc="5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黑体" panose="02010609060101010101" charset="-122"/>
              </a:defRPr>
            </a:pPr>
            <a:r>
              <a:t>Stage </a:t>
            </a:r>
            <a:r>
              <a:rPr spc="35"/>
              <a:t>3:</a:t>
            </a:r>
            <a:r>
              <a:rPr spc="-50"/>
              <a:t> </a:t>
            </a:r>
            <a:r>
              <a:t>1997-2003</a:t>
            </a:r>
          </a:p>
          <a:p>
            <a:pPr indent="31750" algn="ctr">
              <a:defRPr sz="1000" b="0" spc="25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黑体" panose="02010609060101010101" charset="-122"/>
              </a:defRPr>
            </a:pPr>
            <a:r>
              <a:t>(BeppoSAX-HETE</a:t>
            </a:r>
            <a:r>
              <a:rPr spc="0"/>
              <a:t> </a:t>
            </a:r>
            <a:r>
              <a:t>era)</a:t>
            </a:r>
          </a:p>
        </p:txBody>
      </p:sp>
      <p:sp>
        <p:nvSpPr>
          <p:cNvPr id="123" name="object 12"/>
          <p:cNvSpPr/>
          <p:nvPr/>
        </p:nvSpPr>
        <p:spPr>
          <a:xfrm>
            <a:off x="3467132" y="4293506"/>
            <a:ext cx="1334091" cy="865946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 b="0">
                <a:solidFill>
                  <a:srgbClr val="FF33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黑体" panose="02010609060101010101" charset="-122"/>
              </a:defRPr>
            </a:pPr>
          </a:p>
        </p:txBody>
      </p:sp>
      <p:sp>
        <p:nvSpPr>
          <p:cNvPr id="124" name="object 13"/>
          <p:cNvSpPr/>
          <p:nvPr/>
        </p:nvSpPr>
        <p:spPr>
          <a:xfrm>
            <a:off x="4600280" y="5259963"/>
            <a:ext cx="1340978" cy="962675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 b="0">
                <a:solidFill>
                  <a:srgbClr val="FF33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黑体" panose="02010609060101010101" charset="-122"/>
              </a:defRPr>
            </a:pPr>
          </a:p>
        </p:txBody>
      </p:sp>
      <p:sp>
        <p:nvSpPr>
          <p:cNvPr id="125" name="object 14"/>
          <p:cNvSpPr txBox="1"/>
          <p:nvPr/>
        </p:nvSpPr>
        <p:spPr>
          <a:xfrm>
            <a:off x="4840604" y="4908550"/>
            <a:ext cx="1240792" cy="304800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spAutoFit/>
          </a:bodyPr>
          <a:lstStyle/>
          <a:p>
            <a:pPr algn="ctr">
              <a:defRPr sz="1000" b="0" spc="3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黑体" panose="02010609060101010101" charset="-122"/>
              </a:defRPr>
            </a:pPr>
            <a:r>
              <a:t>Stage </a:t>
            </a:r>
            <a:r>
              <a:rPr spc="-19"/>
              <a:t>4:</a:t>
            </a:r>
            <a:r>
              <a:rPr spc="-60"/>
              <a:t> </a:t>
            </a:r>
            <a:r>
              <a:rPr spc="4"/>
              <a:t>2004-2008</a:t>
            </a:r>
            <a:endParaRPr spc="4"/>
          </a:p>
          <a:p>
            <a:pPr algn="ctr">
              <a:defRPr sz="1000" b="0" spc="15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黑体" panose="02010609060101010101" charset="-122"/>
              </a:defRPr>
            </a:pPr>
            <a:r>
              <a:t>(Swift</a:t>
            </a:r>
            <a:r>
              <a:rPr spc="4"/>
              <a:t> </a:t>
            </a:r>
            <a:r>
              <a:rPr spc="9"/>
              <a:t>era)</a:t>
            </a:r>
            <a:endParaRPr spc="9"/>
          </a:p>
        </p:txBody>
      </p:sp>
      <p:sp>
        <p:nvSpPr>
          <p:cNvPr id="126" name="object 15"/>
          <p:cNvSpPr txBox="1"/>
          <p:nvPr/>
        </p:nvSpPr>
        <p:spPr>
          <a:xfrm>
            <a:off x="3523615" y="2630168"/>
            <a:ext cx="1880872" cy="266701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spAutoFit/>
          </a:bodyPr>
          <a:lstStyle/>
          <a:p>
            <a:pPr algn="ctr">
              <a:lnSpc>
                <a:spcPts val="900"/>
              </a:lnSpc>
              <a:spcBef>
                <a:spcPts val="100"/>
              </a:spcBef>
              <a:defRPr sz="1000" b="0" spc="5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黑体" panose="02010609060101010101" charset="-122"/>
              </a:defRPr>
            </a:pPr>
            <a:r>
              <a:t>Stage </a:t>
            </a:r>
            <a:r>
              <a:rPr spc="35"/>
              <a:t>1: </a:t>
            </a:r>
            <a:r>
              <a:t>1967 </a:t>
            </a:r>
            <a:r>
              <a:rPr spc="39"/>
              <a:t>(1973) </a:t>
            </a:r>
            <a:r>
              <a:rPr spc="25"/>
              <a:t>-</a:t>
            </a:r>
            <a:r>
              <a:rPr spc="-110"/>
              <a:t> </a:t>
            </a:r>
            <a:r>
              <a:t>1990</a:t>
            </a:r>
          </a:p>
          <a:p>
            <a:pPr algn="ctr">
              <a:defRPr sz="1000" b="0" spc="15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黑体" panose="02010609060101010101" charset="-122"/>
              </a:defRPr>
            </a:pPr>
            <a:r>
              <a:t>(“dark”</a:t>
            </a:r>
            <a:r>
              <a:rPr spc="4"/>
              <a:t> </a:t>
            </a:r>
            <a:r>
              <a:t>era)</a:t>
            </a:r>
          </a:p>
        </p:txBody>
      </p:sp>
      <p:grpSp>
        <p:nvGrpSpPr>
          <p:cNvPr id="129" name="组合 5"/>
          <p:cNvGrpSpPr/>
          <p:nvPr/>
        </p:nvGrpSpPr>
        <p:grpSpPr>
          <a:xfrm>
            <a:off x="3900399" y="2924852"/>
            <a:ext cx="1097185" cy="887937"/>
            <a:chOff x="0" y="-1"/>
            <a:chExt cx="1097183" cy="887935"/>
          </a:xfrm>
        </p:grpSpPr>
        <p:sp>
          <p:nvSpPr>
            <p:cNvPr id="127" name="object 16"/>
            <p:cNvSpPr/>
            <p:nvPr/>
          </p:nvSpPr>
          <p:spPr>
            <a:xfrm>
              <a:off x="0" y="-2"/>
              <a:ext cx="1097185" cy="887937"/>
            </a:xfrm>
            <a:prstGeom prst="rect">
              <a:avLst/>
            </a:prstGeom>
            <a:blipFill rotWithShape="1">
              <a:blip r:embed="rId7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 b="0">
                  <a:solidFill>
                    <a:srgbClr val="FF3300"/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  <a:sym typeface="黑体" panose="02010609060101010101" charset="-122"/>
                </a:defRPr>
              </a:pPr>
            </a:p>
          </p:txBody>
        </p:sp>
        <p:sp>
          <p:nvSpPr>
            <p:cNvPr id="128" name="object 17"/>
            <p:cNvSpPr txBox="1"/>
            <p:nvPr/>
          </p:nvSpPr>
          <p:spPr>
            <a:xfrm>
              <a:off x="585704" y="208323"/>
              <a:ext cx="309048" cy="127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spAutoFit/>
            </a:bodyPr>
            <a:lstStyle/>
            <a:p>
              <a:pPr indent="12700">
                <a:spcBef>
                  <a:spcPts val="100"/>
                </a:spcBef>
                <a:tabLst>
                  <a:tab pos="266700" algn="l"/>
                </a:tabLst>
                <a:defRPr sz="500" u="sng" spc="9">
                  <a:solidFill>
                    <a:srgbClr val="FF3300"/>
                  </a:solidFill>
                  <a:uFill>
                    <a:solidFill>
                      <a:srgbClr val="FF2600"/>
                    </a:solidFill>
                  </a:uFill>
                  <a:latin typeface="Times New Roman" panose="02020603050405020304"/>
                  <a:ea typeface="Times New Roman" panose="02020603050405020304"/>
                  <a:cs typeface="Times New Roman" panose="02020603050405020304"/>
                  <a:sym typeface="Times New Roman" panose="02020603050405020304"/>
                </a:defRPr>
              </a:pPr>
              <a:r>
                <a:t> 	</a:t>
              </a:r>
            </a:p>
            <a:p>
              <a:pPr indent="12700">
                <a:tabLst>
                  <a:tab pos="266700" algn="l"/>
                </a:tabLst>
                <a:defRPr sz="500" u="sng" spc="9">
                  <a:solidFill>
                    <a:srgbClr val="FF3300"/>
                  </a:solidFill>
                  <a:uFill>
                    <a:solidFill>
                      <a:srgbClr val="FF2600"/>
                    </a:solidFill>
                  </a:uFill>
                  <a:latin typeface="Times New Roman" panose="02020603050405020304"/>
                  <a:ea typeface="Times New Roman" panose="02020603050405020304"/>
                  <a:cs typeface="Times New Roman" panose="02020603050405020304"/>
                  <a:sym typeface="Times New Roman" panose="02020603050405020304"/>
                </a:defRPr>
              </a:pPr>
              <a:r>
                <a:t> 	</a:t>
              </a:r>
            </a:p>
          </p:txBody>
        </p:sp>
      </p:grpSp>
      <p:sp>
        <p:nvSpPr>
          <p:cNvPr id="130" name="object 18"/>
          <p:cNvSpPr txBox="1"/>
          <p:nvPr/>
        </p:nvSpPr>
        <p:spPr>
          <a:xfrm>
            <a:off x="5514975" y="2948303"/>
            <a:ext cx="1609725" cy="259081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spAutoFit/>
          </a:bodyPr>
          <a:lstStyle/>
          <a:p>
            <a:pPr marR="5080" indent="12700">
              <a:lnSpc>
                <a:spcPct val="104000"/>
              </a:lnSpc>
              <a:defRPr sz="800" b="0" spc="35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黑体" panose="02010609060101010101" charset="-122"/>
              </a:defRPr>
            </a:pPr>
            <a:r>
              <a:t>By </a:t>
            </a:r>
            <a:r>
              <a:rPr spc="25"/>
              <a:t>mid</a:t>
            </a:r>
            <a:r>
              <a:rPr spc="-75"/>
              <a:t> </a:t>
            </a:r>
            <a:r>
              <a:rPr spc="15"/>
              <a:t>90’s:  </a:t>
            </a:r>
            <a:r>
              <a:rPr spc="25"/>
              <a:t>118</a:t>
            </a:r>
            <a:r>
              <a:rPr spc="-20"/>
              <a:t> </a:t>
            </a:r>
            <a:r>
              <a:rPr spc="15"/>
              <a:t>different  </a:t>
            </a:r>
            <a:r>
              <a:rPr spc="25"/>
              <a:t>theoretical  models</a:t>
            </a:r>
            <a:r>
              <a:rPr spc="0"/>
              <a:t> </a:t>
            </a:r>
            <a:r>
              <a:rPr spc="15"/>
              <a:t>!</a:t>
            </a:r>
            <a:endParaRPr spc="15"/>
          </a:p>
        </p:txBody>
      </p:sp>
      <p:sp>
        <p:nvSpPr>
          <p:cNvPr id="131" name="object 19"/>
          <p:cNvSpPr txBox="1"/>
          <p:nvPr/>
        </p:nvSpPr>
        <p:spPr>
          <a:xfrm>
            <a:off x="5627320" y="3453324"/>
            <a:ext cx="445136" cy="187803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spAutoFit/>
          </a:bodyPr>
          <a:lstStyle/>
          <a:p>
            <a:pPr>
              <a:lnSpc>
                <a:spcPts val="500"/>
              </a:lnSpc>
              <a:defRPr sz="500" spc="50">
                <a:solidFill>
                  <a:srgbClr val="FF33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defRPr>
            </a:pPr>
            <a:r>
              <a:t>A</a:t>
            </a:r>
            <a:r>
              <a:rPr spc="-25"/>
              <a:t> </a:t>
            </a:r>
            <a:r>
              <a:rPr spc="15"/>
              <a:t>theorist’s</a:t>
            </a:r>
            <a:endParaRPr spc="15"/>
          </a:p>
          <a:p>
            <a:pPr>
              <a:defRPr sz="500" spc="25">
                <a:solidFill>
                  <a:srgbClr val="FF33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defRPr>
            </a:pPr>
            <a:r>
              <a:t>heaven or</a:t>
            </a:r>
            <a:r>
              <a:rPr spc="-75"/>
              <a:t> </a:t>
            </a:r>
            <a:r>
              <a:t>hell?</a:t>
            </a:r>
          </a:p>
        </p:txBody>
      </p:sp>
      <p:sp>
        <p:nvSpPr>
          <p:cNvPr id="132" name="object 20"/>
          <p:cNvSpPr/>
          <p:nvPr/>
        </p:nvSpPr>
        <p:spPr>
          <a:xfrm>
            <a:off x="5031070" y="3461672"/>
            <a:ext cx="85183" cy="2"/>
          </a:xfrm>
          <a:prstGeom prst="line">
            <a:avLst/>
          </a:prstGeom>
          <a:ln w="3175">
            <a:solidFill>
              <a:srgbClr val="FF2600"/>
            </a:solidFill>
          </a:ln>
        </p:spPr>
        <p:txBody>
          <a:bodyPr lIns="45718" tIns="45718" rIns="45718" bIns="45718"/>
          <a:lstStyle/>
          <a:p/>
        </p:txBody>
      </p:sp>
      <p:sp>
        <p:nvSpPr>
          <p:cNvPr id="133" name="object 21"/>
          <p:cNvSpPr/>
          <p:nvPr/>
        </p:nvSpPr>
        <p:spPr>
          <a:xfrm>
            <a:off x="4900929" y="3251200"/>
            <a:ext cx="2171067" cy="1644015"/>
          </a:xfrm>
          <a:prstGeom prst="rect">
            <a:avLst/>
          </a:prstGeom>
          <a:blipFill>
            <a:blip r:embed="rId8"/>
            <a:stretch>
              <a:fillRect/>
            </a:stretch>
          </a:blip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 b="0">
                <a:solidFill>
                  <a:srgbClr val="FF33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黑体" panose="02010609060101010101" charset="-122"/>
              </a:defRPr>
            </a:pPr>
          </a:p>
        </p:txBody>
      </p:sp>
      <p:sp>
        <p:nvSpPr>
          <p:cNvPr id="134" name="object 9"/>
          <p:cNvSpPr txBox="1"/>
          <p:nvPr/>
        </p:nvSpPr>
        <p:spPr>
          <a:xfrm>
            <a:off x="7530465" y="3776345"/>
            <a:ext cx="1339852" cy="355601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spAutoFit/>
          </a:bodyPr>
          <a:lstStyle/>
          <a:p>
            <a:pPr indent="12700">
              <a:defRPr sz="1200" b="0" spc="4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黑体" panose="02010609060101010101" charset="-122"/>
              </a:defRPr>
            </a:pPr>
            <a:r>
              <a:t>Stage 6</a:t>
            </a:r>
            <a:r>
              <a:rPr spc="-25"/>
              <a:t>:</a:t>
            </a:r>
            <a:r>
              <a:rPr spc="-60"/>
              <a:t> </a:t>
            </a:r>
            <a:r>
              <a:rPr spc="5"/>
              <a:t>2024-</a:t>
            </a:r>
            <a:endParaRPr spc="5"/>
          </a:p>
          <a:p>
            <a:pPr indent="36195">
              <a:defRPr sz="1200" b="0" spc="4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黑体" panose="02010609060101010101" charset="-122"/>
              </a:defRPr>
            </a:pPr>
            <a:r>
              <a:t>(SVOM/EP</a:t>
            </a:r>
            <a:r>
              <a:rPr spc="-35"/>
              <a:t> </a:t>
            </a:r>
            <a:r>
              <a:rPr spc="10"/>
              <a:t>era)</a:t>
            </a:r>
            <a:endParaRPr spc="10"/>
          </a:p>
        </p:txBody>
      </p:sp>
      <p:pic>
        <p:nvPicPr>
          <p:cNvPr id="135" name="图片 21" descr="图片 2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451725" y="5088254"/>
            <a:ext cx="1250950" cy="88328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136" name="图片 22" descr="图片 2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454900" y="4182109"/>
            <a:ext cx="1243331" cy="847092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137" name="文本框 23"/>
          <p:cNvSpPr txBox="1"/>
          <p:nvPr/>
        </p:nvSpPr>
        <p:spPr>
          <a:xfrm>
            <a:off x="153033" y="304166"/>
            <a:ext cx="4480563" cy="447039"/>
          </a:xfrm>
          <a:prstGeom prst="rect">
            <a:avLst/>
          </a:prstGeom>
          <a:ln w="12700">
            <a:miter lim="400000"/>
          </a:ln>
        </p:spPr>
        <p:txBody>
          <a:bodyPr lIns="45718" tIns="45718" rIns="45718" bIns="45718">
            <a:spAutoFit/>
          </a:bodyPr>
          <a:lstStyle>
            <a:lvl1pPr>
              <a:defRPr b="0" spc="30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宋体" panose="02010600030101010101" pitchFamily="2" charset="-122"/>
              </a:defRPr>
            </a:lvl1pPr>
          </a:lstStyle>
          <a:p>
            <a:r>
              <a:t>伽马射线暴</a:t>
            </a:r>
          </a:p>
        </p:txBody>
      </p:sp>
      <p:sp>
        <p:nvSpPr>
          <p:cNvPr id="138" name="object 22"/>
          <p:cNvSpPr txBox="1"/>
          <p:nvPr/>
        </p:nvSpPr>
        <p:spPr>
          <a:xfrm>
            <a:off x="251460" y="6353175"/>
            <a:ext cx="8497570" cy="304800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spAutoFit/>
          </a:bodyPr>
          <a:lstStyle/>
          <a:p>
            <a:pPr indent="12700">
              <a:spcBef>
                <a:spcPts val="100"/>
              </a:spcBef>
              <a:defRPr sz="2000">
                <a:solidFill>
                  <a:srgbClr val="003378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pPr>
            <a:r>
              <a:t>GRB</a:t>
            </a:r>
            <a:r>
              <a:rPr b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宋体" panose="02010600030101010101" pitchFamily="2" charset="-122"/>
              </a:rPr>
              <a:t>是在宇宙空间发生的伽马射线闪耀现象，平均</a:t>
            </a:r>
            <a:r>
              <a:rPr b="0">
                <a:solidFill>
                  <a:srgbClr val="C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宋体" panose="02010600030101010101" pitchFamily="2" charset="-122"/>
              </a:rPr>
              <a:t>每天可以观测到</a:t>
            </a:r>
            <a:r>
              <a:rPr spc="-9">
                <a:solidFill>
                  <a:srgbClr val="C00000"/>
                </a:solidFill>
              </a:rPr>
              <a:t>1</a:t>
            </a:r>
            <a:r>
              <a:rPr>
                <a:solidFill>
                  <a:srgbClr val="C00000"/>
                </a:solidFill>
              </a:rPr>
              <a:t>-2</a:t>
            </a:r>
            <a:r>
              <a:rPr b="0">
                <a:solidFill>
                  <a:srgbClr val="C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宋体" panose="02010600030101010101" pitchFamily="2" charset="-122"/>
              </a:rPr>
              <a:t>次</a:t>
            </a:r>
            <a:r>
              <a:rPr b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宋体" panose="02010600030101010101" pitchFamily="2" charset="-122"/>
              </a:rPr>
              <a:t>！</a:t>
            </a:r>
            <a:endParaRPr b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宋体" panose="02010600030101010101" pitchFamily="2" charset="-122"/>
            </a:endParaRP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文本框 23"/>
          <p:cNvSpPr txBox="1"/>
          <p:nvPr/>
        </p:nvSpPr>
        <p:spPr>
          <a:xfrm>
            <a:off x="153033" y="304166"/>
            <a:ext cx="4480563" cy="447039"/>
          </a:xfrm>
          <a:prstGeom prst="rect">
            <a:avLst/>
          </a:prstGeom>
          <a:ln w="12700">
            <a:miter lim="400000"/>
          </a:ln>
        </p:spPr>
        <p:txBody>
          <a:bodyPr lIns="45718" tIns="45718" rIns="45718" bIns="45718">
            <a:spAutoFit/>
          </a:bodyPr>
          <a:lstStyle>
            <a:lvl1pPr>
              <a:defRPr b="0" spc="30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宋体" panose="02010600030101010101" pitchFamily="2" charset="-122"/>
              </a:defRPr>
            </a:lvl1pPr>
          </a:lstStyle>
          <a:p>
            <a:r>
              <a:t>伽马射线暴基本物理图像</a:t>
            </a:r>
          </a:p>
        </p:txBody>
      </p:sp>
      <p:pic>
        <p:nvPicPr>
          <p:cNvPr id="141" name="图片 3" descr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94909" y="1762760"/>
            <a:ext cx="3573146" cy="4437380"/>
          </a:xfrm>
          <a:prstGeom prst="rect">
            <a:avLst/>
          </a:prstGeom>
          <a:ln w="12700">
            <a:miter lim="400000"/>
            <a:headEnd/>
            <a:tailEnd/>
          </a:ln>
        </p:spPr>
      </p:pic>
      <p:grpSp>
        <p:nvGrpSpPr>
          <p:cNvPr id="148" name="组合 16"/>
          <p:cNvGrpSpPr/>
          <p:nvPr/>
        </p:nvGrpSpPr>
        <p:grpSpPr>
          <a:xfrm>
            <a:off x="2033270" y="1733549"/>
            <a:ext cx="1632587" cy="4475482"/>
            <a:chOff x="0" y="0"/>
            <a:chExt cx="1632586" cy="4475481"/>
          </a:xfrm>
        </p:grpSpPr>
        <p:sp>
          <p:nvSpPr>
            <p:cNvPr id="142" name="矩形 19"/>
            <p:cNvSpPr/>
            <p:nvPr/>
          </p:nvSpPr>
          <p:spPr>
            <a:xfrm>
              <a:off x="-1" y="-1"/>
              <a:ext cx="1495506" cy="4475482"/>
            </a:xfrm>
            <a:prstGeom prst="rect">
              <a:avLst/>
            </a:prstGeom>
            <a:solidFill>
              <a:srgbClr val="1F0E04"/>
            </a:solidFill>
            <a:ln w="254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/>
          </p:txBody>
        </p:sp>
        <p:grpSp>
          <p:nvGrpSpPr>
            <p:cNvPr id="145" name="组合 10"/>
            <p:cNvGrpSpPr/>
            <p:nvPr/>
          </p:nvGrpSpPr>
          <p:grpSpPr>
            <a:xfrm>
              <a:off x="96143" y="199444"/>
              <a:ext cx="1284609" cy="4165235"/>
              <a:chOff x="0" y="0"/>
              <a:chExt cx="1284608" cy="4165234"/>
            </a:xfrm>
          </p:grpSpPr>
          <p:sp>
            <p:nvSpPr>
              <p:cNvPr id="143" name="矩形 9"/>
              <p:cNvSpPr/>
              <p:nvPr/>
            </p:nvSpPr>
            <p:spPr>
              <a:xfrm>
                <a:off x="-1" y="-1"/>
                <a:ext cx="1284609" cy="4165235"/>
              </a:xfrm>
              <a:prstGeom prst="rect">
                <a:avLst/>
              </a:prstGeom>
              <a:solidFill>
                <a:srgbClr val="000000"/>
              </a:solidFill>
              <a:ln w="254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/>
            </p:txBody>
          </p:sp>
          <p:pic>
            <p:nvPicPr>
              <p:cNvPr id="144" name="Picture 6" descr="Picture 6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28490" y="34762"/>
                <a:ext cx="1227626" cy="2073389"/>
              </a:xfrm>
              <a:prstGeom prst="rect">
                <a:avLst/>
              </a:prstGeom>
              <a:ln w="12700" cap="flat">
                <a:noFill/>
                <a:miter lim="400000"/>
                <a:headEnd/>
                <a:tailEnd/>
              </a:ln>
              <a:effectLst/>
            </p:spPr>
          </p:pic>
        </p:grpSp>
        <p:pic>
          <p:nvPicPr>
            <p:cNvPr id="146" name="Picture 2" descr="Picture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7233" y="2425141"/>
              <a:ext cx="1219479" cy="1865347"/>
            </a:xfrm>
            <a:prstGeom prst="rect">
              <a:avLst/>
            </a:prstGeom>
            <a:ln w="12700" cap="flat">
              <a:noFill/>
              <a:miter lim="400000"/>
              <a:headEnd/>
              <a:tailEnd/>
            </a:ln>
            <a:effectLst/>
          </p:spPr>
        </p:pic>
        <p:sp>
          <p:nvSpPr>
            <p:cNvPr id="147" name="右大括号 28"/>
            <p:cNvSpPr/>
            <p:nvPr/>
          </p:nvSpPr>
          <p:spPr>
            <a:xfrm>
              <a:off x="1206450" y="85752"/>
              <a:ext cx="426137" cy="43319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5965" y="0"/>
                    <a:pt x="10800" y="301"/>
                    <a:pt x="10800" y="671"/>
                  </a:cubicBezTo>
                  <a:lnTo>
                    <a:pt x="10800" y="9732"/>
                  </a:lnTo>
                  <a:cubicBezTo>
                    <a:pt x="10800" y="10102"/>
                    <a:pt x="15635" y="10403"/>
                    <a:pt x="21600" y="10403"/>
                  </a:cubicBezTo>
                  <a:cubicBezTo>
                    <a:pt x="15635" y="10403"/>
                    <a:pt x="10800" y="10704"/>
                    <a:pt x="10800" y="11074"/>
                  </a:cubicBezTo>
                  <a:lnTo>
                    <a:pt x="10800" y="20929"/>
                  </a:lnTo>
                  <a:cubicBezTo>
                    <a:pt x="10800" y="21299"/>
                    <a:pt x="5965" y="21600"/>
                    <a:pt x="0" y="21600"/>
                  </a:cubicBezTo>
                </a:path>
              </a:pathLst>
            </a:custGeom>
            <a:noFill/>
            <a:ln w="63500" cap="flat">
              <a:solidFill>
                <a:srgbClr val="FF0000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/>
          </p:txBody>
        </p:sp>
      </p:grpSp>
      <p:sp>
        <p:nvSpPr>
          <p:cNvPr id="149" name="文本框 11"/>
          <p:cNvSpPr txBox="1"/>
          <p:nvPr/>
        </p:nvSpPr>
        <p:spPr>
          <a:xfrm>
            <a:off x="3574415" y="6237605"/>
            <a:ext cx="5269866" cy="409770"/>
          </a:xfrm>
          <a:prstGeom prst="rect">
            <a:avLst/>
          </a:prstGeom>
          <a:ln w="12700">
            <a:miter lim="400000"/>
          </a:ln>
        </p:spPr>
        <p:txBody>
          <a:bodyPr lIns="45718" tIns="45718" rIns="45718" bIns="45718">
            <a:spAutoFit/>
          </a:bodyPr>
          <a:lstStyle>
            <a:lvl1pPr>
              <a:defRPr sz="2200"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defRPr>
            </a:lvl1pPr>
          </a:lstStyle>
          <a:p>
            <a:r>
              <a:t>Mészáros and Rees 1993;  Vaughan + 2005</a:t>
            </a:r>
          </a:p>
        </p:txBody>
      </p:sp>
      <p:grpSp>
        <p:nvGrpSpPr>
          <p:cNvPr id="152" name="Rectangle 16"/>
          <p:cNvGrpSpPr/>
          <p:nvPr/>
        </p:nvGrpSpPr>
        <p:grpSpPr>
          <a:xfrm>
            <a:off x="3590605" y="1749425"/>
            <a:ext cx="1323975" cy="4454525"/>
            <a:chOff x="0" y="0"/>
            <a:chExt cx="1323974" cy="4454525"/>
          </a:xfrm>
        </p:grpSpPr>
        <p:sp>
          <p:nvSpPr>
            <p:cNvPr id="150" name="矩形"/>
            <p:cNvSpPr/>
            <p:nvPr/>
          </p:nvSpPr>
          <p:spPr>
            <a:xfrm>
              <a:off x="40322" y="0"/>
              <a:ext cx="1243333" cy="4454525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 sz="2400" b="0">
                  <a:solidFill>
                    <a:srgbClr val="FF0000"/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  <a:sym typeface="黑体" panose="02010609060101010101" charset="-122"/>
                </a:defRPr>
              </a:pPr>
            </a:p>
          </p:txBody>
        </p:sp>
        <p:sp>
          <p:nvSpPr>
            <p:cNvPr id="151" name="中心天体"/>
            <p:cNvSpPr txBox="1"/>
            <p:nvPr/>
          </p:nvSpPr>
          <p:spPr>
            <a:xfrm>
              <a:off x="-1" y="1971674"/>
              <a:ext cx="1323975" cy="51117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none" lIns="46037" tIns="46037" rIns="46037" bIns="46037" numCol="1" anchor="ctr">
              <a:spAutoFit/>
            </a:bodyPr>
            <a:lstStyle>
              <a:lvl1pPr algn="ctr">
                <a:defRPr sz="2400" b="0">
                  <a:solidFill>
                    <a:srgbClr val="FF0000"/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  <a:sym typeface="黑体" panose="02010609060101010101" charset="-122"/>
                </a:defRPr>
              </a:lvl1pPr>
            </a:lstStyle>
            <a:p>
              <a:r>
                <a:t>中心天体</a:t>
              </a:r>
            </a:p>
          </p:txBody>
        </p:sp>
      </p:grpSp>
      <p:sp>
        <p:nvSpPr>
          <p:cNvPr id="153" name="TextBox 43"/>
          <p:cNvSpPr txBox="1"/>
          <p:nvPr/>
        </p:nvSpPr>
        <p:spPr>
          <a:xfrm>
            <a:off x="2172335" y="1975485"/>
            <a:ext cx="1275082" cy="812164"/>
          </a:xfrm>
          <a:prstGeom prst="rect">
            <a:avLst/>
          </a:prstGeom>
          <a:ln>
            <a:solidFill>
              <a:srgbClr val="FF0000"/>
            </a:solidFill>
            <a:miter/>
          </a:ln>
        </p:spPr>
        <p:txBody>
          <a:bodyPr lIns="45718" tIns="45718" rIns="45718" bIns="45718">
            <a:spAutoFit/>
          </a:bodyPr>
          <a:lstStyle>
            <a:lvl1pPr>
              <a:defRPr sz="2000" b="0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黑体" panose="02010609060101010101" charset="-122"/>
              </a:defRPr>
            </a:lvl1pPr>
          </a:lstStyle>
          <a:p>
            <a:r>
              <a:t>大质量恒星坍缩</a:t>
            </a:r>
          </a:p>
        </p:txBody>
      </p:sp>
      <p:sp>
        <p:nvSpPr>
          <p:cNvPr id="154" name="TextBox 42"/>
          <p:cNvSpPr txBox="1"/>
          <p:nvPr/>
        </p:nvSpPr>
        <p:spPr>
          <a:xfrm>
            <a:off x="2167888" y="5340984"/>
            <a:ext cx="1222378" cy="812164"/>
          </a:xfrm>
          <a:prstGeom prst="rect">
            <a:avLst/>
          </a:prstGeom>
          <a:ln>
            <a:solidFill>
              <a:srgbClr val="C00000"/>
            </a:solidFill>
            <a:miter/>
          </a:ln>
        </p:spPr>
        <p:txBody>
          <a:bodyPr lIns="45718" tIns="45718" rIns="45718" bIns="45718">
            <a:spAutoFit/>
          </a:bodyPr>
          <a:lstStyle>
            <a:lvl1pPr>
              <a:defRPr sz="2000" b="0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黑体" panose="02010609060101010101" charset="-122"/>
              </a:defRPr>
            </a:lvl1pPr>
          </a:lstStyle>
          <a:p>
            <a:r>
              <a:t>双致密星并合</a:t>
            </a:r>
          </a:p>
        </p:txBody>
      </p:sp>
      <p:pic>
        <p:nvPicPr>
          <p:cNvPr id="155" name="Picture 2" descr="Picture 2"/>
          <p:cNvPicPr>
            <a:picLocks noChangeAspect="1"/>
          </p:cNvPicPr>
          <p:nvPr/>
        </p:nvPicPr>
        <p:blipFill>
          <a:blip r:embed="rId4"/>
          <a:srcRect r="41940"/>
          <a:stretch>
            <a:fillRect/>
          </a:stretch>
        </p:blipFill>
        <p:spPr>
          <a:xfrm>
            <a:off x="455930" y="3499484"/>
            <a:ext cx="1248411" cy="94678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156" name="图片 2" descr="图片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5930" y="1540510"/>
            <a:ext cx="1276987" cy="89725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157" name="下箭头 2"/>
          <p:cNvSpPr/>
          <p:nvPr/>
        </p:nvSpPr>
        <p:spPr>
          <a:xfrm rot="16200000">
            <a:off x="5279390" y="3325495"/>
            <a:ext cx="513717" cy="125920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7194"/>
                </a:moveTo>
                <a:lnTo>
                  <a:pt x="5400" y="17194"/>
                </a:lnTo>
                <a:lnTo>
                  <a:pt x="5400" y="0"/>
                </a:lnTo>
                <a:lnTo>
                  <a:pt x="16200" y="0"/>
                </a:lnTo>
                <a:lnTo>
                  <a:pt x="16200" y="17194"/>
                </a:lnTo>
                <a:lnTo>
                  <a:pt x="21600" y="17194"/>
                </a:lnTo>
                <a:lnTo>
                  <a:pt x="10800" y="21600"/>
                </a:lnTo>
                <a:close/>
              </a:path>
            </a:pathLst>
          </a:custGeom>
          <a:solidFill>
            <a:schemeClr val="accent1"/>
          </a:solidFill>
          <a:ln w="25400">
            <a:solidFill>
              <a:srgbClr val="957000"/>
            </a:solidFill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58" name="右大括号 28"/>
          <p:cNvSpPr/>
          <p:nvPr/>
        </p:nvSpPr>
        <p:spPr>
          <a:xfrm rot="10800000">
            <a:off x="1775460" y="1803400"/>
            <a:ext cx="304802" cy="434784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cubicBezTo>
                  <a:pt x="5965" y="0"/>
                  <a:pt x="10800" y="214"/>
                  <a:pt x="10800" y="478"/>
                </a:cubicBezTo>
                <a:lnTo>
                  <a:pt x="10800" y="10058"/>
                </a:lnTo>
                <a:cubicBezTo>
                  <a:pt x="10800" y="10322"/>
                  <a:pt x="15635" y="10536"/>
                  <a:pt x="21600" y="10536"/>
                </a:cubicBezTo>
                <a:cubicBezTo>
                  <a:pt x="15635" y="10536"/>
                  <a:pt x="10800" y="10750"/>
                  <a:pt x="10800" y="11015"/>
                </a:cubicBezTo>
                <a:lnTo>
                  <a:pt x="10800" y="21122"/>
                </a:lnTo>
                <a:cubicBezTo>
                  <a:pt x="10800" y="21386"/>
                  <a:pt x="5965" y="21600"/>
                  <a:pt x="0" y="21600"/>
                </a:cubicBezTo>
              </a:path>
            </a:pathLst>
          </a:custGeom>
          <a:ln w="63500">
            <a:solidFill>
              <a:srgbClr val="FF0000"/>
            </a:solidFill>
          </a:ln>
        </p:spPr>
        <p:txBody>
          <a:bodyPr lIns="45718" tIns="45718" rIns="45718" bIns="45718"/>
          <a:lstStyle/>
          <a:p/>
        </p:txBody>
      </p:sp>
      <p:pic>
        <p:nvPicPr>
          <p:cNvPr id="159" name="图片 1" descr="图片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4025" y="2527935"/>
            <a:ext cx="1278256" cy="888365"/>
          </a:xfrm>
          <a:prstGeom prst="rect">
            <a:avLst/>
          </a:prstGeom>
          <a:ln>
            <a:solidFill>
              <a:srgbClr val="000000"/>
            </a:solidFill>
            <a:miter/>
          </a:ln>
        </p:spPr>
      </p:pic>
      <p:pic>
        <p:nvPicPr>
          <p:cNvPr id="160" name="图片 10" descr="图片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2434" y="5674359"/>
            <a:ext cx="1261747" cy="972822"/>
          </a:xfrm>
          <a:prstGeom prst="rect">
            <a:avLst/>
          </a:prstGeom>
          <a:ln>
            <a:solidFill>
              <a:srgbClr val="000000"/>
            </a:solidFill>
            <a:miter/>
          </a:ln>
        </p:spPr>
      </p:pic>
      <p:pic>
        <p:nvPicPr>
          <p:cNvPr id="161" name="图片 8" descr="图片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30530" y="4547234"/>
            <a:ext cx="1270001" cy="982982"/>
          </a:xfrm>
          <a:prstGeom prst="rect">
            <a:avLst/>
          </a:prstGeom>
          <a:ln>
            <a:solidFill>
              <a:srgbClr val="000000"/>
            </a:solidFill>
            <a:miter/>
          </a:ln>
        </p:spPr>
      </p:pic>
      <p:sp>
        <p:nvSpPr>
          <p:cNvPr id="162" name="文本框 2"/>
          <p:cNvSpPr txBox="1"/>
          <p:nvPr/>
        </p:nvSpPr>
        <p:spPr>
          <a:xfrm>
            <a:off x="66674" y="1563369"/>
            <a:ext cx="298451" cy="5092487"/>
          </a:xfrm>
          <a:prstGeom prst="rect">
            <a:avLst/>
          </a:prstGeom>
          <a:ln w="12700">
            <a:miter lim="400000"/>
          </a:ln>
        </p:spPr>
        <p:txBody>
          <a:bodyPr lIns="45718" tIns="45718" rIns="45718" bIns="45718">
            <a:spAutoFit/>
          </a:bodyPr>
          <a:lstStyle/>
          <a:p>
            <a:pPr>
              <a:lnSpc>
                <a:spcPct val="80000"/>
              </a:lnSpc>
              <a:defRPr sz="1500" b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黑体" panose="02010609060101010101" charset="-122"/>
              </a:defRPr>
            </a:pPr>
            <a:r>
              <a:t>超新星  </a:t>
            </a:r>
          </a:p>
          <a:p>
            <a:pPr>
              <a:lnSpc>
                <a:spcPct val="80000"/>
              </a:lnSpc>
              <a:defRPr sz="1500"/>
            </a:pPr>
          </a:p>
          <a:p>
            <a:pPr>
              <a:lnSpc>
                <a:spcPct val="80000"/>
              </a:lnSpc>
              <a:defRPr sz="1500" b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黑体" panose="02010609060101010101" charset="-122"/>
              </a:defRPr>
            </a:pPr>
            <a:r>
              <a:t>引力波</a:t>
            </a:r>
          </a:p>
          <a:p>
            <a:pPr>
              <a:lnSpc>
                <a:spcPct val="80000"/>
              </a:lnSpc>
              <a:defRPr sz="1500"/>
            </a:pPr>
          </a:p>
          <a:p>
            <a:pPr>
              <a:lnSpc>
                <a:spcPct val="80000"/>
              </a:lnSpc>
              <a:defRPr sz="1500"/>
            </a:pPr>
          </a:p>
          <a:p>
            <a:pPr>
              <a:lnSpc>
                <a:spcPct val="80000"/>
              </a:lnSpc>
              <a:defRPr sz="1500" b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黑体" panose="02010609060101010101" charset="-122"/>
              </a:defRPr>
            </a:pPr>
            <a:r>
              <a:t>千新星</a:t>
            </a:r>
          </a:p>
          <a:p>
            <a:pPr>
              <a:lnSpc>
                <a:spcPct val="70000"/>
              </a:lnSpc>
              <a:defRPr sz="1500"/>
            </a:pPr>
          </a:p>
          <a:p>
            <a:pPr>
              <a:lnSpc>
                <a:spcPct val="70000"/>
              </a:lnSpc>
              <a:defRPr sz="1500"/>
            </a:pPr>
          </a:p>
          <a:p>
            <a:pPr>
              <a:lnSpc>
                <a:spcPct val="70000"/>
              </a:lnSpc>
              <a:defRPr sz="1500" b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黑体" panose="02010609060101010101" charset="-122"/>
              </a:defRPr>
            </a:pPr>
            <a:r>
              <a:t>快速射电暴</a:t>
            </a:r>
          </a:p>
          <a:p>
            <a:pPr>
              <a:lnSpc>
                <a:spcPct val="70000"/>
              </a:lnSpc>
              <a:defRPr sz="1500"/>
            </a:pPr>
          </a:p>
          <a:p>
            <a:pPr algn="ctr">
              <a:lnSpc>
                <a:spcPct val="70000"/>
              </a:lnSpc>
              <a:defRPr sz="1500"/>
            </a:pPr>
            <a:r>
              <a:t>X</a:t>
            </a:r>
            <a:r>
              <a:rPr b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黑体" panose="02010609060101010101" charset="-122"/>
              </a:rPr>
              <a:t>射线暂现源</a:t>
            </a:r>
            <a:endParaRPr b="0"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黑体" panose="02010609060101010101" charset="-122"/>
            </a:endParaRPr>
          </a:p>
        </p:txBody>
      </p:sp>
      <p:sp>
        <p:nvSpPr>
          <p:cNvPr id="163" name="Text Box 6"/>
          <p:cNvSpPr txBox="1"/>
          <p:nvPr/>
        </p:nvSpPr>
        <p:spPr>
          <a:xfrm>
            <a:off x="179705" y="1082675"/>
            <a:ext cx="8475345" cy="447039"/>
          </a:xfrm>
          <a:prstGeom prst="rect">
            <a:avLst/>
          </a:prstGeom>
          <a:ln w="12700">
            <a:miter lim="400000"/>
          </a:ln>
        </p:spPr>
        <p:txBody>
          <a:bodyPr lIns="45718" tIns="45718" rIns="45718" bIns="45718">
            <a:spAutoFit/>
          </a:bodyPr>
          <a:lstStyle/>
          <a:p>
            <a:pPr>
              <a:spcBef>
                <a:spcPts val="1400"/>
              </a:spcBef>
              <a:defRPr sz="2300" b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宋体" panose="02010600030101010101" pitchFamily="2" charset="-122"/>
              </a:defRPr>
            </a:pPr>
            <a:r>
              <a:t>多信使成协</a:t>
            </a:r>
            <a:r>
              <a:rPr>
                <a:latin typeface="Wingdings" panose="05000000000000000000"/>
                <a:ea typeface="Wingdings" panose="05000000000000000000"/>
                <a:cs typeface="Wingdings" panose="05000000000000000000"/>
                <a:sym typeface="Wingdings" panose="05000000000000000000"/>
              </a:rPr>
              <a:t></a:t>
            </a:r>
            <a:r>
              <a:t>前身星系统</a:t>
            </a:r>
            <a:r>
              <a:rPr>
                <a:latin typeface="Wingdings" panose="05000000000000000000"/>
                <a:ea typeface="Wingdings" panose="05000000000000000000"/>
                <a:cs typeface="Wingdings" panose="05000000000000000000"/>
                <a:sym typeface="Wingdings" panose="05000000000000000000"/>
              </a:rPr>
              <a:t></a:t>
            </a:r>
            <a:r>
              <a:t>中心引擎</a:t>
            </a:r>
            <a:r>
              <a:rPr>
                <a:latin typeface="Wingdings" panose="05000000000000000000"/>
                <a:ea typeface="Wingdings" panose="05000000000000000000"/>
                <a:cs typeface="Wingdings" panose="05000000000000000000"/>
                <a:sym typeface="Wingdings" panose="05000000000000000000"/>
              </a:rPr>
              <a:t></a:t>
            </a:r>
            <a:r>
              <a:rPr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黑体" panose="02010609060101010101" charset="-122"/>
              </a:rPr>
              <a:t>GRB</a:t>
            </a:r>
            <a:r>
              <a:t>瞬时辐射</a:t>
            </a:r>
            <a:r>
              <a:rPr>
                <a:latin typeface="Wingdings" panose="05000000000000000000"/>
                <a:ea typeface="Wingdings" panose="05000000000000000000"/>
                <a:cs typeface="Wingdings" panose="05000000000000000000"/>
                <a:sym typeface="Wingdings" panose="05000000000000000000"/>
              </a:rPr>
              <a:t></a:t>
            </a:r>
            <a:r>
              <a:rPr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黑体" panose="02010609060101010101" charset="-122"/>
              </a:rPr>
              <a:t>GRB</a:t>
            </a:r>
            <a:r>
              <a:t>余辉</a:t>
            </a:r>
          </a:p>
        </p:txBody>
      </p:sp>
      <p:sp>
        <p:nvSpPr>
          <p:cNvPr id="164" name="下箭头 7"/>
          <p:cNvSpPr/>
          <p:nvPr/>
        </p:nvSpPr>
        <p:spPr>
          <a:xfrm rot="10800000">
            <a:off x="7593330" y="1405255"/>
            <a:ext cx="398147" cy="14839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6814"/>
                </a:moveTo>
                <a:lnTo>
                  <a:pt x="5400" y="16814"/>
                </a:lnTo>
                <a:lnTo>
                  <a:pt x="5400" y="0"/>
                </a:lnTo>
                <a:lnTo>
                  <a:pt x="16200" y="0"/>
                </a:lnTo>
                <a:lnTo>
                  <a:pt x="16200" y="16814"/>
                </a:lnTo>
                <a:lnTo>
                  <a:pt x="21600" y="16814"/>
                </a:lnTo>
                <a:lnTo>
                  <a:pt x="10800" y="21600"/>
                </a:lnTo>
                <a:close/>
              </a:path>
            </a:pathLst>
          </a:custGeom>
          <a:solidFill>
            <a:schemeClr val="accent1"/>
          </a:solidFill>
          <a:ln w="25400">
            <a:solidFill>
              <a:srgbClr val="957000"/>
            </a:solidFill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65" name="下箭头 8"/>
          <p:cNvSpPr/>
          <p:nvPr/>
        </p:nvSpPr>
        <p:spPr>
          <a:xfrm rot="10800000">
            <a:off x="6285229" y="1388743"/>
            <a:ext cx="419737" cy="150050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6610"/>
                </a:moveTo>
                <a:lnTo>
                  <a:pt x="5400" y="16610"/>
                </a:lnTo>
                <a:lnTo>
                  <a:pt x="5400" y="0"/>
                </a:lnTo>
                <a:lnTo>
                  <a:pt x="16200" y="0"/>
                </a:lnTo>
                <a:lnTo>
                  <a:pt x="16200" y="16610"/>
                </a:lnTo>
                <a:lnTo>
                  <a:pt x="21600" y="16610"/>
                </a:lnTo>
                <a:lnTo>
                  <a:pt x="10800" y="21600"/>
                </a:lnTo>
                <a:close/>
              </a:path>
            </a:pathLst>
          </a:custGeom>
          <a:solidFill>
            <a:schemeClr val="accent1"/>
          </a:solidFill>
          <a:ln w="25400">
            <a:solidFill>
              <a:srgbClr val="957000"/>
            </a:solidFill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object 3"/>
          <p:cNvSpPr/>
          <p:nvPr/>
        </p:nvSpPr>
        <p:spPr>
          <a:xfrm>
            <a:off x="6012815" y="1627503"/>
            <a:ext cx="2663827" cy="3480435"/>
          </a:xfrm>
          <a:prstGeom prst="rect">
            <a:avLst/>
          </a:prstGeom>
          <a:blipFill>
            <a:blip r:embed="rId1"/>
            <a:stretch>
              <a:fillRect/>
            </a:stretch>
          </a:blip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 b="0">
                <a:solidFill>
                  <a:srgbClr val="FF33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黑体" panose="02010609060101010101" charset="-122"/>
              </a:defRPr>
            </a:pPr>
          </a:p>
        </p:txBody>
      </p:sp>
      <p:sp>
        <p:nvSpPr>
          <p:cNvPr id="168" name="object 4"/>
          <p:cNvSpPr txBox="1"/>
          <p:nvPr/>
        </p:nvSpPr>
        <p:spPr>
          <a:xfrm>
            <a:off x="395603" y="1158874"/>
            <a:ext cx="5112389" cy="4991101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spAutoFit/>
          </a:bodyPr>
          <a:lstStyle/>
          <a:p>
            <a:pPr marL="473075" marR="5080" indent="-460375">
              <a:spcBef>
                <a:spcPts val="800"/>
              </a:spcBef>
              <a:buSzPct val="100000"/>
              <a:buFont typeface="Helvetica"/>
              <a:buChar char="➢"/>
              <a:tabLst>
                <a:tab pos="469900" algn="l"/>
                <a:tab pos="469900" algn="l"/>
              </a:tabLst>
              <a:defRPr sz="2000" b="0" spc="15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黑体" panose="02010609060101010101" charset="-122"/>
              </a:defRPr>
            </a:pPr>
            <a:r>
              <a:t>瞬时辐射机制</a:t>
            </a:r>
          </a:p>
          <a:p>
            <a:pPr marR="5080" indent="12700">
              <a:spcBef>
                <a:spcPts val="800"/>
              </a:spcBef>
              <a:tabLst>
                <a:tab pos="469900" algn="l"/>
                <a:tab pos="469900" algn="l"/>
              </a:tabLst>
              <a:defRPr sz="2000" b="0" spc="-4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黑体" panose="02010609060101010101" charset="-122"/>
              </a:defRPr>
            </a:pPr>
            <a:r>
              <a:t>  (同步辐射？逆康普顿散射？光球层辐射？</a:t>
            </a:r>
            <a:r>
              <a:rPr spc="0"/>
              <a:t>)</a:t>
            </a:r>
            <a:endParaRPr spc="4"/>
          </a:p>
          <a:p>
            <a:pPr marL="473075" marR="830580" indent="-460375">
              <a:spcBef>
                <a:spcPts val="600"/>
              </a:spcBef>
              <a:buSzPct val="100000"/>
              <a:buFont typeface="Helvetica"/>
              <a:buChar char="➢"/>
              <a:tabLst>
                <a:tab pos="469900" algn="l"/>
                <a:tab pos="469900" algn="l"/>
              </a:tabLst>
              <a:defRPr sz="2000" b="0" spc="15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黑体" panose="02010609060101010101" charset="-122"/>
              </a:defRPr>
            </a:pPr>
            <a:r>
              <a:t>喷流能量组分 </a:t>
            </a:r>
          </a:p>
          <a:p>
            <a:pPr marR="830580" indent="12700">
              <a:spcBef>
                <a:spcPts val="600"/>
              </a:spcBef>
              <a:tabLst>
                <a:tab pos="469900" algn="l"/>
                <a:tab pos="469900" algn="l"/>
              </a:tabLst>
              <a:defRPr sz="2000" b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黑体" panose="02010609060101010101" charset="-122"/>
              </a:defRPr>
            </a:pPr>
            <a:r>
              <a:t>  (热能主导</a:t>
            </a:r>
            <a:r>
              <a:rPr spc="15"/>
              <a:t>? 磁能主导？)</a:t>
            </a:r>
            <a:endParaRPr spc="15"/>
          </a:p>
          <a:p>
            <a:pPr marL="473075" marR="276225" indent="-460375">
              <a:spcBef>
                <a:spcPts val="700"/>
              </a:spcBef>
              <a:buSzPct val="100000"/>
              <a:buFont typeface="Helvetica"/>
              <a:buChar char="➢"/>
              <a:tabLst>
                <a:tab pos="469900" algn="l"/>
                <a:tab pos="469900" algn="l"/>
              </a:tabLst>
              <a:defRPr sz="2000" b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黑体" panose="02010609060101010101" charset="-122"/>
              </a:defRPr>
            </a:pPr>
            <a:r>
              <a:t>长短暴分类挑战</a:t>
            </a:r>
          </a:p>
          <a:p>
            <a:pPr marR="276225" indent="12700">
              <a:spcBef>
                <a:spcPts val="700"/>
              </a:spcBef>
              <a:tabLst>
                <a:tab pos="469900" algn="l"/>
                <a:tab pos="469900" algn="l"/>
              </a:tabLst>
              <a:defRPr sz="2000" b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黑体" panose="02010609060101010101" charset="-122"/>
              </a:defRPr>
            </a:pPr>
            <a:r>
              <a:t> （延展辐射的短暴与千新星成协？）</a:t>
            </a:r>
            <a:endParaRPr spc="4"/>
          </a:p>
          <a:p>
            <a:pPr marL="355600" indent="-342900">
              <a:spcBef>
                <a:spcPts val="100"/>
              </a:spcBef>
              <a:buSzPct val="100000"/>
              <a:buFont typeface="Helvetica"/>
              <a:buChar char="➢"/>
              <a:tabLst>
                <a:tab pos="469900" algn="l"/>
                <a:tab pos="469900" algn="l"/>
              </a:tabLst>
              <a:defRPr sz="2000" b="0" spc="4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黑体" panose="02010609060101010101" charset="-122"/>
              </a:defRPr>
            </a:pPr>
            <a:r>
              <a:t>中心引擎 </a:t>
            </a:r>
          </a:p>
          <a:p>
            <a:pPr marR="1380490" indent="12700">
              <a:spcBef>
                <a:spcPts val="600"/>
              </a:spcBef>
              <a:tabLst>
                <a:tab pos="469900" algn="l"/>
                <a:tab pos="469900" algn="l"/>
              </a:tabLst>
              <a:defRPr sz="2000" b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黑体" panose="02010609060101010101" charset="-122"/>
              </a:defRPr>
            </a:pPr>
            <a:r>
              <a:t>  (黑洞还是磁星?)</a:t>
            </a:r>
          </a:p>
          <a:p>
            <a:pPr marL="473075" indent="-460375">
              <a:spcBef>
                <a:spcPts val="100"/>
              </a:spcBef>
              <a:buSzPct val="100000"/>
              <a:buFont typeface="Helvetica"/>
              <a:buChar char="➢"/>
              <a:tabLst>
                <a:tab pos="469900" algn="l"/>
                <a:tab pos="469900" algn="l"/>
              </a:tabLst>
              <a:defRPr sz="2000" b="0" spc="9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黑体" panose="02010609060101010101" charset="-122"/>
              </a:defRPr>
            </a:pPr>
            <a:r>
              <a:t>是否有特殊的前身星？</a:t>
            </a:r>
          </a:p>
          <a:p>
            <a:pPr indent="12700">
              <a:spcBef>
                <a:spcPts val="100"/>
              </a:spcBef>
              <a:tabLst>
                <a:tab pos="469900" algn="l"/>
                <a:tab pos="469900" algn="l"/>
              </a:tabLst>
              <a:defRPr sz="2000" b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黑体" panose="02010609060101010101" charset="-122"/>
              </a:defRPr>
            </a:pPr>
            <a:r>
              <a:t>  (</a:t>
            </a:r>
            <a:r>
              <a:rPr spc="-15"/>
              <a:t>NS-WD，蓝超巨星</a:t>
            </a:r>
            <a:r>
              <a:t>? )</a:t>
            </a:r>
          </a:p>
          <a:p>
            <a:pPr marL="473075" marR="276225" indent="-460375">
              <a:spcBef>
                <a:spcPts val="700"/>
              </a:spcBef>
              <a:buSzPct val="100000"/>
              <a:buFont typeface="Helvetica"/>
              <a:buChar char="➢"/>
              <a:tabLst>
                <a:tab pos="469900" algn="l"/>
                <a:tab pos="469900" algn="l"/>
              </a:tabLst>
              <a:defRPr sz="2000" b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黑体" panose="02010609060101010101" charset="-122"/>
              </a:defRPr>
            </a:pPr>
            <a:r>
              <a:t>前兆辐射物理起源？</a:t>
            </a:r>
          </a:p>
          <a:p>
            <a:pPr marL="473075" marR="276225" indent="-460375">
              <a:spcBef>
                <a:spcPts val="700"/>
              </a:spcBef>
              <a:buSzPct val="100000"/>
              <a:buFont typeface="Helvetica"/>
              <a:buChar char="➢"/>
              <a:tabLst>
                <a:tab pos="469900" algn="l"/>
                <a:tab pos="469900" algn="l"/>
              </a:tabLst>
              <a:defRPr sz="2000" b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黑体" panose="02010609060101010101" charset="-122"/>
              </a:defRPr>
            </a:pPr>
            <a:r>
              <a:t>引力透镜GRB是否存在？</a:t>
            </a:r>
          </a:p>
        </p:txBody>
      </p:sp>
      <p:sp>
        <p:nvSpPr>
          <p:cNvPr id="169" name="文本框 23"/>
          <p:cNvSpPr txBox="1"/>
          <p:nvPr/>
        </p:nvSpPr>
        <p:spPr>
          <a:xfrm>
            <a:off x="153033" y="304166"/>
            <a:ext cx="5262248" cy="447039"/>
          </a:xfrm>
          <a:prstGeom prst="rect">
            <a:avLst/>
          </a:prstGeom>
          <a:ln w="12700">
            <a:miter lim="400000"/>
          </a:ln>
        </p:spPr>
        <p:txBody>
          <a:bodyPr lIns="45718" tIns="45718" rIns="45718" bIns="45718">
            <a:spAutoFit/>
          </a:bodyPr>
          <a:lstStyle>
            <a:lvl1pPr>
              <a:defRPr b="0" spc="30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宋体" panose="02010600030101010101" pitchFamily="2" charset="-122"/>
              </a:defRPr>
            </a:lvl1pPr>
          </a:lstStyle>
          <a:p>
            <a:r>
              <a:t>伽马射线暴研究中的待解问题</a:t>
            </a:r>
          </a:p>
        </p:txBody>
      </p:sp>
      <p:sp>
        <p:nvSpPr>
          <p:cNvPr id="170" name="文本框 1"/>
          <p:cNvSpPr txBox="1"/>
          <p:nvPr/>
        </p:nvSpPr>
        <p:spPr>
          <a:xfrm>
            <a:off x="6563359" y="5299710"/>
            <a:ext cx="1705612" cy="409770"/>
          </a:xfrm>
          <a:prstGeom prst="rect">
            <a:avLst/>
          </a:prstGeom>
          <a:ln w="12700">
            <a:miter lim="400000"/>
          </a:ln>
        </p:spPr>
        <p:txBody>
          <a:bodyPr lIns="45718" tIns="45718" rIns="45718" bIns="45718">
            <a:spAutoFit/>
          </a:bodyPr>
          <a:lstStyle>
            <a:lvl1pPr>
              <a:defRPr sz="2200"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defRPr>
            </a:lvl1pPr>
          </a:lstStyle>
          <a:p>
            <a:r>
              <a:t>Zhang 2018</a:t>
            </a:r>
          </a:p>
        </p:txBody>
      </p:sp>
      <p:grpSp>
        <p:nvGrpSpPr>
          <p:cNvPr id="173" name="TextBox 11"/>
          <p:cNvGrpSpPr/>
          <p:nvPr/>
        </p:nvGrpSpPr>
        <p:grpSpPr>
          <a:xfrm>
            <a:off x="827405" y="6165215"/>
            <a:ext cx="7129145" cy="613726"/>
            <a:chOff x="0" y="0"/>
            <a:chExt cx="7129143" cy="613724"/>
          </a:xfrm>
        </p:grpSpPr>
        <p:sp>
          <p:nvSpPr>
            <p:cNvPr id="171" name="矩形"/>
            <p:cNvSpPr/>
            <p:nvPr/>
          </p:nvSpPr>
          <p:spPr>
            <a:xfrm>
              <a:off x="0" y="0"/>
              <a:ext cx="7129145" cy="563881"/>
            </a:xfrm>
            <a:prstGeom prst="rect">
              <a:avLst/>
            </a:prstGeom>
            <a:noFill/>
            <a:ln w="28575" cap="flat">
              <a:solidFill>
                <a:srgbClr val="FF0000"/>
              </a:solidFill>
              <a:prstDash val="sysDash"/>
              <a:miter lim="8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algn="just">
                <a:defRPr b="0">
                  <a:solidFill>
                    <a:srgbClr val="000099"/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  <a:sym typeface="黑体" panose="02010609060101010101" charset="-122"/>
                </a:defRPr>
              </a:pPr>
            </a:p>
          </p:txBody>
        </p:sp>
        <p:sp>
          <p:nvSpPr>
            <p:cNvPr id="172" name="有效的光学后随观测是解决这些问题的关键"/>
            <p:cNvSpPr txBox="1"/>
            <p:nvPr/>
          </p:nvSpPr>
          <p:spPr>
            <a:xfrm>
              <a:off x="60006" y="14287"/>
              <a:ext cx="7009132" cy="5994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spAutoFit/>
            </a:bodyPr>
            <a:lstStyle>
              <a:lvl1pPr algn="just">
                <a:defRPr b="0">
                  <a:solidFill>
                    <a:srgbClr val="000099"/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  <a:sym typeface="黑体" panose="02010609060101010101" charset="-122"/>
                </a:defRPr>
              </a:lvl1pPr>
            </a:lstStyle>
            <a:p>
              <a:r>
                <a:t>有效的光学后随观测是解决这些问题的关键</a:t>
              </a:r>
            </a:p>
          </p:txBody>
        </p:sp>
      </p:grp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文本框 23"/>
          <p:cNvSpPr txBox="1"/>
          <p:nvPr/>
        </p:nvSpPr>
        <p:spPr>
          <a:xfrm>
            <a:off x="153033" y="304166"/>
            <a:ext cx="4055747" cy="523239"/>
          </a:xfrm>
          <a:prstGeom prst="rect">
            <a:avLst/>
          </a:prstGeom>
          <a:ln w="12700">
            <a:miter lim="400000"/>
          </a:ln>
        </p:spPr>
        <p:txBody>
          <a:bodyPr lIns="45718" tIns="45718" rIns="45718" bIns="45718">
            <a:spAutoFit/>
          </a:bodyPr>
          <a:lstStyle/>
          <a:p>
            <a:pPr>
              <a:defRPr b="0" spc="300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黑体" panose="02010609060101010101" charset="-122"/>
              </a:defRPr>
            </a:pPr>
            <a:r>
              <a:t>SVOM</a:t>
            </a:r>
            <a:r>
              <a:rPr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宋体" panose="02010600030101010101" pitchFamily="2" charset="-122"/>
              </a:rPr>
              <a:t>和梦飞的机遇</a:t>
            </a:r>
            <a:endParaRPr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宋体" panose="02010600030101010101" pitchFamily="2" charset="-122"/>
            </a:endParaRPr>
          </a:p>
        </p:txBody>
      </p:sp>
      <p:pic>
        <p:nvPicPr>
          <p:cNvPr id="176" name="picture" descr="picture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7994" y="1268730"/>
            <a:ext cx="3959227" cy="2173605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177" name="Picture 6" descr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7900" y="1178560"/>
            <a:ext cx="4076700" cy="2250440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178" name="object 4"/>
          <p:cNvSpPr txBox="1"/>
          <p:nvPr/>
        </p:nvSpPr>
        <p:spPr>
          <a:xfrm>
            <a:off x="4572634" y="3338829"/>
            <a:ext cx="4424682" cy="2456815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spAutoFit/>
          </a:bodyPr>
          <a:lstStyle/>
          <a:p>
            <a:pPr indent="12700">
              <a:spcBef>
                <a:spcPts val="100"/>
              </a:spcBef>
              <a:tabLst>
                <a:tab pos="469900" algn="l"/>
                <a:tab pos="469900" algn="l"/>
              </a:tabLst>
              <a:defRPr sz="1700" b="0" spc="9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黑体" panose="02010609060101010101" charset="-122"/>
              </a:defRPr>
            </a:pPr>
            <a:r>
              <a:t>SVOM卫星优势：</a:t>
            </a:r>
          </a:p>
          <a:p>
            <a:pPr marL="298450" indent="-285750">
              <a:spcBef>
                <a:spcPts val="100"/>
              </a:spcBef>
              <a:buSzPct val="100000"/>
              <a:buFont typeface="Helvetica"/>
              <a:buChar char="➢"/>
              <a:tabLst>
                <a:tab pos="469900" algn="l"/>
                <a:tab pos="469900" algn="l"/>
              </a:tabLst>
              <a:defRPr sz="1700" b="0" spc="9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黑体" panose="02010609060101010101" charset="-122"/>
              </a:defRPr>
            </a:pPr>
            <a:r>
              <a:t>更深更红的光学余辉探测能力(VT)</a:t>
            </a:r>
          </a:p>
          <a:p>
            <a:pPr marL="298450" indent="-285750">
              <a:spcBef>
                <a:spcPts val="100"/>
              </a:spcBef>
              <a:buSzPct val="100000"/>
              <a:buFont typeface="Helvetica"/>
              <a:buChar char="➢"/>
              <a:tabLst>
                <a:tab pos="469900" algn="l"/>
                <a:tab pos="469900" algn="l"/>
              </a:tabLst>
              <a:defRPr sz="1700" b="0" spc="9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黑体" panose="02010609060101010101" charset="-122"/>
              </a:defRPr>
            </a:pPr>
            <a:r>
              <a:t>光学瞬时辐射探测能力(GWAC)</a:t>
            </a:r>
          </a:p>
          <a:p>
            <a:pPr marL="298450" indent="-285750">
              <a:spcBef>
                <a:spcPts val="100"/>
              </a:spcBef>
              <a:buSzPct val="100000"/>
              <a:buFont typeface="Helvetica"/>
              <a:buChar char="➢"/>
              <a:tabLst>
                <a:tab pos="469900" algn="l"/>
                <a:tab pos="469900" algn="l"/>
              </a:tabLst>
              <a:defRPr sz="1700" b="0" spc="9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黑体" panose="02010609060101010101" charset="-122"/>
              </a:defRPr>
            </a:pPr>
            <a:r>
              <a:t>天地双向快速反应联合后随观测</a:t>
            </a:r>
          </a:p>
          <a:p>
            <a:pPr indent="12700">
              <a:spcBef>
                <a:spcPts val="100"/>
              </a:spcBef>
              <a:tabLst>
                <a:tab pos="469900" algn="l"/>
                <a:tab pos="469900" algn="l"/>
              </a:tabLst>
              <a:defRPr sz="1700" b="0" spc="9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黑体" panose="02010609060101010101" charset="-122"/>
              </a:defRPr>
            </a:pPr>
          </a:p>
          <a:p>
            <a:pPr indent="12700">
              <a:spcBef>
                <a:spcPts val="100"/>
              </a:spcBef>
              <a:tabLst>
                <a:tab pos="469900" algn="l"/>
                <a:tab pos="469900" algn="l"/>
              </a:tabLst>
              <a:defRPr sz="1700" b="0" spc="9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黑体" panose="02010609060101010101" charset="-122"/>
              </a:defRPr>
            </a:pPr>
            <a:r>
              <a:t>梦飞望远镜优势：</a:t>
            </a:r>
          </a:p>
          <a:p>
            <a:pPr marL="298450" indent="-285750">
              <a:spcBef>
                <a:spcPts val="100"/>
              </a:spcBef>
              <a:buSzPct val="100000"/>
              <a:buFont typeface="Helvetica"/>
              <a:buChar char="➢"/>
              <a:tabLst>
                <a:tab pos="469900" algn="l"/>
                <a:tab pos="469900" algn="l"/>
              </a:tabLst>
              <a:defRPr sz="1700" b="0" spc="9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黑体" panose="02010609060101010101" charset="-122"/>
              </a:defRPr>
            </a:pPr>
            <a:r>
              <a:t>大视场、</a:t>
            </a:r>
            <a:r>
              <a:rPr lang="zh-CN"/>
              <a:t>三</a:t>
            </a:r>
            <a:r>
              <a:t>通道高精度</a:t>
            </a:r>
          </a:p>
          <a:p>
            <a:pPr marL="298450" indent="-285750">
              <a:spcBef>
                <a:spcPts val="100"/>
              </a:spcBef>
              <a:buSzPct val="100000"/>
              <a:buFont typeface="Helvetica"/>
              <a:buChar char="➢"/>
              <a:tabLst>
                <a:tab pos="469900" algn="l"/>
                <a:tab pos="469900" algn="l"/>
              </a:tabLst>
              <a:defRPr sz="1700" b="0" spc="9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黑体" panose="02010609060101010101" charset="-122"/>
              </a:defRPr>
            </a:pPr>
            <a:r>
              <a:t>三通道可同时</a:t>
            </a:r>
            <a:r>
              <a:rPr>
                <a:sym typeface="+mn-ea"/>
              </a:rPr>
              <a:t>高效的多波段</a:t>
            </a:r>
            <a:r>
              <a:t>观测</a:t>
            </a:r>
          </a:p>
          <a:p>
            <a:pPr marL="298450" indent="-285750">
              <a:spcBef>
                <a:spcPts val="100"/>
              </a:spcBef>
              <a:buSzPct val="100000"/>
              <a:buFont typeface="Helvetica"/>
              <a:buChar char="➢"/>
              <a:tabLst>
                <a:tab pos="469900" algn="l"/>
                <a:tab pos="469900" algn="l"/>
              </a:tabLst>
              <a:defRPr sz="1700" b="0" spc="9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黑体" panose="02010609060101010101" charset="-122"/>
              </a:defRPr>
            </a:pPr>
            <a:r>
              <a:t>能够对GRB的触发进行快速后随</a:t>
            </a:r>
          </a:p>
        </p:txBody>
      </p:sp>
      <p:grpSp>
        <p:nvGrpSpPr>
          <p:cNvPr id="181" name="TextBox 11"/>
          <p:cNvGrpSpPr/>
          <p:nvPr/>
        </p:nvGrpSpPr>
        <p:grpSpPr>
          <a:xfrm>
            <a:off x="487044" y="6190615"/>
            <a:ext cx="8171183" cy="552715"/>
            <a:chOff x="0" y="0"/>
            <a:chExt cx="8171181" cy="552713"/>
          </a:xfrm>
        </p:grpSpPr>
        <p:sp>
          <p:nvSpPr>
            <p:cNvPr id="179" name="矩形"/>
            <p:cNvSpPr/>
            <p:nvPr/>
          </p:nvSpPr>
          <p:spPr>
            <a:xfrm>
              <a:off x="0" y="0"/>
              <a:ext cx="8171183" cy="552714"/>
            </a:xfrm>
            <a:prstGeom prst="rect">
              <a:avLst/>
            </a:prstGeom>
            <a:noFill/>
            <a:ln w="28575" cap="flat">
              <a:solidFill>
                <a:srgbClr val="FF0000"/>
              </a:solidFill>
              <a:prstDash val="sysDash"/>
              <a:miter lim="8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algn="just">
                <a:defRPr sz="2600" b="0">
                  <a:solidFill>
                    <a:srgbClr val="000099"/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  <a:sym typeface="黑体" panose="02010609060101010101" charset="-122"/>
                </a:defRPr>
              </a:pPr>
            </a:p>
          </p:txBody>
        </p:sp>
        <p:sp>
          <p:nvSpPr>
            <p:cNvPr id="180" name="SVOM和梦飞的独特优势能对GRB进行有效的光学后随观测"/>
            <p:cNvSpPr txBox="1"/>
            <p:nvPr/>
          </p:nvSpPr>
          <p:spPr>
            <a:xfrm>
              <a:off x="58819" y="14004"/>
              <a:ext cx="8053544" cy="5105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spAutoFit/>
            </a:bodyPr>
            <a:lstStyle>
              <a:lvl1pPr algn="just">
                <a:defRPr sz="2400" b="0">
                  <a:solidFill>
                    <a:srgbClr val="000099"/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  <a:sym typeface="黑体" panose="02010609060101010101" charset="-122"/>
                </a:defRPr>
              </a:lvl1pPr>
            </a:lstStyle>
            <a:p>
              <a:r>
                <a:t>SVOM和梦飞的独特优势能对GRB进行有效的光学后随观测</a:t>
              </a:r>
            </a:p>
          </p:txBody>
        </p:sp>
      </p:grpSp>
      <p:pic>
        <p:nvPicPr>
          <p:cNvPr id="182" name="Picture 2" descr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034" y="3679190"/>
            <a:ext cx="3778887" cy="2199007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文本框 23"/>
          <p:cNvSpPr txBox="1"/>
          <p:nvPr/>
        </p:nvSpPr>
        <p:spPr>
          <a:xfrm>
            <a:off x="153033" y="304166"/>
            <a:ext cx="5144139" cy="523239"/>
          </a:xfrm>
          <a:prstGeom prst="rect">
            <a:avLst/>
          </a:prstGeom>
          <a:ln w="12700">
            <a:miter lim="400000"/>
          </a:ln>
        </p:spPr>
        <p:txBody>
          <a:bodyPr lIns="45718" tIns="45718" rIns="45718" bIns="45718">
            <a:spAutoFit/>
          </a:bodyPr>
          <a:lstStyle/>
          <a:p>
            <a:pPr>
              <a:defRPr b="0" spc="30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宋体" panose="02010600030101010101" pitchFamily="2" charset="-122"/>
              </a:defRPr>
            </a:pPr>
            <a:r>
              <a:t>科学目标</a:t>
            </a:r>
            <a:r>
              <a:rPr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黑体" panose="02010609060101010101" charset="-122"/>
              </a:rPr>
              <a:t>:GRB</a:t>
            </a:r>
            <a:r>
              <a:t>瞬时辐射机制</a:t>
            </a:r>
          </a:p>
        </p:txBody>
      </p:sp>
      <p:sp>
        <p:nvSpPr>
          <p:cNvPr id="185" name="文本框 1"/>
          <p:cNvSpPr txBox="1"/>
          <p:nvPr/>
        </p:nvSpPr>
        <p:spPr>
          <a:xfrm>
            <a:off x="872488" y="1269364"/>
            <a:ext cx="2845437" cy="1336039"/>
          </a:xfrm>
          <a:prstGeom prst="rect">
            <a:avLst/>
          </a:prstGeom>
          <a:ln w="12700">
            <a:miter lim="400000"/>
          </a:ln>
        </p:spPr>
        <p:txBody>
          <a:bodyPr lIns="45718" tIns="45718" rIns="45718" bIns="45718">
            <a:spAutoFit/>
          </a:bodyPr>
          <a:lstStyle/>
          <a:p>
            <a:pPr>
              <a:spcBef>
                <a:spcPts val="600"/>
              </a:spcBef>
              <a:defRPr sz="2000" b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宋体" panose="02010600030101010101" pitchFamily="2" charset="-122"/>
              </a:defRPr>
            </a:pPr>
            <a:r>
              <a:t>伽马暴瞬时辐射机制</a:t>
            </a:r>
          </a:p>
          <a:p>
            <a:pPr marL="342900" indent="-342900">
              <a:spcBef>
                <a:spcPts val="600"/>
              </a:spcBef>
              <a:buSzPct val="100000"/>
              <a:buFont typeface="宋体" panose="02010600030101010101" pitchFamily="2" charset="-122"/>
              <a:buChar char="➢"/>
              <a:defRPr sz="2000" b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宋体" panose="02010600030101010101" pitchFamily="2" charset="-122"/>
              </a:defRPr>
            </a:pPr>
            <a:r>
              <a:t>同步辐射</a:t>
            </a:r>
            <a:endParaRPr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黑体" panose="02010609060101010101" charset="-122"/>
            </a:endParaRPr>
          </a:p>
          <a:p>
            <a:pPr marL="342900" indent="-342900">
              <a:spcBef>
                <a:spcPts val="600"/>
              </a:spcBef>
              <a:buSzPct val="100000"/>
              <a:buFont typeface="宋体" panose="02010600030101010101" pitchFamily="2" charset="-122"/>
              <a:buChar char="➢"/>
              <a:defRPr sz="2000" b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宋体" panose="02010600030101010101" pitchFamily="2" charset="-122"/>
              </a:defRPr>
            </a:pPr>
            <a:r>
              <a:t>同步逆康普顿散射</a:t>
            </a:r>
          </a:p>
          <a:p>
            <a:pPr marL="342900" indent="-342900">
              <a:spcBef>
                <a:spcPts val="600"/>
              </a:spcBef>
              <a:buSzPct val="100000"/>
              <a:buFont typeface="宋体" panose="02010600030101010101" pitchFamily="2" charset="-122"/>
              <a:buChar char="➢"/>
              <a:defRPr sz="2000" b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宋体" panose="02010600030101010101" pitchFamily="2" charset="-122"/>
              </a:defRPr>
            </a:pPr>
            <a:r>
              <a:t>光球热辐射</a:t>
            </a:r>
          </a:p>
        </p:txBody>
      </p:sp>
      <p:pic>
        <p:nvPicPr>
          <p:cNvPr id="186" name="图片 50" descr="图片 5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01640" y="2822575"/>
            <a:ext cx="3459482" cy="181038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187" name="图片 51" descr="图片 5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0379" y="4604384"/>
            <a:ext cx="3381377" cy="2054862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188" name="图片 52" descr="图片 5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2125" y="1155700"/>
            <a:ext cx="3408680" cy="1656080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189" name="文本框 53"/>
          <p:cNvSpPr txBox="1"/>
          <p:nvPr/>
        </p:nvSpPr>
        <p:spPr>
          <a:xfrm>
            <a:off x="225424" y="3609341"/>
            <a:ext cx="5144137" cy="1158239"/>
          </a:xfrm>
          <a:prstGeom prst="rect">
            <a:avLst/>
          </a:prstGeom>
          <a:ln w="12700">
            <a:miter lim="400000"/>
          </a:ln>
        </p:spPr>
        <p:txBody>
          <a:bodyPr lIns="45718" tIns="45718" rIns="45718" bIns="45718">
            <a:spAutoFit/>
          </a:bodyPr>
          <a:lstStyle/>
          <a:p>
            <a:pPr algn="ctr">
              <a:defRPr sz="2000" b="0" spc="3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黑体" panose="02010609060101010101" charset="-122"/>
              </a:defRPr>
            </a:pPr>
            <a:r>
              <a:t>瞬时辐射机制研究方案</a:t>
            </a:r>
          </a:p>
          <a:p>
            <a:pPr marL="342900" indent="-342900">
              <a:buSzPct val="100000"/>
              <a:buFont typeface="Helvetica"/>
              <a:buChar char="➢"/>
              <a:defRPr sz="2000" b="0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黑体" panose="02010609060101010101" charset="-122"/>
              </a:defRPr>
            </a:pPr>
            <a:r>
              <a:t>SVOM向低能段增加观测能力</a:t>
            </a:r>
          </a:p>
          <a:p>
            <a:pPr marL="342900" indent="-342900">
              <a:buSzPct val="100000"/>
              <a:buFont typeface="Helvetica"/>
              <a:buChar char="➢"/>
              <a:defRPr sz="2000" b="0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黑体" panose="02010609060101010101" charset="-122"/>
              </a:defRPr>
            </a:pPr>
            <a:r>
              <a:t>梦飞望远镜快速响应捕捉瞬时光学辐射</a:t>
            </a:r>
          </a:p>
        </p:txBody>
      </p:sp>
      <p:grpSp>
        <p:nvGrpSpPr>
          <p:cNvPr id="192" name="内容占位符 2"/>
          <p:cNvGrpSpPr/>
          <p:nvPr/>
        </p:nvGrpSpPr>
        <p:grpSpPr>
          <a:xfrm>
            <a:off x="107313" y="2972307"/>
            <a:ext cx="5477364" cy="448232"/>
            <a:chOff x="0" y="0"/>
            <a:chExt cx="5477362" cy="448231"/>
          </a:xfrm>
        </p:grpSpPr>
        <p:sp>
          <p:nvSpPr>
            <p:cNvPr id="190" name="矩形"/>
            <p:cNvSpPr/>
            <p:nvPr/>
          </p:nvSpPr>
          <p:spPr>
            <a:xfrm>
              <a:off x="0" y="0"/>
              <a:ext cx="5477363" cy="448232"/>
            </a:xfrm>
            <a:prstGeom prst="rect">
              <a:avLst/>
            </a:prstGeom>
            <a:noFill/>
            <a:ln w="28575" cap="flat">
              <a:solidFill>
                <a:srgbClr val="00B0F0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lnSpc>
                  <a:spcPct val="80000"/>
                </a:lnSpc>
                <a:spcBef>
                  <a:spcPts val="600"/>
                </a:spcBef>
                <a:defRPr sz="1800" b="0"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  <a:sym typeface="黑体" panose="02010609060101010101" charset="-122"/>
                </a:defRPr>
              </a:pPr>
            </a:p>
          </p:txBody>
        </p:sp>
        <p:sp>
          <p:nvSpPr>
            <p:cNvPr id="191" name="挑战：能段覆盖差，急需瞬时光学观测(目前仅几例)"/>
            <p:cNvSpPr txBox="1"/>
            <p:nvPr/>
          </p:nvSpPr>
          <p:spPr>
            <a:xfrm>
              <a:off x="61299" y="19646"/>
              <a:ext cx="5354764" cy="4089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spAutoFit/>
            </a:bodyPr>
            <a:lstStyle/>
            <a:p>
              <a:pPr lvl="1">
                <a:lnSpc>
                  <a:spcPct val="80000"/>
                </a:lnSpc>
                <a:spcBef>
                  <a:spcPts val="600"/>
                </a:spcBef>
                <a:defRPr sz="1800" b="0"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  <a:sym typeface="黑体" panose="02010609060101010101" charset="-122"/>
                </a:defRPr>
              </a:pPr>
              <a:r>
                <a:t>挑战：能段覆盖差，急需瞬时光学观测(目前仅几例)</a:t>
              </a:r>
            </a:p>
          </p:txBody>
        </p:sp>
      </p:grpSp>
      <p:sp>
        <p:nvSpPr>
          <p:cNvPr id="193" name="文本框 56"/>
          <p:cNvSpPr txBox="1"/>
          <p:nvPr/>
        </p:nvSpPr>
        <p:spPr>
          <a:xfrm>
            <a:off x="297813" y="4920616"/>
            <a:ext cx="3978278" cy="1158239"/>
          </a:xfrm>
          <a:prstGeom prst="rect">
            <a:avLst/>
          </a:prstGeom>
          <a:ln w="12700">
            <a:miter lim="400000"/>
          </a:ln>
        </p:spPr>
        <p:txBody>
          <a:bodyPr lIns="45718" tIns="45718" rIns="45718" bIns="45718">
            <a:spAutoFit/>
          </a:bodyPr>
          <a:lstStyle/>
          <a:p>
            <a:pPr algn="ctr">
              <a:defRPr sz="2000" b="0" spc="3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黑体" panose="02010609060101010101" charset="-122"/>
              </a:defRPr>
            </a:pPr>
            <a:r>
              <a:t>预期目标</a:t>
            </a:r>
          </a:p>
          <a:p>
            <a:pPr marL="342900" indent="-342900">
              <a:buSzPct val="100000"/>
              <a:buFont typeface="Helvetica"/>
              <a:buChar char="➢"/>
              <a:defRPr sz="2000" b="0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黑体" panose="02010609060101010101" charset="-122"/>
              </a:defRPr>
            </a:pPr>
            <a:r>
              <a:t>5年时间将样本扩大到10-15个</a:t>
            </a:r>
          </a:p>
          <a:p>
            <a:pPr marL="342900" indent="-342900">
              <a:buSzPct val="100000"/>
              <a:buFont typeface="Helvetica"/>
              <a:buChar char="➢"/>
              <a:defRPr sz="2000" b="0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黑体" panose="02010609060101010101" charset="-122"/>
              </a:defRPr>
            </a:pPr>
            <a:r>
              <a:t>系统研究伽马暴辐射机制</a:t>
            </a:r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文本框 23"/>
          <p:cNvSpPr txBox="1"/>
          <p:nvPr/>
        </p:nvSpPr>
        <p:spPr>
          <a:xfrm>
            <a:off x="153034" y="304166"/>
            <a:ext cx="5053967" cy="523239"/>
          </a:xfrm>
          <a:prstGeom prst="rect">
            <a:avLst/>
          </a:prstGeom>
          <a:ln w="12700">
            <a:miter lim="400000"/>
          </a:ln>
        </p:spPr>
        <p:txBody>
          <a:bodyPr lIns="45718" tIns="45718" rIns="45718" bIns="45718">
            <a:spAutoFit/>
          </a:bodyPr>
          <a:lstStyle/>
          <a:p>
            <a:pPr>
              <a:defRPr b="0" spc="30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宋体" panose="02010600030101010101" pitchFamily="2" charset="-122"/>
              </a:defRPr>
            </a:pPr>
            <a:r>
              <a:t>科学目标</a:t>
            </a:r>
            <a:r>
              <a:rPr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黑体" panose="02010609060101010101" charset="-122"/>
              </a:rPr>
              <a:t>:GRB</a:t>
            </a:r>
            <a:r>
              <a:t>喷流能量组分</a:t>
            </a:r>
          </a:p>
        </p:txBody>
      </p:sp>
      <p:pic>
        <p:nvPicPr>
          <p:cNvPr id="196" name="图片 1" descr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7314" y="1196975"/>
            <a:ext cx="8902701" cy="4001135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197" name="文本框 3"/>
          <p:cNvSpPr txBox="1"/>
          <p:nvPr/>
        </p:nvSpPr>
        <p:spPr>
          <a:xfrm>
            <a:off x="81913" y="5198110"/>
            <a:ext cx="5053333" cy="1524629"/>
          </a:xfrm>
          <a:prstGeom prst="rect">
            <a:avLst/>
          </a:prstGeom>
          <a:ln w="12700">
            <a:miter lim="400000"/>
          </a:ln>
        </p:spPr>
        <p:txBody>
          <a:bodyPr lIns="45718" tIns="45718" rIns="45718" bIns="45718">
            <a:spAutoFit/>
          </a:bodyPr>
          <a:lstStyle/>
          <a:p>
            <a:pPr algn="ctr">
              <a:defRPr sz="2000" b="0" spc="3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黑体" panose="02010609060101010101" charset="-122"/>
              </a:defRPr>
            </a:pPr>
            <a:r>
              <a:t>谱形态反应喷流能量组分</a:t>
            </a:r>
          </a:p>
          <a:p>
            <a:pPr marL="355600" indent="-342900">
              <a:buSzPct val="100000"/>
              <a:buFont typeface="Helvetica"/>
              <a:buChar char="➢"/>
              <a:tabLst>
                <a:tab pos="342900" algn="l"/>
                <a:tab pos="355600" algn="l"/>
              </a:tabLst>
              <a:defRPr sz="2000" b="0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黑体" panose="02010609060101010101" charset="-122"/>
              </a:defRPr>
            </a:pPr>
            <a:r>
              <a:t>非热谱(</a:t>
            </a:r>
            <a:r>
              <a:rPr b="1"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e.g: Band, Compton</a:t>
            </a:r>
            <a:r>
              <a:t>)：磁能主导</a:t>
            </a:r>
          </a:p>
          <a:p>
            <a:pPr marL="355600" indent="-342900">
              <a:buSzPct val="100000"/>
              <a:buFont typeface="Helvetica"/>
              <a:buChar char="➢"/>
              <a:tabLst>
                <a:tab pos="342900" algn="l"/>
                <a:tab pos="355600" algn="l"/>
              </a:tabLst>
              <a:defRPr sz="2000" b="0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黑体" panose="02010609060101010101" charset="-122"/>
              </a:defRPr>
            </a:pPr>
            <a:r>
              <a:t>准热谱(mBB)：热能主导</a:t>
            </a:r>
          </a:p>
          <a:p>
            <a:pPr marL="355600" indent="-342900">
              <a:buSzPct val="100000"/>
              <a:buFont typeface="Helvetica"/>
              <a:buChar char="➢"/>
              <a:tabLst>
                <a:tab pos="342900" algn="l"/>
                <a:tab pos="355600" algn="l"/>
              </a:tabLst>
              <a:defRPr sz="2000" b="0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黑体" panose="02010609060101010101" charset="-122"/>
              </a:defRPr>
            </a:pPr>
            <a:r>
              <a:t>混合谱(Band+BB)：磁能+热能共同主导</a:t>
            </a:r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文本框 23"/>
          <p:cNvSpPr txBox="1"/>
          <p:nvPr/>
        </p:nvSpPr>
        <p:spPr>
          <a:xfrm>
            <a:off x="153034" y="304166"/>
            <a:ext cx="5053967" cy="523239"/>
          </a:xfrm>
          <a:prstGeom prst="rect">
            <a:avLst/>
          </a:prstGeom>
          <a:ln w="12700">
            <a:miter lim="400000"/>
          </a:ln>
        </p:spPr>
        <p:txBody>
          <a:bodyPr lIns="45718" tIns="45718" rIns="45718" bIns="45718">
            <a:spAutoFit/>
          </a:bodyPr>
          <a:lstStyle/>
          <a:p>
            <a:pPr>
              <a:defRPr b="0" spc="30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宋体" panose="02010600030101010101" pitchFamily="2" charset="-122"/>
              </a:defRPr>
            </a:pPr>
            <a:r>
              <a:t>科学目标</a:t>
            </a:r>
            <a:r>
              <a:rPr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黑体" panose="02010609060101010101" charset="-122"/>
              </a:rPr>
              <a:t>:GRB</a:t>
            </a:r>
            <a:r>
              <a:t>喷流能量组分</a:t>
            </a:r>
          </a:p>
        </p:txBody>
      </p:sp>
      <p:pic>
        <p:nvPicPr>
          <p:cNvPr id="203" name="图片 2" descr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6679" y="1773553"/>
            <a:ext cx="5060318" cy="262572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04" name="object 1365"/>
          <p:cNvSpPr/>
          <p:nvPr/>
        </p:nvSpPr>
        <p:spPr>
          <a:xfrm>
            <a:off x="26034" y="1303655"/>
            <a:ext cx="5320974" cy="34052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332" y="0"/>
                </a:moveTo>
                <a:lnTo>
                  <a:pt x="268" y="0"/>
                </a:lnTo>
                <a:lnTo>
                  <a:pt x="164" y="283"/>
                </a:lnTo>
                <a:lnTo>
                  <a:pt x="78" y="1054"/>
                </a:lnTo>
                <a:lnTo>
                  <a:pt x="21" y="2199"/>
                </a:lnTo>
                <a:lnTo>
                  <a:pt x="0" y="3600"/>
                </a:lnTo>
                <a:lnTo>
                  <a:pt x="0" y="18000"/>
                </a:lnTo>
                <a:lnTo>
                  <a:pt x="21" y="19401"/>
                </a:lnTo>
                <a:lnTo>
                  <a:pt x="78" y="20546"/>
                </a:lnTo>
                <a:lnTo>
                  <a:pt x="164" y="21317"/>
                </a:lnTo>
                <a:lnTo>
                  <a:pt x="268" y="21600"/>
                </a:lnTo>
                <a:lnTo>
                  <a:pt x="21332" y="21600"/>
                </a:lnTo>
                <a:lnTo>
                  <a:pt x="21436" y="21317"/>
                </a:lnTo>
                <a:lnTo>
                  <a:pt x="21522" y="20546"/>
                </a:lnTo>
                <a:lnTo>
                  <a:pt x="21579" y="19401"/>
                </a:lnTo>
                <a:lnTo>
                  <a:pt x="21600" y="18000"/>
                </a:lnTo>
                <a:lnTo>
                  <a:pt x="21600" y="3600"/>
                </a:lnTo>
                <a:lnTo>
                  <a:pt x="21579" y="2199"/>
                </a:lnTo>
                <a:lnTo>
                  <a:pt x="21522" y="1054"/>
                </a:lnTo>
                <a:lnTo>
                  <a:pt x="21436" y="283"/>
                </a:lnTo>
                <a:lnTo>
                  <a:pt x="21332" y="0"/>
                </a:lnTo>
                <a:close/>
              </a:path>
            </a:pathLst>
          </a:custGeom>
          <a:solidFill>
            <a:srgbClr val="003378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 b="0">
                <a:solidFill>
                  <a:srgbClr val="FF33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黑体" panose="02010609060101010101" charset="-122"/>
              </a:defRPr>
            </a:pPr>
          </a:p>
        </p:txBody>
      </p:sp>
      <p:sp>
        <p:nvSpPr>
          <p:cNvPr id="205" name="object 1366"/>
          <p:cNvSpPr txBox="1"/>
          <p:nvPr/>
        </p:nvSpPr>
        <p:spPr>
          <a:xfrm>
            <a:off x="38733" y="1308100"/>
            <a:ext cx="5296539" cy="304800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spAutoFit/>
          </a:bodyPr>
          <a:lstStyle/>
          <a:p>
            <a:pPr indent="12700">
              <a:spcBef>
                <a:spcPts val="100"/>
              </a:spcBef>
              <a:defRPr sz="2000" b="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宋体" panose="02010600030101010101" pitchFamily="2" charset="-122"/>
              </a:defRPr>
            </a:pPr>
            <a:r>
              <a:t>光谱形态多样化由磁化因子大小决定：</a:t>
            </a:r>
            <a:r>
              <a:rPr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黑体" panose="02010609060101010101" charset="-122"/>
              </a:rPr>
              <a:t>L_c/L_h</a:t>
            </a:r>
            <a:endParaRPr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黑体" panose="02010609060101010101" charset="-122"/>
            </a:endParaRPr>
          </a:p>
        </p:txBody>
      </p:sp>
      <p:sp>
        <p:nvSpPr>
          <p:cNvPr id="206" name="object 1361"/>
          <p:cNvSpPr txBox="1"/>
          <p:nvPr/>
        </p:nvSpPr>
        <p:spPr>
          <a:xfrm>
            <a:off x="1619611" y="4382515"/>
            <a:ext cx="2344424" cy="219969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spAutoFit/>
          </a:bodyPr>
          <a:lstStyle/>
          <a:p>
            <a:pPr indent="12700">
              <a:spcBef>
                <a:spcPts val="100"/>
              </a:spcBef>
              <a:defRPr sz="1600" spc="-5"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defRPr>
            </a:pPr>
            <a:r>
              <a:t>Gao </a:t>
            </a:r>
            <a:r>
              <a:rPr spc="0"/>
              <a:t>&amp; </a:t>
            </a:r>
            <a:r>
              <a:t>Zhang, 2015,</a:t>
            </a:r>
            <a:r>
              <a:rPr spc="-100"/>
              <a:t> </a:t>
            </a:r>
            <a:r>
              <a:t>ApJ</a:t>
            </a:r>
          </a:p>
        </p:txBody>
      </p:sp>
      <p:pic>
        <p:nvPicPr>
          <p:cNvPr id="207" name="图片 5" descr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0825" y="4686934"/>
            <a:ext cx="2403475" cy="174307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208" name="图片 6" descr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34" y="4615815"/>
            <a:ext cx="2726691" cy="1855472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09" name="文本框 7"/>
          <p:cNvSpPr txBox="1"/>
          <p:nvPr/>
        </p:nvSpPr>
        <p:spPr>
          <a:xfrm>
            <a:off x="5213349" y="2059939"/>
            <a:ext cx="3772536" cy="1107439"/>
          </a:xfrm>
          <a:prstGeom prst="rect">
            <a:avLst/>
          </a:prstGeom>
          <a:ln w="12700">
            <a:miter lim="400000"/>
          </a:ln>
        </p:spPr>
        <p:txBody>
          <a:bodyPr lIns="45718" tIns="45718" rIns="45718" bIns="45718">
            <a:spAutoFit/>
          </a:bodyPr>
          <a:lstStyle/>
          <a:p>
            <a:pPr indent="12700">
              <a:spcBef>
                <a:spcPts val="1000"/>
              </a:spcBef>
              <a:tabLst>
                <a:tab pos="292100" algn="l"/>
              </a:tabLst>
              <a:defRPr sz="1600" b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宋体" panose="02010600030101010101" pitchFamily="2" charset="-122"/>
              </a:defRPr>
            </a:pPr>
            <a:r>
              <a:t>大部分伽玛暴的光谱中缺少光球辐射成</a:t>
            </a:r>
            <a:r>
              <a:rPr spc="-425"/>
              <a:t>分</a:t>
            </a:r>
            <a:endParaRPr spc="-425">
              <a:solidFill>
                <a:srgbClr val="FF33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微软雅黑" panose="020B0503020204020204" charset="-122"/>
            </a:endParaRPr>
          </a:p>
          <a:p>
            <a:pPr marL="298450" indent="-285750">
              <a:spcBef>
                <a:spcPts val="1000"/>
              </a:spcBef>
              <a:buSzPct val="100000"/>
              <a:buFont typeface="宋体" panose="02010600030101010101" pitchFamily="2" charset="-122"/>
              <a:buChar char="➢"/>
              <a:tabLst>
                <a:tab pos="292100" algn="l"/>
              </a:tabLst>
              <a:defRPr sz="1600" b="0">
                <a:solidFill>
                  <a:srgbClr val="C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宋体" panose="02010600030101010101" pitchFamily="2" charset="-122"/>
              </a:defRPr>
            </a:pPr>
            <a:r>
              <a:t>大</a:t>
            </a:r>
            <a:r>
              <a:rPr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黑体" panose="02010609060101010101" charset="-122"/>
              </a:rPr>
              <a:t>部分伽马暴拥有较高的磁化因子</a:t>
            </a:r>
            <a:endParaRPr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黑体" panose="02010609060101010101" charset="-122"/>
            </a:endParaRPr>
          </a:p>
          <a:p>
            <a:pPr marL="298450" indent="-285750">
              <a:spcBef>
                <a:spcPts val="1000"/>
              </a:spcBef>
              <a:buSzPct val="100000"/>
              <a:buFont typeface="Helvetica"/>
              <a:buChar char="➢"/>
              <a:tabLst>
                <a:tab pos="292100" algn="l"/>
              </a:tabLst>
              <a:defRPr sz="1600" b="0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黑体" panose="02010609060101010101" charset="-122"/>
              </a:defRPr>
            </a:pPr>
            <a:r>
              <a:t>光球辐射在软X射线波段甚至光学</a:t>
            </a:r>
          </a:p>
        </p:txBody>
      </p:sp>
      <p:sp>
        <p:nvSpPr>
          <p:cNvPr id="210" name="object 1361"/>
          <p:cNvSpPr txBox="1"/>
          <p:nvPr/>
        </p:nvSpPr>
        <p:spPr>
          <a:xfrm>
            <a:off x="1746612" y="6446899"/>
            <a:ext cx="2498315" cy="219969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spAutoFit/>
          </a:bodyPr>
          <a:lstStyle/>
          <a:p>
            <a:pPr indent="12700">
              <a:spcBef>
                <a:spcPts val="100"/>
              </a:spcBef>
              <a:defRPr sz="1600" spc="-5"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defRPr>
            </a:pPr>
            <a:r>
              <a:t>Li , Gao, </a:t>
            </a:r>
            <a:r>
              <a:rPr>
                <a:solidFill>
                  <a:srgbClr val="0000CC"/>
                </a:solidFill>
              </a:rPr>
              <a:t>Lan+2024,</a:t>
            </a:r>
            <a:r>
              <a:rPr spc="-100">
                <a:solidFill>
                  <a:srgbClr val="0000CC"/>
                </a:solidFill>
              </a:rPr>
              <a:t> </a:t>
            </a:r>
            <a:r>
              <a:rPr>
                <a:solidFill>
                  <a:srgbClr val="0000CC"/>
                </a:solidFill>
              </a:rPr>
              <a:t>ApJ</a:t>
            </a:r>
            <a:endParaRPr>
              <a:solidFill>
                <a:srgbClr val="0000CC"/>
              </a:solidFill>
            </a:endParaRPr>
          </a:p>
        </p:txBody>
      </p:sp>
      <p:sp>
        <p:nvSpPr>
          <p:cNvPr id="211" name="文本框 9"/>
          <p:cNvSpPr txBox="1"/>
          <p:nvPr/>
        </p:nvSpPr>
        <p:spPr>
          <a:xfrm>
            <a:off x="5128893" y="3642996"/>
            <a:ext cx="3941448" cy="726439"/>
          </a:xfrm>
          <a:prstGeom prst="rect">
            <a:avLst/>
          </a:prstGeom>
          <a:ln w="12700">
            <a:miter lim="400000"/>
          </a:ln>
        </p:spPr>
        <p:txBody>
          <a:bodyPr lIns="45718" tIns="45718" rIns="45718" bIns="45718">
            <a:spAutoFit/>
          </a:bodyPr>
          <a:lstStyle/>
          <a:p>
            <a:pPr algn="ctr">
              <a:defRPr sz="1800" b="0" spc="3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黑体" panose="02010609060101010101" charset="-122"/>
              </a:defRPr>
            </a:pPr>
            <a:r>
              <a:t>喷流组分研究方案</a:t>
            </a:r>
          </a:p>
          <a:p>
            <a:pPr marL="342900" indent="-342900">
              <a:lnSpc>
                <a:spcPct val="150000"/>
              </a:lnSpc>
              <a:buSzPct val="100000"/>
              <a:buFont typeface="Helvetica"/>
              <a:buChar char="➢"/>
              <a:defRPr sz="1800" b="0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黑体" panose="02010609060101010101" charset="-122"/>
              </a:defRPr>
            </a:pPr>
            <a:r>
              <a:t>SVOM与EP和梦飞数据联合谱拟合</a:t>
            </a:r>
          </a:p>
        </p:txBody>
      </p:sp>
      <p:grpSp>
        <p:nvGrpSpPr>
          <p:cNvPr id="220" name="组合 10"/>
          <p:cNvGrpSpPr/>
          <p:nvPr/>
        </p:nvGrpSpPr>
        <p:grpSpPr>
          <a:xfrm>
            <a:off x="5221604" y="5288279"/>
            <a:ext cx="3798569" cy="726439"/>
            <a:chOff x="0" y="0"/>
            <a:chExt cx="3798568" cy="726438"/>
          </a:xfrm>
        </p:grpSpPr>
        <p:sp>
          <p:nvSpPr>
            <p:cNvPr id="212" name="object 579"/>
            <p:cNvSpPr/>
            <p:nvPr/>
          </p:nvSpPr>
          <p:spPr>
            <a:xfrm>
              <a:off x="0" y="14604"/>
              <a:ext cx="1807044" cy="6329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3600"/>
                  </a:moveTo>
                  <a:lnTo>
                    <a:pt x="124" y="2199"/>
                  </a:lnTo>
                  <a:lnTo>
                    <a:pt x="460" y="1054"/>
                  </a:lnTo>
                  <a:lnTo>
                    <a:pt x="960" y="283"/>
                  </a:lnTo>
                  <a:lnTo>
                    <a:pt x="1572" y="0"/>
                  </a:lnTo>
                  <a:lnTo>
                    <a:pt x="20028" y="0"/>
                  </a:lnTo>
                  <a:lnTo>
                    <a:pt x="20640" y="283"/>
                  </a:lnTo>
                  <a:lnTo>
                    <a:pt x="21140" y="1054"/>
                  </a:lnTo>
                  <a:lnTo>
                    <a:pt x="21476" y="2199"/>
                  </a:lnTo>
                  <a:lnTo>
                    <a:pt x="21600" y="3600"/>
                  </a:lnTo>
                  <a:lnTo>
                    <a:pt x="21600" y="18000"/>
                  </a:lnTo>
                  <a:lnTo>
                    <a:pt x="21476" y="19401"/>
                  </a:lnTo>
                  <a:lnTo>
                    <a:pt x="21140" y="20546"/>
                  </a:lnTo>
                  <a:lnTo>
                    <a:pt x="20640" y="21317"/>
                  </a:lnTo>
                  <a:lnTo>
                    <a:pt x="20028" y="21600"/>
                  </a:lnTo>
                  <a:lnTo>
                    <a:pt x="1572" y="21600"/>
                  </a:lnTo>
                  <a:lnTo>
                    <a:pt x="960" y="21317"/>
                  </a:lnTo>
                  <a:lnTo>
                    <a:pt x="460" y="20546"/>
                  </a:lnTo>
                  <a:lnTo>
                    <a:pt x="124" y="19401"/>
                  </a:lnTo>
                  <a:lnTo>
                    <a:pt x="0" y="18000"/>
                  </a:lnTo>
                  <a:lnTo>
                    <a:pt x="0" y="3600"/>
                  </a:lnTo>
                  <a:close/>
                </a:path>
              </a:pathLst>
            </a:custGeom>
            <a:noFill/>
            <a:ln w="12700" cap="flat">
              <a:solidFill>
                <a:srgbClr val="002356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 b="0">
                  <a:solidFill>
                    <a:srgbClr val="FF3300"/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  <a:sym typeface="黑体" panose="02010609060101010101" charset="-122"/>
                </a:defRPr>
              </a:pPr>
            </a:p>
          </p:txBody>
        </p:sp>
        <p:sp>
          <p:nvSpPr>
            <p:cNvPr id="213" name="object 580"/>
            <p:cNvSpPr txBox="1"/>
            <p:nvPr/>
          </p:nvSpPr>
          <p:spPr>
            <a:xfrm>
              <a:off x="66378" y="219709"/>
              <a:ext cx="1772002" cy="254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spAutoFit/>
            </a:bodyPr>
            <a:lstStyle/>
            <a:p>
              <a:pPr indent="12700">
                <a:spcBef>
                  <a:spcPts val="100"/>
                </a:spcBef>
                <a:defRPr sz="1400" b="0" spc="300">
                  <a:solidFill>
                    <a:srgbClr val="003378"/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  <a:sym typeface="黑体" panose="02010609060101010101" charset="-122"/>
                </a:defRPr>
              </a:pPr>
              <a:r>
                <a:t>寻找缺失光球辐射</a:t>
              </a:r>
              <a:r>
                <a:rPr sz="1200" b="1" spc="-6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微软雅黑" panose="020B0503020204020204" charset="-122"/>
                </a:rPr>
                <a:t> </a:t>
              </a:r>
              <a:endParaRPr sz="1200" b="1" spc="-6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endParaRPr>
            </a:p>
          </p:txBody>
        </p:sp>
        <p:grpSp>
          <p:nvGrpSpPr>
            <p:cNvPr id="218" name="object 581"/>
            <p:cNvGrpSpPr/>
            <p:nvPr/>
          </p:nvGrpSpPr>
          <p:grpSpPr>
            <a:xfrm>
              <a:off x="1828897" y="229869"/>
              <a:ext cx="573366" cy="179702"/>
              <a:chOff x="-1" y="0"/>
              <a:chExt cx="573365" cy="179701"/>
            </a:xfrm>
          </p:grpSpPr>
          <p:sp>
            <p:nvSpPr>
              <p:cNvPr id="214" name="形状"/>
              <p:cNvSpPr/>
              <p:nvPr/>
            </p:nvSpPr>
            <p:spPr>
              <a:xfrm>
                <a:off x="516916" y="59667"/>
                <a:ext cx="56449" cy="12003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4534" y="0"/>
                    </a:moveTo>
                    <a:lnTo>
                      <a:pt x="3549" y="0"/>
                    </a:lnTo>
                    <a:lnTo>
                      <a:pt x="3605" y="10779"/>
                    </a:lnTo>
                    <a:lnTo>
                      <a:pt x="0" y="10821"/>
                    </a:lnTo>
                    <a:lnTo>
                      <a:pt x="56" y="21600"/>
                    </a:lnTo>
                    <a:lnTo>
                      <a:pt x="21600" y="5180"/>
                    </a:lnTo>
                    <a:lnTo>
                      <a:pt x="14534" y="0"/>
                    </a:lnTo>
                    <a:close/>
                  </a:path>
                </a:pathLst>
              </a:custGeom>
              <a:solidFill>
                <a:srgbClr val="00337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 b="0">
                    <a:solidFill>
                      <a:srgbClr val="FF3300"/>
                    </a:solidFill>
                    <a:latin typeface="黑体" panose="02010609060101010101" charset="-122"/>
                    <a:ea typeface="黑体" panose="02010609060101010101" charset="-122"/>
                    <a:cs typeface="黑体" panose="02010609060101010101" charset="-122"/>
                    <a:sym typeface="黑体" panose="02010609060101010101" charset="-122"/>
                  </a:defRPr>
                </a:pPr>
              </a:p>
            </p:txBody>
          </p:sp>
          <p:sp>
            <p:nvSpPr>
              <p:cNvPr id="215" name="形状"/>
              <p:cNvSpPr/>
              <p:nvPr/>
            </p:nvSpPr>
            <p:spPr>
              <a:xfrm>
                <a:off x="-2" y="59900"/>
                <a:ext cx="516920" cy="7267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594" y="0"/>
                    </a:moveTo>
                    <a:lnTo>
                      <a:pt x="0" y="3795"/>
                    </a:lnTo>
                    <a:lnTo>
                      <a:pt x="6" y="21600"/>
                    </a:lnTo>
                    <a:lnTo>
                      <a:pt x="21600" y="17805"/>
                    </a:lnTo>
                    <a:lnTo>
                      <a:pt x="21594" y="0"/>
                    </a:lnTo>
                    <a:close/>
                  </a:path>
                </a:pathLst>
              </a:custGeom>
              <a:solidFill>
                <a:srgbClr val="00337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 b="0">
                    <a:solidFill>
                      <a:srgbClr val="FF3300"/>
                    </a:solidFill>
                    <a:latin typeface="黑体" panose="02010609060101010101" charset="-122"/>
                    <a:ea typeface="黑体" panose="02010609060101010101" charset="-122"/>
                    <a:cs typeface="黑体" panose="02010609060101010101" charset="-122"/>
                    <a:sym typeface="黑体" panose="02010609060101010101" charset="-122"/>
                  </a:defRPr>
                </a:pPr>
              </a:p>
            </p:txBody>
          </p:sp>
          <p:sp>
            <p:nvSpPr>
              <p:cNvPr id="216" name="形状"/>
              <p:cNvSpPr/>
              <p:nvPr/>
            </p:nvSpPr>
            <p:spPr>
              <a:xfrm>
                <a:off x="515202" y="59667"/>
                <a:ext cx="12702" cy="6013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270" y="0"/>
                    </a:moveTo>
                    <a:lnTo>
                      <a:pt x="0" y="84"/>
                    </a:lnTo>
                    <a:lnTo>
                      <a:pt x="332" y="21600"/>
                    </a:lnTo>
                    <a:lnTo>
                      <a:pt x="21600" y="21516"/>
                    </a:lnTo>
                    <a:lnTo>
                      <a:pt x="21270" y="0"/>
                    </a:lnTo>
                    <a:close/>
                  </a:path>
                </a:pathLst>
              </a:custGeom>
              <a:solidFill>
                <a:srgbClr val="00337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 b="0">
                    <a:solidFill>
                      <a:srgbClr val="FF3300"/>
                    </a:solidFill>
                    <a:latin typeface="黑体" panose="02010609060101010101" charset="-122"/>
                    <a:ea typeface="黑体" panose="02010609060101010101" charset="-122"/>
                    <a:cs typeface="黑体" panose="02010609060101010101" charset="-122"/>
                    <a:sym typeface="黑体" panose="02010609060101010101" charset="-122"/>
                  </a:defRPr>
                </a:pPr>
              </a:p>
            </p:txBody>
          </p:sp>
          <p:sp>
            <p:nvSpPr>
              <p:cNvPr id="217" name="三角形"/>
              <p:cNvSpPr/>
              <p:nvPr/>
            </p:nvSpPr>
            <p:spPr>
              <a:xfrm>
                <a:off x="516623" y="0"/>
                <a:ext cx="38277" cy="599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83" y="21600"/>
                    </a:lnTo>
                    <a:lnTo>
                      <a:pt x="21600" y="2151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337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 b="0">
                    <a:solidFill>
                      <a:srgbClr val="FF3300"/>
                    </a:solidFill>
                    <a:latin typeface="黑体" panose="02010609060101010101" charset="-122"/>
                    <a:ea typeface="黑体" panose="02010609060101010101" charset="-122"/>
                    <a:cs typeface="黑体" panose="02010609060101010101" charset="-122"/>
                    <a:sym typeface="黑体" panose="02010609060101010101" charset="-122"/>
                  </a:defRPr>
                </a:pPr>
              </a:p>
            </p:txBody>
          </p:sp>
        </p:grpSp>
        <p:sp>
          <p:nvSpPr>
            <p:cNvPr id="219" name="文本框 607"/>
            <p:cNvSpPr txBox="1"/>
            <p:nvPr/>
          </p:nvSpPr>
          <p:spPr>
            <a:xfrm>
              <a:off x="2343063" y="0"/>
              <a:ext cx="1455506" cy="7264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spAutoFit/>
            </a:bodyPr>
            <a:lstStyle>
              <a:lvl1pPr>
                <a:defRPr sz="1800" b="0" spc="300">
                  <a:solidFill>
                    <a:srgbClr val="C00000"/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  <a:sym typeface="黑体" panose="02010609060101010101" charset="-122"/>
                </a:defRPr>
              </a:lvl1pPr>
            </a:lstStyle>
            <a:p>
              <a:r>
                <a:t>精确限制喷流能量组分</a:t>
              </a:r>
            </a:p>
          </p:txBody>
        </p:sp>
      </p:grpSp>
      <p:sp>
        <p:nvSpPr>
          <p:cNvPr id="221" name="文本框 11"/>
          <p:cNvSpPr txBox="1"/>
          <p:nvPr/>
        </p:nvSpPr>
        <p:spPr>
          <a:xfrm>
            <a:off x="6144259" y="4759325"/>
            <a:ext cx="2329182" cy="447039"/>
          </a:xfrm>
          <a:prstGeom prst="rect">
            <a:avLst/>
          </a:prstGeom>
          <a:ln w="12700">
            <a:miter lim="400000"/>
          </a:ln>
        </p:spPr>
        <p:txBody>
          <a:bodyPr lIns="45718" tIns="45718" rIns="45718" bIns="45718">
            <a:spAutoFit/>
          </a:bodyPr>
          <a:lstStyle>
            <a:lvl1pPr algn="ctr">
              <a:defRPr sz="2000" b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黑体" panose="02010609060101010101" charset="-122"/>
              </a:defRPr>
            </a:lvl1pPr>
          </a:lstStyle>
          <a:p>
            <a:r>
              <a:t>预期目标</a:t>
            </a:r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文本框 23"/>
          <p:cNvSpPr txBox="1"/>
          <p:nvPr/>
        </p:nvSpPr>
        <p:spPr>
          <a:xfrm>
            <a:off x="153033" y="304166"/>
            <a:ext cx="5050158" cy="523239"/>
          </a:xfrm>
          <a:prstGeom prst="rect">
            <a:avLst/>
          </a:prstGeom>
          <a:ln w="12700">
            <a:miter lim="400000"/>
          </a:ln>
        </p:spPr>
        <p:txBody>
          <a:bodyPr lIns="45718" tIns="45718" rIns="45718" bIns="45718">
            <a:spAutoFit/>
          </a:bodyPr>
          <a:lstStyle/>
          <a:p>
            <a:pPr>
              <a:defRPr b="0" spc="30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宋体" panose="02010600030101010101" pitchFamily="2" charset="-122"/>
              </a:defRPr>
            </a:pPr>
            <a:r>
              <a:t>科学目标</a:t>
            </a:r>
            <a:r>
              <a:rPr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黑体" panose="02010609060101010101" charset="-122"/>
              </a:rPr>
              <a:t>:</a:t>
            </a:r>
            <a:r>
              <a:t>短暴延展辐射</a:t>
            </a:r>
          </a:p>
        </p:txBody>
      </p:sp>
      <p:sp>
        <p:nvSpPr>
          <p:cNvPr id="224" name="文本框 3"/>
          <p:cNvSpPr txBox="1"/>
          <p:nvPr/>
        </p:nvSpPr>
        <p:spPr>
          <a:xfrm>
            <a:off x="118743" y="1196976"/>
            <a:ext cx="3221359" cy="1640839"/>
          </a:xfrm>
          <a:prstGeom prst="rect">
            <a:avLst/>
          </a:prstGeom>
          <a:ln w="12700">
            <a:miter lim="400000"/>
          </a:ln>
        </p:spPr>
        <p:txBody>
          <a:bodyPr lIns="45718" tIns="45718" rIns="45718" bIns="45718">
            <a:spAutoFit/>
          </a:bodyPr>
          <a:lstStyle/>
          <a:p>
            <a:pPr algn="just">
              <a:defRPr sz="1800" b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黑体" panose="02010609060101010101" charset="-122"/>
              </a:defRPr>
            </a:pPr>
            <a:r>
              <a:t>长短暴分类危机：GRB 060614,211211A,211227A,230307A (低红移长暴、无超新星)，挑战</a:t>
            </a:r>
            <a:r>
              <a:rPr>
                <a:solidFill>
                  <a:srgbClr val="3333CC"/>
                </a:solidFill>
              </a:rPr>
              <a:t>长暴、短暴传统分类体系，起源备受争议！</a:t>
            </a:r>
            <a:endParaRPr>
              <a:solidFill>
                <a:srgbClr val="3333CC"/>
              </a:solidFill>
            </a:endParaRPr>
          </a:p>
        </p:txBody>
      </p:sp>
      <p:pic>
        <p:nvPicPr>
          <p:cNvPr id="225" name="图片 4" descr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559" y="2897503"/>
            <a:ext cx="3278507" cy="29343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226" name="图片 5" descr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4595" y="2780663"/>
            <a:ext cx="3247392" cy="326517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grpSp>
        <p:nvGrpSpPr>
          <p:cNvPr id="229" name="TextBox 11"/>
          <p:cNvGrpSpPr/>
          <p:nvPr/>
        </p:nvGrpSpPr>
        <p:grpSpPr>
          <a:xfrm>
            <a:off x="4715509" y="1340485"/>
            <a:ext cx="3806192" cy="613726"/>
            <a:chOff x="0" y="0"/>
            <a:chExt cx="3806190" cy="613724"/>
          </a:xfrm>
        </p:grpSpPr>
        <p:sp>
          <p:nvSpPr>
            <p:cNvPr id="227" name="矩形"/>
            <p:cNvSpPr/>
            <p:nvPr/>
          </p:nvSpPr>
          <p:spPr>
            <a:xfrm>
              <a:off x="0" y="0"/>
              <a:ext cx="3806192" cy="563881"/>
            </a:xfrm>
            <a:prstGeom prst="rect">
              <a:avLst/>
            </a:prstGeom>
            <a:noFill/>
            <a:ln w="28575" cap="flat">
              <a:solidFill>
                <a:srgbClr val="FF0000"/>
              </a:solidFill>
              <a:prstDash val="sysDash"/>
              <a:miter lim="8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algn="just">
                <a:defRPr b="0">
                  <a:solidFill>
                    <a:srgbClr val="000099"/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  <a:sym typeface="黑体" panose="02010609060101010101" charset="-122"/>
                </a:defRPr>
              </a:pPr>
            </a:p>
          </p:txBody>
        </p:sp>
        <p:sp>
          <p:nvSpPr>
            <p:cNvPr id="228" name="引入延展辐射稀释矛盾"/>
            <p:cNvSpPr txBox="1"/>
            <p:nvPr/>
          </p:nvSpPr>
          <p:spPr>
            <a:xfrm>
              <a:off x="60007" y="14287"/>
              <a:ext cx="3686177" cy="5994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spAutoFit/>
            </a:bodyPr>
            <a:lstStyle>
              <a:lvl1pPr algn="just">
                <a:defRPr b="0">
                  <a:solidFill>
                    <a:srgbClr val="000099"/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  <a:sym typeface="黑体" panose="02010609060101010101" charset="-122"/>
                </a:defRPr>
              </a:lvl1pPr>
            </a:lstStyle>
            <a:p>
              <a:r>
                <a:t>引入延展辐射稀释矛盾</a:t>
              </a:r>
            </a:p>
          </p:txBody>
        </p:sp>
      </p:grpSp>
      <p:sp>
        <p:nvSpPr>
          <p:cNvPr id="230" name="文本框 6"/>
          <p:cNvSpPr txBox="1"/>
          <p:nvPr/>
        </p:nvSpPr>
        <p:spPr>
          <a:xfrm>
            <a:off x="3608704" y="2018664"/>
            <a:ext cx="1750062" cy="345439"/>
          </a:xfrm>
          <a:prstGeom prst="rect">
            <a:avLst/>
          </a:prstGeom>
          <a:ln w="12700">
            <a:miter lim="400000"/>
          </a:ln>
        </p:spPr>
        <p:txBody>
          <a:bodyPr lIns="45718" tIns="45718" rIns="45718" bIns="45718">
            <a:spAutoFit/>
          </a:bodyPr>
          <a:lstStyle>
            <a:lvl1pPr>
              <a:defRPr sz="2000" b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宋体" panose="02010600030101010101" pitchFamily="2" charset="-122"/>
              </a:defRPr>
            </a:lvl1pPr>
          </a:lstStyle>
          <a:p>
            <a:r>
              <a:t>并合过程产生</a:t>
            </a:r>
          </a:p>
        </p:txBody>
      </p:sp>
      <p:sp>
        <p:nvSpPr>
          <p:cNvPr id="231" name="下箭头 9"/>
          <p:cNvSpPr/>
          <p:nvPr/>
        </p:nvSpPr>
        <p:spPr>
          <a:xfrm rot="10800000">
            <a:off x="4356194" y="2346124"/>
            <a:ext cx="252002" cy="432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5300"/>
                </a:moveTo>
                <a:lnTo>
                  <a:pt x="5400" y="15300"/>
                </a:lnTo>
                <a:lnTo>
                  <a:pt x="5400" y="0"/>
                </a:lnTo>
                <a:lnTo>
                  <a:pt x="16200" y="0"/>
                </a:lnTo>
                <a:lnTo>
                  <a:pt x="16200" y="15300"/>
                </a:lnTo>
                <a:lnTo>
                  <a:pt x="21600" y="15300"/>
                </a:lnTo>
                <a:lnTo>
                  <a:pt x="10800" y="21600"/>
                </a:lnTo>
                <a:close/>
              </a:path>
            </a:pathLst>
          </a:custGeom>
          <a:solidFill>
            <a:srgbClr val="336699"/>
          </a:solidFill>
          <a:ln>
            <a:solidFill>
              <a:srgbClr val="000000"/>
            </a:solidFill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32" name="下箭头 7"/>
          <p:cNvSpPr/>
          <p:nvPr/>
        </p:nvSpPr>
        <p:spPr>
          <a:xfrm rot="10800000">
            <a:off x="5703030" y="2371913"/>
            <a:ext cx="252002" cy="5040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6200"/>
                </a:moveTo>
                <a:lnTo>
                  <a:pt x="5400" y="16200"/>
                </a:lnTo>
                <a:lnTo>
                  <a:pt x="5400" y="0"/>
                </a:lnTo>
                <a:lnTo>
                  <a:pt x="16200" y="0"/>
                </a:lnTo>
                <a:lnTo>
                  <a:pt x="16200" y="16200"/>
                </a:lnTo>
                <a:lnTo>
                  <a:pt x="21600" y="16200"/>
                </a:lnTo>
                <a:lnTo>
                  <a:pt x="10800" y="21600"/>
                </a:lnTo>
                <a:close/>
              </a:path>
            </a:pathLst>
          </a:custGeom>
          <a:solidFill>
            <a:srgbClr val="336699"/>
          </a:solidFill>
          <a:ln>
            <a:solidFill>
              <a:srgbClr val="000000"/>
            </a:solidFill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33" name="文本框 8"/>
          <p:cNvSpPr txBox="1"/>
          <p:nvPr/>
        </p:nvSpPr>
        <p:spPr>
          <a:xfrm>
            <a:off x="5242559" y="2015489"/>
            <a:ext cx="1753872" cy="345439"/>
          </a:xfrm>
          <a:prstGeom prst="rect">
            <a:avLst/>
          </a:prstGeom>
          <a:ln w="12700">
            <a:miter lim="400000"/>
          </a:ln>
        </p:spPr>
        <p:txBody>
          <a:bodyPr lIns="45718" tIns="45718" rIns="45718" bIns="45718">
            <a:spAutoFit/>
          </a:bodyPr>
          <a:lstStyle>
            <a:lvl1pPr>
              <a:defRPr sz="2000" b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宋体" panose="02010600030101010101" pitchFamily="2" charset="-122"/>
              </a:defRPr>
            </a:lvl1pPr>
          </a:lstStyle>
          <a:p>
            <a:r>
              <a:t>中心引擎活动</a:t>
            </a:r>
          </a:p>
        </p:txBody>
      </p:sp>
      <p:pic>
        <p:nvPicPr>
          <p:cNvPr id="234" name="图片 10" descr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9925" y="2215513"/>
            <a:ext cx="2019937" cy="1774192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35" name="文本框 13"/>
          <p:cNvSpPr txBox="1"/>
          <p:nvPr/>
        </p:nvSpPr>
        <p:spPr>
          <a:xfrm>
            <a:off x="7066914" y="4244975"/>
            <a:ext cx="1842772" cy="370839"/>
          </a:xfrm>
          <a:prstGeom prst="rect">
            <a:avLst/>
          </a:prstGeom>
          <a:ln w="12700">
            <a:miter lim="400000"/>
          </a:ln>
        </p:spPr>
        <p:txBody>
          <a:bodyPr lIns="45718" tIns="45718" rIns="45718" bIns="45718">
            <a:spAutoFit/>
          </a:bodyPr>
          <a:lstStyle>
            <a:lvl1pPr>
              <a:defRPr sz="1600" b="0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黑体" panose="02010609060101010101" charset="-122"/>
              </a:defRPr>
            </a:lvl1pPr>
          </a:lstStyle>
          <a:p>
            <a:r>
              <a:t>黑洞回落吸积驱动?</a:t>
            </a:r>
          </a:p>
        </p:txBody>
      </p:sp>
      <p:pic>
        <p:nvPicPr>
          <p:cNvPr id="236" name="图片 14" descr="图片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20559" y="4615815"/>
            <a:ext cx="1960882" cy="1215392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37" name="文本框 15"/>
          <p:cNvSpPr txBox="1"/>
          <p:nvPr/>
        </p:nvSpPr>
        <p:spPr>
          <a:xfrm>
            <a:off x="3608069" y="6236971"/>
            <a:ext cx="5407662" cy="372749"/>
          </a:xfrm>
          <a:prstGeom prst="rect">
            <a:avLst/>
          </a:prstGeom>
          <a:ln w="12700">
            <a:miter lim="400000"/>
          </a:ln>
        </p:spPr>
        <p:txBody>
          <a:bodyPr lIns="45718" tIns="45718" rIns="45718" bIns="45718">
            <a:spAutoFit/>
          </a:bodyPr>
          <a:lstStyle>
            <a:lvl1pPr>
              <a:defRPr sz="2000"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defRPr>
            </a:lvl1pPr>
          </a:lstStyle>
          <a:p>
            <a:r>
              <a:t>Liu et al. 2012, ApJ; Gao, Lei &amp; Zhu 2022 ApJL</a:t>
            </a:r>
          </a:p>
        </p:txBody>
      </p:sp>
    </p:spTree>
  </p:cSld>
  <p:clrMapOvr>
    <a:masterClrMapping/>
  </p:clrMapOvr>
  <p:transition spd="med"/>
</p:sld>
</file>

<file path=ppt/tags/tag1.xml><?xml version="1.0" encoding="utf-8"?>
<p:tagLst xmlns:p="http://schemas.openxmlformats.org/presentationml/2006/main">
  <p:tag name="commondata" val="eyJoZGlkIjoiMzFjMGQzMDQwZGMxNjc4ZjZmNThiOGUzYWRjZTUwYWUifQ=="/>
</p:tagLst>
</file>

<file path=ppt/theme/theme1.xml><?xml version="1.0" encoding="utf-8"?>
<a:theme xmlns:a="http://schemas.openxmlformats.org/drawingml/2006/main" name="Edge">
  <a:themeElements>
    <a:clrScheme name="Edg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CC9900"/>
      </a:accent1>
      <a:accent2>
        <a:srgbClr val="3B812F"/>
      </a:accent2>
      <a:accent3>
        <a:srgbClr val="8F8F8F"/>
      </a:accent3>
      <a:accent4>
        <a:srgbClr val="707070"/>
      </a:accent4>
      <a:accent5>
        <a:srgbClr val="E2CAAA"/>
      </a:accent5>
      <a:accent6>
        <a:srgbClr val="35742A"/>
      </a:accent6>
      <a:hlink>
        <a:srgbClr val="0000FF"/>
      </a:hlink>
      <a:folHlink>
        <a:srgbClr val="FF00FF"/>
      </a:folHlink>
    </a:clrScheme>
    <a:fontScheme name="Edge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Edg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</a:spPr>
      <a:bodyPr rot="0" spcFirstLastPara="1" vertOverflow="overflow" horzOverflow="overflow" vert="horz" wrap="square" lIns="45718" tIns="45718" rIns="45718" bIns="45718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28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 panose="020B06040202020202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lnDef>
    <a:txDef>
      <a:spPr>
        <a:noFill/>
        <a:ln w="12700" cap="flat">
          <a:noFill/>
          <a:miter lim="400000"/>
        </a:ln>
      </a:spPr>
      <a:bodyPr rot="0" spcFirstLastPara="1" vertOverflow="overflow" horzOverflow="overflow" vert="horz" wrap="square" lIns="45718" tIns="45718" rIns="45718" bIns="45718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28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 panose="020B06040202020202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Edge">
  <a:themeElements>
    <a:clrScheme name="Edg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CC9900"/>
      </a:accent1>
      <a:accent2>
        <a:srgbClr val="3B812F"/>
      </a:accent2>
      <a:accent3>
        <a:srgbClr val="8F8F8F"/>
      </a:accent3>
      <a:accent4>
        <a:srgbClr val="707070"/>
      </a:accent4>
      <a:accent5>
        <a:srgbClr val="E2CAAA"/>
      </a:accent5>
      <a:accent6>
        <a:srgbClr val="35742A"/>
      </a:accent6>
      <a:hlink>
        <a:srgbClr val="0000FF"/>
      </a:hlink>
      <a:folHlink>
        <a:srgbClr val="FF00FF"/>
      </a:folHlink>
    </a:clrScheme>
    <a:fontScheme name="Edge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Edg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</a:spPr>
      <a:bodyPr rot="0" spcFirstLastPara="1" vertOverflow="overflow" horzOverflow="overflow" vert="horz" wrap="square" lIns="45718" tIns="45718" rIns="45718" bIns="45718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28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 panose="020B06040202020202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lnDef>
    <a:txDef>
      <a:spPr>
        <a:noFill/>
        <a:ln w="12700" cap="flat">
          <a:noFill/>
          <a:miter lim="400000"/>
        </a:ln>
      </a:spPr>
      <a:bodyPr rot="0" spcFirstLastPara="1" vertOverflow="overflow" horzOverflow="overflow" vert="horz" wrap="square" lIns="45718" tIns="45718" rIns="45718" bIns="45718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28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 panose="020B06040202020202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3095</Words>
  <Application>WPS 演示</Application>
  <PresentationFormat/>
  <Paragraphs>312</Paragraphs>
  <Slides>18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33" baseType="lpstr">
      <vt:lpstr>Arial</vt:lpstr>
      <vt:lpstr>宋体</vt:lpstr>
      <vt:lpstr>Wingdings</vt:lpstr>
      <vt:lpstr>Arial</vt:lpstr>
      <vt:lpstr>黑体</vt:lpstr>
      <vt:lpstr>Garamond</vt:lpstr>
      <vt:lpstr>ksdb</vt:lpstr>
      <vt:lpstr>Times New Roman</vt:lpstr>
      <vt:lpstr>微软雅黑</vt:lpstr>
      <vt:lpstr>Wingdings</vt:lpstr>
      <vt:lpstr>Helvetica</vt:lpstr>
      <vt:lpstr>SimSong Bold</vt:lpstr>
      <vt:lpstr>Arial Unicode MS</vt:lpstr>
      <vt:lpstr>Calibri Light</vt:lpstr>
      <vt:lpstr>Edge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Administrator</cp:lastModifiedBy>
  <cp:revision>4</cp:revision>
  <dcterms:created xsi:type="dcterms:W3CDTF">2024-08-05T15:23:00Z</dcterms:created>
  <dcterms:modified xsi:type="dcterms:W3CDTF">2024-08-05T15:57:00Z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6EB0AD24CE8A4127946870350A57AD1C_12</vt:lpwstr>
  </property>
  <property fmtid="{D5CDD505-2E9C-101B-9397-08002B2CF9AE}" pid="3" name="KSOProductBuildVer">
    <vt:lpwstr>2052-12.1.0.17147</vt:lpwstr>
  </property>
</Properties>
</file>