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79" r:id="rId3"/>
    <p:sldId id="290" r:id="rId4"/>
    <p:sldId id="281" r:id="rId5"/>
    <p:sldId id="280" r:id="rId6"/>
    <p:sldId id="282" r:id="rId7"/>
    <p:sldId id="286" r:id="rId8"/>
    <p:sldId id="287" r:id="rId9"/>
    <p:sldId id="300" r:id="rId10"/>
    <p:sldId id="289" r:id="rId11"/>
    <p:sldId id="295" r:id="rId12"/>
    <p:sldId id="296" r:id="rId13"/>
    <p:sldId id="304" r:id="rId14"/>
    <p:sldId id="298" r:id="rId15"/>
    <p:sldId id="377" r:id="rId16"/>
    <p:sldId id="301" r:id="rId17"/>
    <p:sldId id="306" r:id="rId18"/>
    <p:sldId id="307" r:id="rId19"/>
    <p:sldId id="305" r:id="rId20"/>
    <p:sldId id="376" r:id="rId21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/>
    <p:restoredTop sz="94694"/>
  </p:normalViewPr>
  <p:slideViewPr>
    <p:cSldViewPr>
      <p:cViewPr varScale="1">
        <p:scale>
          <a:sx n="123" d="100"/>
          <a:sy n="123" d="100"/>
        </p:scale>
        <p:origin x="208" y="8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255EFD-9F7C-42C6-B17F-CD301CA61EC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6EB72BD0-A35E-403F-B893-411E11DAD3E4}">
      <dgm:prSet/>
      <dgm:spPr/>
      <dgm:t>
        <a:bodyPr/>
        <a:lstStyle/>
        <a:p>
          <a:pPr>
            <a:defRPr cap="all"/>
          </a:pPr>
          <a:r>
            <a:rPr lang="en-US"/>
            <a:t>探测</a:t>
          </a:r>
        </a:p>
      </dgm:t>
    </dgm:pt>
    <dgm:pt modelId="{04B3A9DD-B265-4D5F-8C06-7822A51681B0}" type="parTrans" cxnId="{2140C19A-AE62-4192-9B68-90FA5B42AD58}">
      <dgm:prSet/>
      <dgm:spPr/>
      <dgm:t>
        <a:bodyPr/>
        <a:lstStyle/>
        <a:p>
          <a:endParaRPr lang="en-US"/>
        </a:p>
      </dgm:t>
    </dgm:pt>
    <dgm:pt modelId="{0FD8DAAF-E393-46BD-8549-C6E0852A16FF}" type="sibTrans" cxnId="{2140C19A-AE62-4192-9B68-90FA5B42AD58}">
      <dgm:prSet/>
      <dgm:spPr/>
      <dgm:t>
        <a:bodyPr/>
        <a:lstStyle/>
        <a:p>
          <a:endParaRPr lang="en-US"/>
        </a:p>
      </dgm:t>
    </dgm:pt>
    <dgm:pt modelId="{849A3AF8-F394-4F76-A665-A3FBB2B62C32}">
      <dgm:prSet/>
      <dgm:spPr/>
      <dgm:t>
        <a:bodyPr/>
        <a:lstStyle/>
        <a:p>
          <a:pPr>
            <a:defRPr cap="all"/>
          </a:pPr>
          <a:r>
            <a:rPr lang="en-US"/>
            <a:t>识别</a:t>
          </a:r>
        </a:p>
      </dgm:t>
    </dgm:pt>
    <dgm:pt modelId="{3038D5E0-2C21-4659-BA87-C87B8967C8EA}" type="parTrans" cxnId="{39ED14DE-376F-4D5D-B8C4-F5A3AAD26240}">
      <dgm:prSet/>
      <dgm:spPr/>
      <dgm:t>
        <a:bodyPr/>
        <a:lstStyle/>
        <a:p>
          <a:endParaRPr lang="en-US"/>
        </a:p>
      </dgm:t>
    </dgm:pt>
    <dgm:pt modelId="{0B808D0E-72E9-4E94-9143-512B27B3B60D}" type="sibTrans" cxnId="{39ED14DE-376F-4D5D-B8C4-F5A3AAD26240}">
      <dgm:prSet/>
      <dgm:spPr/>
      <dgm:t>
        <a:bodyPr/>
        <a:lstStyle/>
        <a:p>
          <a:endParaRPr lang="en-US"/>
        </a:p>
      </dgm:t>
    </dgm:pt>
    <dgm:pt modelId="{78A79459-AF70-412F-83C2-D68AFE304756}">
      <dgm:prSet/>
      <dgm:spPr/>
      <dgm:t>
        <a:bodyPr/>
        <a:lstStyle/>
        <a:p>
          <a:pPr>
            <a:defRPr cap="all"/>
          </a:pPr>
          <a:r>
            <a:rPr lang="en-US"/>
            <a:t>证认</a:t>
          </a:r>
        </a:p>
      </dgm:t>
    </dgm:pt>
    <dgm:pt modelId="{07F2040D-91D8-49CD-9483-B0B5E3131450}" type="parTrans" cxnId="{941F9D65-F909-4BE0-845A-19E53EFBBCC7}">
      <dgm:prSet/>
      <dgm:spPr/>
      <dgm:t>
        <a:bodyPr/>
        <a:lstStyle/>
        <a:p>
          <a:endParaRPr lang="en-US"/>
        </a:p>
      </dgm:t>
    </dgm:pt>
    <dgm:pt modelId="{906F9BD0-6517-4524-8125-E5361C3EA495}" type="sibTrans" cxnId="{941F9D65-F909-4BE0-845A-19E53EFBBCC7}">
      <dgm:prSet/>
      <dgm:spPr/>
      <dgm:t>
        <a:bodyPr/>
        <a:lstStyle/>
        <a:p>
          <a:endParaRPr lang="en-US"/>
        </a:p>
      </dgm:t>
    </dgm:pt>
    <dgm:pt modelId="{515BA42D-410F-4B60-817C-AEF1AC293200}" type="pres">
      <dgm:prSet presAssocID="{8F255EFD-9F7C-42C6-B17F-CD301CA61ECD}" presName="root" presStyleCnt="0">
        <dgm:presLayoutVars>
          <dgm:dir/>
          <dgm:resizeHandles val="exact"/>
        </dgm:presLayoutVars>
      </dgm:prSet>
      <dgm:spPr/>
    </dgm:pt>
    <dgm:pt modelId="{C544AF82-688F-4706-B026-C9E0B2317D3D}" type="pres">
      <dgm:prSet presAssocID="{6EB72BD0-A35E-403F-B893-411E11DAD3E4}" presName="compNode" presStyleCnt="0"/>
      <dgm:spPr/>
    </dgm:pt>
    <dgm:pt modelId="{A7977FDD-A693-4AC2-8339-7CBC5BE4C427}" type="pres">
      <dgm:prSet presAssocID="{6EB72BD0-A35E-403F-B893-411E11DAD3E4}" presName="iconBgRect" presStyleLbl="bgShp" presStyleIdx="0" presStyleCnt="3"/>
      <dgm:spPr/>
    </dgm:pt>
    <dgm:pt modelId="{455E4CB6-CA2F-4EB6-B8C7-1E7CDDB20B3C}" type="pres">
      <dgm:prSet presAssocID="{6EB72BD0-A35E-403F-B893-411E11DAD3E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47D6816A-BCD4-4663-8961-6938B20A1CD5}" type="pres">
      <dgm:prSet presAssocID="{6EB72BD0-A35E-403F-B893-411E11DAD3E4}" presName="spaceRect" presStyleCnt="0"/>
      <dgm:spPr/>
    </dgm:pt>
    <dgm:pt modelId="{F05AA8EC-D43E-4CC5-BDFD-703044C6ACCD}" type="pres">
      <dgm:prSet presAssocID="{6EB72BD0-A35E-403F-B893-411E11DAD3E4}" presName="textRect" presStyleLbl="revTx" presStyleIdx="0" presStyleCnt="3">
        <dgm:presLayoutVars>
          <dgm:chMax val="1"/>
          <dgm:chPref val="1"/>
        </dgm:presLayoutVars>
      </dgm:prSet>
      <dgm:spPr/>
    </dgm:pt>
    <dgm:pt modelId="{EF44CE29-C05E-4397-864D-75649D512F34}" type="pres">
      <dgm:prSet presAssocID="{0FD8DAAF-E393-46BD-8549-C6E0852A16FF}" presName="sibTrans" presStyleCnt="0"/>
      <dgm:spPr/>
    </dgm:pt>
    <dgm:pt modelId="{0ED93F51-CB3F-4149-BAC8-B2F611868B8A}" type="pres">
      <dgm:prSet presAssocID="{849A3AF8-F394-4F76-A665-A3FBB2B62C32}" presName="compNode" presStyleCnt="0"/>
      <dgm:spPr/>
    </dgm:pt>
    <dgm:pt modelId="{EF2659F0-D27F-40C7-902D-A4093C4D38B8}" type="pres">
      <dgm:prSet presAssocID="{849A3AF8-F394-4F76-A665-A3FBB2B62C32}" presName="iconBgRect" presStyleLbl="bgShp" presStyleIdx="1" presStyleCnt="3"/>
      <dgm:spPr/>
    </dgm:pt>
    <dgm:pt modelId="{7D14D4F4-EBCE-483B-ABD0-808B93739140}" type="pres">
      <dgm:prSet presAssocID="{849A3AF8-F394-4F76-A665-A3FBB2B62C3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code"/>
        </a:ext>
      </dgm:extLst>
    </dgm:pt>
    <dgm:pt modelId="{B036A418-7F1E-4469-AB87-13034ED45173}" type="pres">
      <dgm:prSet presAssocID="{849A3AF8-F394-4F76-A665-A3FBB2B62C32}" presName="spaceRect" presStyleCnt="0"/>
      <dgm:spPr/>
    </dgm:pt>
    <dgm:pt modelId="{BB4BED10-3562-4DED-8D92-0805611C5D40}" type="pres">
      <dgm:prSet presAssocID="{849A3AF8-F394-4F76-A665-A3FBB2B62C32}" presName="textRect" presStyleLbl="revTx" presStyleIdx="1" presStyleCnt="3">
        <dgm:presLayoutVars>
          <dgm:chMax val="1"/>
          <dgm:chPref val="1"/>
        </dgm:presLayoutVars>
      </dgm:prSet>
      <dgm:spPr/>
    </dgm:pt>
    <dgm:pt modelId="{F0F79A36-81A6-476E-BBB7-71C78934A507}" type="pres">
      <dgm:prSet presAssocID="{0B808D0E-72E9-4E94-9143-512B27B3B60D}" presName="sibTrans" presStyleCnt="0"/>
      <dgm:spPr/>
    </dgm:pt>
    <dgm:pt modelId="{C98ADC9A-CEC7-44D3-947E-26787FC0BAB9}" type="pres">
      <dgm:prSet presAssocID="{78A79459-AF70-412F-83C2-D68AFE304756}" presName="compNode" presStyleCnt="0"/>
      <dgm:spPr/>
    </dgm:pt>
    <dgm:pt modelId="{E100909F-DEEC-4151-95CA-9C00FBBFB785}" type="pres">
      <dgm:prSet presAssocID="{78A79459-AF70-412F-83C2-D68AFE304756}" presName="iconBgRect" presStyleLbl="bgShp" presStyleIdx="2" presStyleCnt="3"/>
      <dgm:spPr/>
    </dgm:pt>
    <dgm:pt modelId="{BF19078A-79D2-41A5-AA77-CB5783134B88}" type="pres">
      <dgm:prSet presAssocID="{78A79459-AF70-412F-83C2-D68AFE30475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ployee Badge"/>
        </a:ext>
      </dgm:extLst>
    </dgm:pt>
    <dgm:pt modelId="{EA167BCF-E71D-4022-8CB5-ABE38152FDF0}" type="pres">
      <dgm:prSet presAssocID="{78A79459-AF70-412F-83C2-D68AFE304756}" presName="spaceRect" presStyleCnt="0"/>
      <dgm:spPr/>
    </dgm:pt>
    <dgm:pt modelId="{55C1A6C4-DB9A-4F7B-8816-25DE898F505B}" type="pres">
      <dgm:prSet presAssocID="{78A79459-AF70-412F-83C2-D68AFE30475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695AA0F-CB92-4567-B5F9-00661A123191}" type="presOf" srcId="{849A3AF8-F394-4F76-A665-A3FBB2B62C32}" destId="{BB4BED10-3562-4DED-8D92-0805611C5D40}" srcOrd="0" destOrd="0" presId="urn:microsoft.com/office/officeart/2018/5/layout/IconCircleLabelList"/>
    <dgm:cxn modelId="{59E2161D-BB8C-47EA-B860-99A5BCAECE75}" type="presOf" srcId="{8F255EFD-9F7C-42C6-B17F-CD301CA61ECD}" destId="{515BA42D-410F-4B60-817C-AEF1AC293200}" srcOrd="0" destOrd="0" presId="urn:microsoft.com/office/officeart/2018/5/layout/IconCircleLabelList"/>
    <dgm:cxn modelId="{BFFF724E-35A4-481A-B2FA-93F00871B4E8}" type="presOf" srcId="{78A79459-AF70-412F-83C2-D68AFE304756}" destId="{55C1A6C4-DB9A-4F7B-8816-25DE898F505B}" srcOrd="0" destOrd="0" presId="urn:microsoft.com/office/officeart/2018/5/layout/IconCircleLabelList"/>
    <dgm:cxn modelId="{941F9D65-F909-4BE0-845A-19E53EFBBCC7}" srcId="{8F255EFD-9F7C-42C6-B17F-CD301CA61ECD}" destId="{78A79459-AF70-412F-83C2-D68AFE304756}" srcOrd="2" destOrd="0" parTransId="{07F2040D-91D8-49CD-9483-B0B5E3131450}" sibTransId="{906F9BD0-6517-4524-8125-E5361C3EA495}"/>
    <dgm:cxn modelId="{124A9A89-CC4E-4BF3-A1F5-95D82197C665}" type="presOf" srcId="{6EB72BD0-A35E-403F-B893-411E11DAD3E4}" destId="{F05AA8EC-D43E-4CC5-BDFD-703044C6ACCD}" srcOrd="0" destOrd="0" presId="urn:microsoft.com/office/officeart/2018/5/layout/IconCircleLabelList"/>
    <dgm:cxn modelId="{2140C19A-AE62-4192-9B68-90FA5B42AD58}" srcId="{8F255EFD-9F7C-42C6-B17F-CD301CA61ECD}" destId="{6EB72BD0-A35E-403F-B893-411E11DAD3E4}" srcOrd="0" destOrd="0" parTransId="{04B3A9DD-B265-4D5F-8C06-7822A51681B0}" sibTransId="{0FD8DAAF-E393-46BD-8549-C6E0852A16FF}"/>
    <dgm:cxn modelId="{39ED14DE-376F-4D5D-B8C4-F5A3AAD26240}" srcId="{8F255EFD-9F7C-42C6-B17F-CD301CA61ECD}" destId="{849A3AF8-F394-4F76-A665-A3FBB2B62C32}" srcOrd="1" destOrd="0" parTransId="{3038D5E0-2C21-4659-BA87-C87B8967C8EA}" sibTransId="{0B808D0E-72E9-4E94-9143-512B27B3B60D}"/>
    <dgm:cxn modelId="{84E0ACA2-22E7-4FA1-AFC2-8B5BC35CAF3C}" type="presParOf" srcId="{515BA42D-410F-4B60-817C-AEF1AC293200}" destId="{C544AF82-688F-4706-B026-C9E0B2317D3D}" srcOrd="0" destOrd="0" presId="urn:microsoft.com/office/officeart/2018/5/layout/IconCircleLabelList"/>
    <dgm:cxn modelId="{375D6F03-EFC3-4BB4-8C78-825C274892A6}" type="presParOf" srcId="{C544AF82-688F-4706-B026-C9E0B2317D3D}" destId="{A7977FDD-A693-4AC2-8339-7CBC5BE4C427}" srcOrd="0" destOrd="0" presId="urn:microsoft.com/office/officeart/2018/5/layout/IconCircleLabelList"/>
    <dgm:cxn modelId="{B49D6993-3BF2-438B-AD3F-A6A693B0B999}" type="presParOf" srcId="{C544AF82-688F-4706-B026-C9E0B2317D3D}" destId="{455E4CB6-CA2F-4EB6-B8C7-1E7CDDB20B3C}" srcOrd="1" destOrd="0" presId="urn:microsoft.com/office/officeart/2018/5/layout/IconCircleLabelList"/>
    <dgm:cxn modelId="{49D2756D-7BCB-4C4B-955B-E2A7D97600BC}" type="presParOf" srcId="{C544AF82-688F-4706-B026-C9E0B2317D3D}" destId="{47D6816A-BCD4-4663-8961-6938B20A1CD5}" srcOrd="2" destOrd="0" presId="urn:microsoft.com/office/officeart/2018/5/layout/IconCircleLabelList"/>
    <dgm:cxn modelId="{BFD27299-FDBF-4295-81BD-78E594DA4BDE}" type="presParOf" srcId="{C544AF82-688F-4706-B026-C9E0B2317D3D}" destId="{F05AA8EC-D43E-4CC5-BDFD-703044C6ACCD}" srcOrd="3" destOrd="0" presId="urn:microsoft.com/office/officeart/2018/5/layout/IconCircleLabelList"/>
    <dgm:cxn modelId="{08835FCD-FBE5-4335-9888-2CBE2A29077B}" type="presParOf" srcId="{515BA42D-410F-4B60-817C-AEF1AC293200}" destId="{EF44CE29-C05E-4397-864D-75649D512F34}" srcOrd="1" destOrd="0" presId="urn:microsoft.com/office/officeart/2018/5/layout/IconCircleLabelList"/>
    <dgm:cxn modelId="{1E038B71-16F0-48B0-8346-2F9A9A73142A}" type="presParOf" srcId="{515BA42D-410F-4B60-817C-AEF1AC293200}" destId="{0ED93F51-CB3F-4149-BAC8-B2F611868B8A}" srcOrd="2" destOrd="0" presId="urn:microsoft.com/office/officeart/2018/5/layout/IconCircleLabelList"/>
    <dgm:cxn modelId="{8E4C0A60-8D16-4571-855C-BE117EC55ED2}" type="presParOf" srcId="{0ED93F51-CB3F-4149-BAC8-B2F611868B8A}" destId="{EF2659F0-D27F-40C7-902D-A4093C4D38B8}" srcOrd="0" destOrd="0" presId="urn:microsoft.com/office/officeart/2018/5/layout/IconCircleLabelList"/>
    <dgm:cxn modelId="{C6FC9372-58D6-4D0E-A0DD-15774B659D0D}" type="presParOf" srcId="{0ED93F51-CB3F-4149-BAC8-B2F611868B8A}" destId="{7D14D4F4-EBCE-483B-ABD0-808B93739140}" srcOrd="1" destOrd="0" presId="urn:microsoft.com/office/officeart/2018/5/layout/IconCircleLabelList"/>
    <dgm:cxn modelId="{0446A9D5-2191-47E6-9E8A-77E349613EAA}" type="presParOf" srcId="{0ED93F51-CB3F-4149-BAC8-B2F611868B8A}" destId="{B036A418-7F1E-4469-AB87-13034ED45173}" srcOrd="2" destOrd="0" presId="urn:microsoft.com/office/officeart/2018/5/layout/IconCircleLabelList"/>
    <dgm:cxn modelId="{336C4162-57CE-40BF-AD3B-E49ED694D10A}" type="presParOf" srcId="{0ED93F51-CB3F-4149-BAC8-B2F611868B8A}" destId="{BB4BED10-3562-4DED-8D92-0805611C5D40}" srcOrd="3" destOrd="0" presId="urn:microsoft.com/office/officeart/2018/5/layout/IconCircleLabelList"/>
    <dgm:cxn modelId="{3AD81358-9548-4244-91AD-5AA4B3DB6F71}" type="presParOf" srcId="{515BA42D-410F-4B60-817C-AEF1AC293200}" destId="{F0F79A36-81A6-476E-BBB7-71C78934A507}" srcOrd="3" destOrd="0" presId="urn:microsoft.com/office/officeart/2018/5/layout/IconCircleLabelList"/>
    <dgm:cxn modelId="{9EC67336-933F-4DDF-BDC5-9A6FA370477D}" type="presParOf" srcId="{515BA42D-410F-4B60-817C-AEF1AC293200}" destId="{C98ADC9A-CEC7-44D3-947E-26787FC0BAB9}" srcOrd="4" destOrd="0" presId="urn:microsoft.com/office/officeart/2018/5/layout/IconCircleLabelList"/>
    <dgm:cxn modelId="{01E1D5B3-3159-4FC9-AB05-E79B46C2DF3E}" type="presParOf" srcId="{C98ADC9A-CEC7-44D3-947E-26787FC0BAB9}" destId="{E100909F-DEEC-4151-95CA-9C00FBBFB785}" srcOrd="0" destOrd="0" presId="urn:microsoft.com/office/officeart/2018/5/layout/IconCircleLabelList"/>
    <dgm:cxn modelId="{12DE7199-A7E1-415A-848F-B2498A6C891F}" type="presParOf" srcId="{C98ADC9A-CEC7-44D3-947E-26787FC0BAB9}" destId="{BF19078A-79D2-41A5-AA77-CB5783134B88}" srcOrd="1" destOrd="0" presId="urn:microsoft.com/office/officeart/2018/5/layout/IconCircleLabelList"/>
    <dgm:cxn modelId="{01209248-D0C7-4F6B-AF8E-2445E23166C3}" type="presParOf" srcId="{C98ADC9A-CEC7-44D3-947E-26787FC0BAB9}" destId="{EA167BCF-E71D-4022-8CB5-ABE38152FDF0}" srcOrd="2" destOrd="0" presId="urn:microsoft.com/office/officeart/2018/5/layout/IconCircleLabelList"/>
    <dgm:cxn modelId="{5D44FBE6-47DE-43C0-A444-091634DF9770}" type="presParOf" srcId="{C98ADC9A-CEC7-44D3-947E-26787FC0BAB9}" destId="{55C1A6C4-DB9A-4F7B-8816-25DE898F505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DCC3B-1F92-4A91-B65F-F4BB394C02F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21FE89-7A1B-4F98-882D-489DAB0D2CFA}">
      <dgm:prSet/>
      <dgm:spPr/>
      <dgm:t>
        <a:bodyPr/>
        <a:lstStyle/>
        <a:p>
          <a:r>
            <a:rPr lang="en-US"/>
            <a:t>地理优势</a:t>
          </a:r>
        </a:p>
      </dgm:t>
    </dgm:pt>
    <dgm:pt modelId="{90A84252-DF15-4890-AEB6-E1EA11AB6E9E}" type="parTrans" cxnId="{65A6635B-19AD-4587-BDE8-342FF1F3ED2E}">
      <dgm:prSet/>
      <dgm:spPr/>
      <dgm:t>
        <a:bodyPr/>
        <a:lstStyle/>
        <a:p>
          <a:endParaRPr lang="en-US"/>
        </a:p>
      </dgm:t>
    </dgm:pt>
    <dgm:pt modelId="{9031DC31-5C62-4CC0-ACB6-B2E551E9AFD8}" type="sibTrans" cxnId="{65A6635B-19AD-4587-BDE8-342FF1F3ED2E}">
      <dgm:prSet/>
      <dgm:spPr/>
      <dgm:t>
        <a:bodyPr/>
        <a:lstStyle/>
        <a:p>
          <a:endParaRPr lang="en-US"/>
        </a:p>
      </dgm:t>
    </dgm:pt>
    <dgm:pt modelId="{97A52545-04C3-4AFB-9D25-B67310B58769}">
      <dgm:prSet/>
      <dgm:spPr/>
      <dgm:t>
        <a:bodyPr/>
        <a:lstStyle/>
        <a:p>
          <a:r>
            <a:rPr lang="en-US"/>
            <a:t>视场大</a:t>
          </a:r>
        </a:p>
      </dgm:t>
    </dgm:pt>
    <dgm:pt modelId="{600FB1AC-2A51-4F0E-977E-30E37CCAE96E}" type="parTrans" cxnId="{82910C69-DAE9-4514-B8AE-CA5E9B680D64}">
      <dgm:prSet/>
      <dgm:spPr/>
      <dgm:t>
        <a:bodyPr/>
        <a:lstStyle/>
        <a:p>
          <a:endParaRPr lang="en-US"/>
        </a:p>
      </dgm:t>
    </dgm:pt>
    <dgm:pt modelId="{BF3EB229-7207-4096-BE3E-5AC24A39B4AE}" type="sibTrans" cxnId="{82910C69-DAE9-4514-B8AE-CA5E9B680D64}">
      <dgm:prSet/>
      <dgm:spPr/>
      <dgm:t>
        <a:bodyPr/>
        <a:lstStyle/>
        <a:p>
          <a:endParaRPr lang="en-US"/>
        </a:p>
      </dgm:t>
    </dgm:pt>
    <dgm:pt modelId="{3343F554-68CC-4354-A5EE-86D98A3E8D61}">
      <dgm:prSet/>
      <dgm:spPr/>
      <dgm:t>
        <a:bodyPr/>
        <a:lstStyle/>
        <a:p>
          <a:r>
            <a:rPr lang="en-US"/>
            <a:t>响应快</a:t>
          </a:r>
        </a:p>
      </dgm:t>
    </dgm:pt>
    <dgm:pt modelId="{2C4A0A33-8AB0-4259-A7E8-E82DFE6333BF}" type="parTrans" cxnId="{B8F9A246-B4EF-4886-8AA5-70FC3ED66933}">
      <dgm:prSet/>
      <dgm:spPr/>
      <dgm:t>
        <a:bodyPr/>
        <a:lstStyle/>
        <a:p>
          <a:endParaRPr lang="en-US"/>
        </a:p>
      </dgm:t>
    </dgm:pt>
    <dgm:pt modelId="{E83CDAA2-F541-4F5A-9A6C-6D82728F55D7}" type="sibTrans" cxnId="{B8F9A246-B4EF-4886-8AA5-70FC3ED66933}">
      <dgm:prSet/>
      <dgm:spPr/>
      <dgm:t>
        <a:bodyPr/>
        <a:lstStyle/>
        <a:p>
          <a:endParaRPr lang="en-US"/>
        </a:p>
      </dgm:t>
    </dgm:pt>
    <dgm:pt modelId="{AA0247AC-F22F-4F64-8B6B-049C74143A97}">
      <dgm:prSet/>
      <dgm:spPr/>
      <dgm:t>
        <a:bodyPr/>
        <a:lstStyle/>
        <a:p>
          <a:r>
            <a:rPr lang="en-US"/>
            <a:t>多色同步观测</a:t>
          </a:r>
        </a:p>
      </dgm:t>
    </dgm:pt>
    <dgm:pt modelId="{6BEF1624-B6CE-4504-B50E-7498B7DE9001}" type="parTrans" cxnId="{DC4E0594-1834-4950-BE9D-A9D4DF5A13E7}">
      <dgm:prSet/>
      <dgm:spPr/>
      <dgm:t>
        <a:bodyPr/>
        <a:lstStyle/>
        <a:p>
          <a:endParaRPr lang="en-US"/>
        </a:p>
      </dgm:t>
    </dgm:pt>
    <dgm:pt modelId="{EF6BB762-9E31-4014-8E4A-0AE4F0C6ABD4}" type="sibTrans" cxnId="{DC4E0594-1834-4950-BE9D-A9D4DF5A13E7}">
      <dgm:prSet/>
      <dgm:spPr/>
      <dgm:t>
        <a:bodyPr/>
        <a:lstStyle/>
        <a:p>
          <a:endParaRPr lang="en-US"/>
        </a:p>
      </dgm:t>
    </dgm:pt>
    <dgm:pt modelId="{97FE8B57-4CC0-4A55-97B5-12724F21DFD3}">
      <dgm:prSet/>
      <dgm:spPr/>
      <dgm:t>
        <a:bodyPr/>
        <a:lstStyle/>
        <a:p>
          <a:r>
            <a:rPr lang="en-US"/>
            <a:t>探测深</a:t>
          </a:r>
        </a:p>
      </dgm:t>
    </dgm:pt>
    <dgm:pt modelId="{6A56DF6E-C656-42DF-9FB1-F48A2EA1A2A3}" type="parTrans" cxnId="{0E04ADEC-A3E9-402D-B3FD-8306D7B44683}">
      <dgm:prSet/>
      <dgm:spPr/>
      <dgm:t>
        <a:bodyPr/>
        <a:lstStyle/>
        <a:p>
          <a:endParaRPr lang="en-US"/>
        </a:p>
      </dgm:t>
    </dgm:pt>
    <dgm:pt modelId="{26161881-7705-4A03-991A-EDA39DEF5685}" type="sibTrans" cxnId="{0E04ADEC-A3E9-402D-B3FD-8306D7B44683}">
      <dgm:prSet/>
      <dgm:spPr/>
      <dgm:t>
        <a:bodyPr/>
        <a:lstStyle/>
        <a:p>
          <a:endParaRPr lang="en-US"/>
        </a:p>
      </dgm:t>
    </dgm:pt>
    <dgm:pt modelId="{D8247C70-E8DB-4C2F-AADE-B0804E286C61}">
      <dgm:prSet/>
      <dgm:spPr/>
      <dgm:t>
        <a:bodyPr/>
        <a:lstStyle/>
        <a:p>
          <a:r>
            <a:rPr lang="en-US"/>
            <a:t>测光精</a:t>
          </a:r>
        </a:p>
      </dgm:t>
    </dgm:pt>
    <dgm:pt modelId="{BB4E4F81-1E85-4DD6-911E-6020551BBEA1}" type="parTrans" cxnId="{F859C474-8BA5-48F5-9716-59AA14C9A406}">
      <dgm:prSet/>
      <dgm:spPr/>
      <dgm:t>
        <a:bodyPr/>
        <a:lstStyle/>
        <a:p>
          <a:endParaRPr lang="en-US"/>
        </a:p>
      </dgm:t>
    </dgm:pt>
    <dgm:pt modelId="{2152D71D-75E1-4CE7-ABB2-182140FC4295}" type="sibTrans" cxnId="{F859C474-8BA5-48F5-9716-59AA14C9A406}">
      <dgm:prSet/>
      <dgm:spPr/>
      <dgm:t>
        <a:bodyPr/>
        <a:lstStyle/>
        <a:p>
          <a:endParaRPr lang="en-US"/>
        </a:p>
      </dgm:t>
    </dgm:pt>
    <dgm:pt modelId="{88F6FF41-C996-BB4A-A68E-079353AC7AA2}" type="pres">
      <dgm:prSet presAssocID="{937DCC3B-1F92-4A91-B65F-F4BB394C02FA}" presName="linear" presStyleCnt="0">
        <dgm:presLayoutVars>
          <dgm:animLvl val="lvl"/>
          <dgm:resizeHandles val="exact"/>
        </dgm:presLayoutVars>
      </dgm:prSet>
      <dgm:spPr/>
    </dgm:pt>
    <dgm:pt modelId="{F9659696-D401-F149-AE1B-523E0F15AE0D}" type="pres">
      <dgm:prSet presAssocID="{5921FE89-7A1B-4F98-882D-489DAB0D2CF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7EEF16-94B6-8E4B-9478-E7F48E32AFBB}" type="pres">
      <dgm:prSet presAssocID="{9031DC31-5C62-4CC0-ACB6-B2E551E9AFD8}" presName="spacer" presStyleCnt="0"/>
      <dgm:spPr/>
    </dgm:pt>
    <dgm:pt modelId="{2EEAAC6B-1925-4643-B9C4-2E4FCA59D181}" type="pres">
      <dgm:prSet presAssocID="{97A52545-04C3-4AFB-9D25-B67310B5876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2543BD4-66C9-2344-8688-1B205A1090A7}" type="pres">
      <dgm:prSet presAssocID="{BF3EB229-7207-4096-BE3E-5AC24A39B4AE}" presName="spacer" presStyleCnt="0"/>
      <dgm:spPr/>
    </dgm:pt>
    <dgm:pt modelId="{DD84E256-6D5F-D44D-BED1-68360FACD8CB}" type="pres">
      <dgm:prSet presAssocID="{3343F554-68CC-4354-A5EE-86D98A3E8D6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C90D668-A15B-534E-BC59-00D65154D08C}" type="pres">
      <dgm:prSet presAssocID="{E83CDAA2-F541-4F5A-9A6C-6D82728F55D7}" presName="spacer" presStyleCnt="0"/>
      <dgm:spPr/>
    </dgm:pt>
    <dgm:pt modelId="{BF6B4E07-DA2A-C24C-B160-83CF1CF48285}" type="pres">
      <dgm:prSet presAssocID="{AA0247AC-F22F-4F64-8B6B-049C74143A9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86CDD87-C090-6C4B-AE0A-8AA9B3976D16}" type="pres">
      <dgm:prSet presAssocID="{EF6BB762-9E31-4014-8E4A-0AE4F0C6ABD4}" presName="spacer" presStyleCnt="0"/>
      <dgm:spPr/>
    </dgm:pt>
    <dgm:pt modelId="{41F89DED-C64F-B347-84CF-ABA3BA6F88A8}" type="pres">
      <dgm:prSet presAssocID="{97FE8B57-4CC0-4A55-97B5-12724F21DFD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E22EF3FB-18FC-CA45-8AA4-2319F39A926E}" type="pres">
      <dgm:prSet presAssocID="{26161881-7705-4A03-991A-EDA39DEF5685}" presName="spacer" presStyleCnt="0"/>
      <dgm:spPr/>
    </dgm:pt>
    <dgm:pt modelId="{5E68349D-BE77-3543-8167-86B3D63F8DCD}" type="pres">
      <dgm:prSet presAssocID="{D8247C70-E8DB-4C2F-AADE-B0804E286C6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C9E7290C-CE78-F543-96E6-DBBF3F54412D}" type="presOf" srcId="{97A52545-04C3-4AFB-9D25-B67310B58769}" destId="{2EEAAC6B-1925-4643-B9C4-2E4FCA59D181}" srcOrd="0" destOrd="0" presId="urn:microsoft.com/office/officeart/2005/8/layout/vList2"/>
    <dgm:cxn modelId="{B7AD7025-FA81-AA49-AA79-4DDD299AD82E}" type="presOf" srcId="{3343F554-68CC-4354-A5EE-86D98A3E8D61}" destId="{DD84E256-6D5F-D44D-BED1-68360FACD8CB}" srcOrd="0" destOrd="0" presId="urn:microsoft.com/office/officeart/2005/8/layout/vList2"/>
    <dgm:cxn modelId="{D73AA42D-F5DD-A14B-B171-CDA3C3A1BC2D}" type="presOf" srcId="{937DCC3B-1F92-4A91-B65F-F4BB394C02FA}" destId="{88F6FF41-C996-BB4A-A68E-079353AC7AA2}" srcOrd="0" destOrd="0" presId="urn:microsoft.com/office/officeart/2005/8/layout/vList2"/>
    <dgm:cxn modelId="{B8F9A246-B4EF-4886-8AA5-70FC3ED66933}" srcId="{937DCC3B-1F92-4A91-B65F-F4BB394C02FA}" destId="{3343F554-68CC-4354-A5EE-86D98A3E8D61}" srcOrd="2" destOrd="0" parTransId="{2C4A0A33-8AB0-4259-A7E8-E82DFE6333BF}" sibTransId="{E83CDAA2-F541-4F5A-9A6C-6D82728F55D7}"/>
    <dgm:cxn modelId="{65A6635B-19AD-4587-BDE8-342FF1F3ED2E}" srcId="{937DCC3B-1F92-4A91-B65F-F4BB394C02FA}" destId="{5921FE89-7A1B-4F98-882D-489DAB0D2CFA}" srcOrd="0" destOrd="0" parTransId="{90A84252-DF15-4890-AEB6-E1EA11AB6E9E}" sibTransId="{9031DC31-5C62-4CC0-ACB6-B2E551E9AFD8}"/>
    <dgm:cxn modelId="{82910C69-DAE9-4514-B8AE-CA5E9B680D64}" srcId="{937DCC3B-1F92-4A91-B65F-F4BB394C02FA}" destId="{97A52545-04C3-4AFB-9D25-B67310B58769}" srcOrd="1" destOrd="0" parTransId="{600FB1AC-2A51-4F0E-977E-30E37CCAE96E}" sibTransId="{BF3EB229-7207-4096-BE3E-5AC24A39B4AE}"/>
    <dgm:cxn modelId="{F859C474-8BA5-48F5-9716-59AA14C9A406}" srcId="{937DCC3B-1F92-4A91-B65F-F4BB394C02FA}" destId="{D8247C70-E8DB-4C2F-AADE-B0804E286C61}" srcOrd="5" destOrd="0" parTransId="{BB4E4F81-1E85-4DD6-911E-6020551BBEA1}" sibTransId="{2152D71D-75E1-4CE7-ABB2-182140FC4295}"/>
    <dgm:cxn modelId="{DC4E0594-1834-4950-BE9D-A9D4DF5A13E7}" srcId="{937DCC3B-1F92-4A91-B65F-F4BB394C02FA}" destId="{AA0247AC-F22F-4F64-8B6B-049C74143A97}" srcOrd="3" destOrd="0" parTransId="{6BEF1624-B6CE-4504-B50E-7498B7DE9001}" sibTransId="{EF6BB762-9E31-4014-8E4A-0AE4F0C6ABD4}"/>
    <dgm:cxn modelId="{4FC4B49C-39C9-EF42-A941-D08A7B92BBED}" type="presOf" srcId="{AA0247AC-F22F-4F64-8B6B-049C74143A97}" destId="{BF6B4E07-DA2A-C24C-B160-83CF1CF48285}" srcOrd="0" destOrd="0" presId="urn:microsoft.com/office/officeart/2005/8/layout/vList2"/>
    <dgm:cxn modelId="{44B719C5-9959-DE4F-8803-D2306FFDD565}" type="presOf" srcId="{D8247C70-E8DB-4C2F-AADE-B0804E286C61}" destId="{5E68349D-BE77-3543-8167-86B3D63F8DCD}" srcOrd="0" destOrd="0" presId="urn:microsoft.com/office/officeart/2005/8/layout/vList2"/>
    <dgm:cxn modelId="{0393CDCF-E466-6641-BDCB-E48FB39D2D99}" type="presOf" srcId="{97FE8B57-4CC0-4A55-97B5-12724F21DFD3}" destId="{41F89DED-C64F-B347-84CF-ABA3BA6F88A8}" srcOrd="0" destOrd="0" presId="urn:microsoft.com/office/officeart/2005/8/layout/vList2"/>
    <dgm:cxn modelId="{E0B130EC-E1E0-BB46-B3B1-B07CD08A226C}" type="presOf" srcId="{5921FE89-7A1B-4F98-882D-489DAB0D2CFA}" destId="{F9659696-D401-F149-AE1B-523E0F15AE0D}" srcOrd="0" destOrd="0" presId="urn:microsoft.com/office/officeart/2005/8/layout/vList2"/>
    <dgm:cxn modelId="{0E04ADEC-A3E9-402D-B3FD-8306D7B44683}" srcId="{937DCC3B-1F92-4A91-B65F-F4BB394C02FA}" destId="{97FE8B57-4CC0-4A55-97B5-12724F21DFD3}" srcOrd="4" destOrd="0" parTransId="{6A56DF6E-C656-42DF-9FB1-F48A2EA1A2A3}" sibTransId="{26161881-7705-4A03-991A-EDA39DEF5685}"/>
    <dgm:cxn modelId="{7DE06B73-F3E1-E841-B1EE-078EB0FEC280}" type="presParOf" srcId="{88F6FF41-C996-BB4A-A68E-079353AC7AA2}" destId="{F9659696-D401-F149-AE1B-523E0F15AE0D}" srcOrd="0" destOrd="0" presId="urn:microsoft.com/office/officeart/2005/8/layout/vList2"/>
    <dgm:cxn modelId="{5AFCB2AE-4F51-FE48-ADE5-E4AD65D384B7}" type="presParOf" srcId="{88F6FF41-C996-BB4A-A68E-079353AC7AA2}" destId="{747EEF16-94B6-8E4B-9478-E7F48E32AFBB}" srcOrd="1" destOrd="0" presId="urn:microsoft.com/office/officeart/2005/8/layout/vList2"/>
    <dgm:cxn modelId="{53F7AC88-D406-2046-8DFC-756CC75FC2E7}" type="presParOf" srcId="{88F6FF41-C996-BB4A-A68E-079353AC7AA2}" destId="{2EEAAC6B-1925-4643-B9C4-2E4FCA59D181}" srcOrd="2" destOrd="0" presId="urn:microsoft.com/office/officeart/2005/8/layout/vList2"/>
    <dgm:cxn modelId="{D0F6D9E7-6317-4345-978F-94875BA49DF6}" type="presParOf" srcId="{88F6FF41-C996-BB4A-A68E-079353AC7AA2}" destId="{62543BD4-66C9-2344-8688-1B205A1090A7}" srcOrd="3" destOrd="0" presId="urn:microsoft.com/office/officeart/2005/8/layout/vList2"/>
    <dgm:cxn modelId="{289038E8-65E9-004D-B929-8D04D6FDF06E}" type="presParOf" srcId="{88F6FF41-C996-BB4A-A68E-079353AC7AA2}" destId="{DD84E256-6D5F-D44D-BED1-68360FACD8CB}" srcOrd="4" destOrd="0" presId="urn:microsoft.com/office/officeart/2005/8/layout/vList2"/>
    <dgm:cxn modelId="{86BBD572-A580-4C4C-8284-1774044DA633}" type="presParOf" srcId="{88F6FF41-C996-BB4A-A68E-079353AC7AA2}" destId="{DC90D668-A15B-534E-BC59-00D65154D08C}" srcOrd="5" destOrd="0" presId="urn:microsoft.com/office/officeart/2005/8/layout/vList2"/>
    <dgm:cxn modelId="{1AAB8D3F-9E6D-674E-801F-8A24E62A6105}" type="presParOf" srcId="{88F6FF41-C996-BB4A-A68E-079353AC7AA2}" destId="{BF6B4E07-DA2A-C24C-B160-83CF1CF48285}" srcOrd="6" destOrd="0" presId="urn:microsoft.com/office/officeart/2005/8/layout/vList2"/>
    <dgm:cxn modelId="{5E7284F2-4890-8D43-8F69-F67009FB4F7C}" type="presParOf" srcId="{88F6FF41-C996-BB4A-A68E-079353AC7AA2}" destId="{886CDD87-C090-6C4B-AE0A-8AA9B3976D16}" srcOrd="7" destOrd="0" presId="urn:microsoft.com/office/officeart/2005/8/layout/vList2"/>
    <dgm:cxn modelId="{C496DC0F-A716-6546-A664-0CF8878F9492}" type="presParOf" srcId="{88F6FF41-C996-BB4A-A68E-079353AC7AA2}" destId="{41F89DED-C64F-B347-84CF-ABA3BA6F88A8}" srcOrd="8" destOrd="0" presId="urn:microsoft.com/office/officeart/2005/8/layout/vList2"/>
    <dgm:cxn modelId="{42936045-DE4F-0D4A-A313-67BCACACAA27}" type="presParOf" srcId="{88F6FF41-C996-BB4A-A68E-079353AC7AA2}" destId="{E22EF3FB-18FC-CA45-8AA4-2319F39A926E}" srcOrd="9" destOrd="0" presId="urn:microsoft.com/office/officeart/2005/8/layout/vList2"/>
    <dgm:cxn modelId="{D0A873D0-025D-5F4D-A857-8C9F70C69262}" type="presParOf" srcId="{88F6FF41-C996-BB4A-A68E-079353AC7AA2}" destId="{5E68349D-BE77-3543-8167-86B3D63F8DC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77FDD-A693-4AC2-8339-7CBC5BE4C427}">
      <dsp:nvSpPr>
        <dsp:cNvPr id="0" name=""/>
        <dsp:cNvSpPr/>
      </dsp:nvSpPr>
      <dsp:spPr>
        <a:xfrm>
          <a:off x="535049" y="369735"/>
          <a:ext cx="1475437" cy="147543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5E4CB6-CA2F-4EB6-B8C7-1E7CDDB20B3C}">
      <dsp:nvSpPr>
        <dsp:cNvPr id="0" name=""/>
        <dsp:cNvSpPr/>
      </dsp:nvSpPr>
      <dsp:spPr>
        <a:xfrm>
          <a:off x="849487" y="684173"/>
          <a:ext cx="846562" cy="8465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AA8EC-D43E-4CC5-BDFD-703044C6ACCD}">
      <dsp:nvSpPr>
        <dsp:cNvPr id="0" name=""/>
        <dsp:cNvSpPr/>
      </dsp:nvSpPr>
      <dsp:spPr>
        <a:xfrm>
          <a:off x="63393" y="2304736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500" kern="1200"/>
            <a:t>探测</a:t>
          </a:r>
        </a:p>
      </dsp:txBody>
      <dsp:txXfrm>
        <a:off x="63393" y="2304736"/>
        <a:ext cx="2418750" cy="720000"/>
      </dsp:txXfrm>
    </dsp:sp>
    <dsp:sp modelId="{EF2659F0-D27F-40C7-902D-A4093C4D38B8}">
      <dsp:nvSpPr>
        <dsp:cNvPr id="0" name=""/>
        <dsp:cNvSpPr/>
      </dsp:nvSpPr>
      <dsp:spPr>
        <a:xfrm>
          <a:off x="3377081" y="369735"/>
          <a:ext cx="1475437" cy="147543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4D4F4-EBCE-483B-ABD0-808B93739140}">
      <dsp:nvSpPr>
        <dsp:cNvPr id="0" name=""/>
        <dsp:cNvSpPr/>
      </dsp:nvSpPr>
      <dsp:spPr>
        <a:xfrm>
          <a:off x="3691518" y="684173"/>
          <a:ext cx="846562" cy="8465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BED10-3562-4DED-8D92-0805611C5D40}">
      <dsp:nvSpPr>
        <dsp:cNvPr id="0" name=""/>
        <dsp:cNvSpPr/>
      </dsp:nvSpPr>
      <dsp:spPr>
        <a:xfrm>
          <a:off x="2905425" y="2304736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500" kern="1200"/>
            <a:t>识别</a:t>
          </a:r>
        </a:p>
      </dsp:txBody>
      <dsp:txXfrm>
        <a:off x="2905425" y="2304736"/>
        <a:ext cx="2418750" cy="720000"/>
      </dsp:txXfrm>
    </dsp:sp>
    <dsp:sp modelId="{E100909F-DEEC-4151-95CA-9C00FBBFB785}">
      <dsp:nvSpPr>
        <dsp:cNvPr id="0" name=""/>
        <dsp:cNvSpPr/>
      </dsp:nvSpPr>
      <dsp:spPr>
        <a:xfrm>
          <a:off x="6219112" y="369735"/>
          <a:ext cx="1475437" cy="1475437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9078A-79D2-41A5-AA77-CB5783134B88}">
      <dsp:nvSpPr>
        <dsp:cNvPr id="0" name=""/>
        <dsp:cNvSpPr/>
      </dsp:nvSpPr>
      <dsp:spPr>
        <a:xfrm>
          <a:off x="6533550" y="684173"/>
          <a:ext cx="846562" cy="8465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1A6C4-DB9A-4F7B-8816-25DE898F505B}">
      <dsp:nvSpPr>
        <dsp:cNvPr id="0" name=""/>
        <dsp:cNvSpPr/>
      </dsp:nvSpPr>
      <dsp:spPr>
        <a:xfrm>
          <a:off x="5747456" y="2304736"/>
          <a:ext cx="241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500" kern="1200"/>
            <a:t>证认</a:t>
          </a:r>
        </a:p>
      </dsp:txBody>
      <dsp:txXfrm>
        <a:off x="5747456" y="2304736"/>
        <a:ext cx="241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659696-D401-F149-AE1B-523E0F15AE0D}">
      <dsp:nvSpPr>
        <dsp:cNvPr id="0" name=""/>
        <dsp:cNvSpPr/>
      </dsp:nvSpPr>
      <dsp:spPr>
        <a:xfrm>
          <a:off x="0" y="93795"/>
          <a:ext cx="4038600" cy="49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地理优势</a:t>
          </a:r>
        </a:p>
      </dsp:txBody>
      <dsp:txXfrm>
        <a:off x="24217" y="118012"/>
        <a:ext cx="3990166" cy="447646"/>
      </dsp:txXfrm>
    </dsp:sp>
    <dsp:sp modelId="{2EEAAC6B-1925-4643-B9C4-2E4FCA59D181}">
      <dsp:nvSpPr>
        <dsp:cNvPr id="0" name=""/>
        <dsp:cNvSpPr/>
      </dsp:nvSpPr>
      <dsp:spPr>
        <a:xfrm>
          <a:off x="0" y="635955"/>
          <a:ext cx="4038600" cy="49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视场大</a:t>
          </a:r>
        </a:p>
      </dsp:txBody>
      <dsp:txXfrm>
        <a:off x="24217" y="660172"/>
        <a:ext cx="3990166" cy="447646"/>
      </dsp:txXfrm>
    </dsp:sp>
    <dsp:sp modelId="{DD84E256-6D5F-D44D-BED1-68360FACD8CB}">
      <dsp:nvSpPr>
        <dsp:cNvPr id="0" name=""/>
        <dsp:cNvSpPr/>
      </dsp:nvSpPr>
      <dsp:spPr>
        <a:xfrm>
          <a:off x="0" y="1178115"/>
          <a:ext cx="4038600" cy="49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响应快</a:t>
          </a:r>
        </a:p>
      </dsp:txBody>
      <dsp:txXfrm>
        <a:off x="24217" y="1202332"/>
        <a:ext cx="3990166" cy="447646"/>
      </dsp:txXfrm>
    </dsp:sp>
    <dsp:sp modelId="{BF6B4E07-DA2A-C24C-B160-83CF1CF48285}">
      <dsp:nvSpPr>
        <dsp:cNvPr id="0" name=""/>
        <dsp:cNvSpPr/>
      </dsp:nvSpPr>
      <dsp:spPr>
        <a:xfrm>
          <a:off x="0" y="1720276"/>
          <a:ext cx="4038600" cy="49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多色同步观测</a:t>
          </a:r>
        </a:p>
      </dsp:txBody>
      <dsp:txXfrm>
        <a:off x="24217" y="1744493"/>
        <a:ext cx="3990166" cy="447646"/>
      </dsp:txXfrm>
    </dsp:sp>
    <dsp:sp modelId="{41F89DED-C64F-B347-84CF-ABA3BA6F88A8}">
      <dsp:nvSpPr>
        <dsp:cNvPr id="0" name=""/>
        <dsp:cNvSpPr/>
      </dsp:nvSpPr>
      <dsp:spPr>
        <a:xfrm>
          <a:off x="0" y="2262436"/>
          <a:ext cx="4038600" cy="49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探测深</a:t>
          </a:r>
        </a:p>
      </dsp:txBody>
      <dsp:txXfrm>
        <a:off x="24217" y="2286653"/>
        <a:ext cx="3990166" cy="447646"/>
      </dsp:txXfrm>
    </dsp:sp>
    <dsp:sp modelId="{5E68349D-BE77-3543-8167-86B3D63F8DCD}">
      <dsp:nvSpPr>
        <dsp:cNvPr id="0" name=""/>
        <dsp:cNvSpPr/>
      </dsp:nvSpPr>
      <dsp:spPr>
        <a:xfrm>
          <a:off x="0" y="2804596"/>
          <a:ext cx="4038600" cy="49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测光精</a:t>
          </a:r>
        </a:p>
      </dsp:txBody>
      <dsp:txXfrm>
        <a:off x="24217" y="2828813"/>
        <a:ext cx="3990166" cy="4476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22E80-DDFB-4A37-AC50-AD32466A1F3C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E3F4C-DE07-4D79-8CBA-558C45745C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18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9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04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06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4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52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26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36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944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0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12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9439E-047E-4718-8DA2-EE7F1F7FF697}" type="datetimeFigureOut">
              <a:rPr lang="zh-CN" altLang="en-US" smtClean="0"/>
              <a:t>2024/8/5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EF454-0CA4-48C8-9EF0-35EE9AAA1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72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4B88-2730-C611-9B76-A76278A91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463" y="1159858"/>
            <a:ext cx="7772400" cy="1102519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TimesNewRomanPSMT"/>
              </a:rPr>
              <a:t>SVOM </a:t>
            </a:r>
            <a:r>
              <a:rPr lang="zh-CN" altLang="en-US" sz="36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对高红移伽马暴的观测研究 </a:t>
            </a:r>
            <a:endParaRPr lang="en-CN" sz="7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4CD79-3333-3EAF-B70E-D8CFFC565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314450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olidFill>
                  <a:schemeClr val="tx1"/>
                </a:solidFill>
              </a:rPr>
              <a:t>      </a:t>
            </a:r>
            <a:r>
              <a:rPr lang="en-CN" sz="2400" dirty="0">
                <a:solidFill>
                  <a:schemeClr val="tx1"/>
                </a:solidFill>
              </a:rPr>
              <a:t>辛立平</a:t>
            </a:r>
            <a:r>
              <a:rPr lang="zh-CN" altLang="en-US" sz="2400" dirty="0">
                <a:solidFill>
                  <a:schemeClr val="tx1"/>
                </a:solidFill>
              </a:rPr>
              <a:t>、魏建彦、</a:t>
            </a:r>
            <a:r>
              <a:rPr lang="zh-CN" altLang="en-CN" sz="2400" dirty="0">
                <a:solidFill>
                  <a:schemeClr val="tx1"/>
                </a:solidFill>
              </a:rPr>
              <a:t>王竞</a:t>
            </a:r>
            <a:r>
              <a:rPr lang="zh-CN" altLang="en-US" sz="2400" dirty="0">
                <a:solidFill>
                  <a:schemeClr val="tx1"/>
                </a:solidFill>
              </a:rPr>
              <a:t>、吴潮、兰林</a:t>
            </a: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zh-CN" altLang="en-US" sz="2400" dirty="0">
                <a:solidFill>
                  <a:schemeClr val="tx1"/>
                </a:solidFill>
              </a:rPr>
              <a:t>（国家天文台）</a:t>
            </a:r>
            <a:endParaRPr lang="en-US" altLang="zh-CN" sz="2400" dirty="0">
              <a:solidFill>
                <a:schemeClr val="tx1"/>
              </a:solidFill>
            </a:endParaRPr>
          </a:p>
          <a:p>
            <a:endParaRPr lang="en-US" altLang="zh-CN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1747E2-17FD-0E9F-FE0F-38FC49343A54}"/>
              </a:ext>
            </a:extLst>
          </p:cNvPr>
          <p:cNvSpPr txBox="1"/>
          <p:nvPr/>
        </p:nvSpPr>
        <p:spPr>
          <a:xfrm>
            <a:off x="958490" y="3916207"/>
            <a:ext cx="748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2024.8.6</a:t>
            </a:r>
            <a:r>
              <a:rPr lang="zh-CN" alt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，云南丽江，</a:t>
            </a:r>
            <a:endParaRPr lang="en-US" altLang="zh-CN" sz="1800" dirty="0">
              <a:effectLst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zh-CN" altLang="en-US" sz="1800" dirty="0"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银河系及近邻星系多波段全色时域研究研讨会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3322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5419" y="104625"/>
            <a:ext cx="5829300" cy="8572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sz="2700" b="1" dirty="0">
                <a:latin typeface="Arial" charset="0"/>
                <a:ea typeface="宋体" pitchFamily="2" charset="-122"/>
                <a:cs typeface="Arial" charset="0"/>
              </a:rPr>
              <a:t>SVOM</a:t>
            </a:r>
            <a:r>
              <a:rPr lang="zh-CN" altLang="en-US" sz="2700" b="1" dirty="0">
                <a:latin typeface="Arial" charset="0"/>
                <a:ea typeface="宋体" pitchFamily="2" charset="-122"/>
                <a:cs typeface="Arial" charset="0"/>
              </a:rPr>
              <a:t>的科学载荷和设备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460" y="870845"/>
            <a:ext cx="4670161" cy="3151584"/>
          </a:xfrm>
        </p:spPr>
        <p:txBody>
          <a:bodyPr>
            <a:noAutofit/>
          </a:bodyPr>
          <a:lstStyle/>
          <a:p>
            <a:pPr eaLnBrk="1" hangingPunct="1">
              <a:buClr>
                <a:srgbClr val="FF0000"/>
              </a:buClr>
              <a:buSzPct val="85000"/>
              <a:buFont typeface="Wingdings" panose="05000000000000000000" pitchFamily="2" charset="2"/>
              <a:buChar char="n"/>
            </a:pPr>
            <a:r>
              <a:rPr lang="zh-CN" altLang="en-US" sz="1350" b="1" dirty="0">
                <a:solidFill>
                  <a:srgbClr val="FF0000"/>
                </a:solidFill>
                <a:ea typeface="宋体" panose="02010600030101010101" pitchFamily="2" charset="-122"/>
              </a:rPr>
              <a:t>星载设备</a:t>
            </a:r>
          </a:p>
          <a:p>
            <a:pPr lvl="1" eaLnBrk="1" hangingPunct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硬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X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射线相机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(Eclairs):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)</a:t>
            </a:r>
            <a:r>
              <a:rPr lang="zh-CN" altLang="en-US" sz="1050" b="1" dirty="0">
                <a:solidFill>
                  <a:schemeClr val="bg1"/>
                </a:solidFill>
                <a:ea typeface="宋体" panose="02010600030101010101" pitchFamily="2" charset="-122"/>
              </a:rPr>
              <a:t>：  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zh-CN" altLang="en-US" sz="1050" b="1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4-150KeV</a:t>
            </a:r>
            <a:r>
              <a:rPr lang="en-US" altLang="zh-CN" sz="1050" b="1" dirty="0">
                <a:solidFill>
                  <a:srgbClr val="FFFF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                      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89</a:t>
            </a:r>
            <a:r>
              <a:rPr lang="en-US" altLang="zh-CN" sz="1050" b="1" baseline="30000" dirty="0">
                <a:solidFill>
                  <a:srgbClr val="0070C0"/>
                </a:solidFill>
                <a:ea typeface="宋体" panose="02010600030101010101" pitchFamily="2" charset="-122"/>
              </a:rPr>
              <a:t>o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89</a:t>
            </a:r>
            <a:r>
              <a:rPr lang="en-US" altLang="zh-CN" sz="1050" b="1" baseline="30000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o       </a:t>
            </a:r>
            <a:endParaRPr lang="en-US" altLang="zh-CN" sz="1050" b="1" dirty="0">
              <a:solidFill>
                <a:srgbClr val="0070C0"/>
              </a:solidFill>
              <a:ea typeface="宋体" panose="02010600030101010101" pitchFamily="2" charset="-122"/>
              <a:sym typeface="Symbol" panose="05050102010706020507" pitchFamily="18" charset="2"/>
            </a:endParaRPr>
          </a:p>
          <a:p>
            <a:pPr lvl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伽玛射线监视器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(GRM):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) </a:t>
            </a:r>
            <a:r>
              <a:rPr lang="zh-CN" altLang="en-US" sz="1050" b="1" dirty="0">
                <a:solidFill>
                  <a:schemeClr val="bg1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15KeV-5M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eV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           3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*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60</a:t>
            </a:r>
            <a:r>
              <a:rPr lang="en-US" altLang="zh-CN" sz="1050" b="1" baseline="48000" dirty="0">
                <a:solidFill>
                  <a:srgbClr val="0070C0"/>
                </a:solidFill>
                <a:ea typeface="宋体" panose="02010600030101010101" pitchFamily="2" charset="-122"/>
              </a:rPr>
              <a:t>o</a:t>
            </a:r>
            <a:r>
              <a:rPr lang="en-US" altLang="zh-CN" sz="1050" b="1" baseline="48000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    </a:t>
            </a:r>
            <a:endParaRPr lang="en-US" altLang="zh-CN" sz="1050" b="1" dirty="0">
              <a:solidFill>
                <a:srgbClr val="0070C0"/>
              </a:solidFill>
              <a:ea typeface="宋体" panose="02010600030101010101" pitchFamily="2" charset="-122"/>
            </a:endParaRPr>
          </a:p>
          <a:p>
            <a:pPr lvl="1" eaLnBrk="1" hangingPunct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软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X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射线望远镜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(MXT):           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0.3-5KeV   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      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          </a:t>
            </a:r>
            <a:r>
              <a:rPr lang="en-US" altLang="zh-CN" sz="1050" b="1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65’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65’</a:t>
            </a:r>
            <a:endParaRPr lang="en-US" altLang="zh-CN" sz="1050" b="1" dirty="0">
              <a:solidFill>
                <a:srgbClr val="0070C0"/>
              </a:solidFill>
              <a:ea typeface="宋体" panose="02010600030101010101" pitchFamily="2" charset="-122"/>
            </a:endParaRPr>
          </a:p>
          <a:p>
            <a:pPr lvl="1" eaLnBrk="1" hangingPunct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光学望远镜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(VT):               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400-650nm, 650-950nm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26’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26’</a:t>
            </a:r>
            <a:endParaRPr lang="zh-CN" altLang="en-US" sz="1050" b="1" dirty="0">
              <a:solidFill>
                <a:srgbClr val="0070C0"/>
              </a:solidFill>
              <a:ea typeface="宋体" panose="02010600030101010101" pitchFamily="2" charset="-122"/>
            </a:endParaRPr>
          </a:p>
          <a:p>
            <a:pPr>
              <a:buClr>
                <a:srgbClr val="FF0000"/>
              </a:buClr>
              <a:buSzPct val="85000"/>
              <a:buFont typeface="Wingdings" panose="05000000000000000000" pitchFamily="2" charset="2"/>
              <a:buChar char="n"/>
            </a:pPr>
            <a:r>
              <a:rPr lang="zh-CN" altLang="en-US" sz="1350" b="1" dirty="0">
                <a:solidFill>
                  <a:srgbClr val="FF0000"/>
                </a:solidFill>
                <a:ea typeface="宋体" panose="02010600030101010101" pitchFamily="2" charset="-122"/>
              </a:rPr>
              <a:t>地面设备</a:t>
            </a:r>
          </a:p>
          <a:p>
            <a:pPr lvl="1" eaLnBrk="1" hangingPunct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中方后随观测望远镜（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C-GFT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）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400-1000nm 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21’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21’</a:t>
            </a:r>
            <a:endParaRPr lang="en-US" altLang="zh-CN" sz="1050" b="1" dirty="0">
              <a:solidFill>
                <a:srgbClr val="0070C0"/>
              </a:solidFill>
              <a:ea typeface="宋体" panose="02010600030101010101" pitchFamily="2" charset="-122"/>
            </a:endParaRPr>
          </a:p>
          <a:p>
            <a:pPr lvl="1" eaLnBrk="1" hangingPunct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法方后随观测望远镜（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F-GFT)</a:t>
            </a:r>
            <a:r>
              <a:rPr lang="zh-CN" altLang="en-US" sz="1050" b="1" dirty="0">
                <a:solidFill>
                  <a:schemeClr val="bg1"/>
                </a:solidFill>
                <a:ea typeface="宋体" panose="02010600030101010101" pitchFamily="2" charset="-122"/>
              </a:rPr>
              <a:t>）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400-1700nm </a:t>
            </a:r>
            <a:r>
              <a:rPr lang="zh-CN" altLang="en-US" sz="1050" dirty="0">
                <a:solidFill>
                  <a:srgbClr val="FFFF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26’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26’</a:t>
            </a:r>
            <a:endParaRPr lang="en-US" altLang="zh-CN" sz="1050" b="1" dirty="0">
              <a:solidFill>
                <a:srgbClr val="0070C0"/>
              </a:solidFill>
              <a:ea typeface="宋体" panose="02010600030101010101" pitchFamily="2" charset="-122"/>
            </a:endParaRPr>
          </a:p>
          <a:p>
            <a:pPr lvl="1">
              <a:lnSpc>
                <a:spcPct val="150000"/>
              </a:lnSpc>
              <a:buClr>
                <a:srgbClr val="0070C0"/>
              </a:buClr>
              <a:buSzPct val="85000"/>
              <a:buFont typeface="Wingdings" panose="05000000000000000000" pitchFamily="2" charset="2"/>
              <a:buChar char="ü"/>
            </a:pP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地面广角相机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（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GWAC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）      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zh-CN" altLang="en-US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  </a:t>
            </a:r>
            <a:r>
              <a:rPr lang="en-US" altLang="zh-CN" sz="1050" b="1" dirty="0">
                <a:solidFill>
                  <a:srgbClr val="FF0000"/>
                </a:solidFill>
                <a:ea typeface="宋体" panose="02010600030101010101" pitchFamily="2" charset="-122"/>
              </a:rPr>
              <a:t>500-850nm  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</a:rPr>
              <a:t>  70</a:t>
            </a:r>
            <a:r>
              <a:rPr lang="en-US" altLang="zh-CN" sz="1050" b="1" baseline="30000" dirty="0">
                <a:solidFill>
                  <a:srgbClr val="0070C0"/>
                </a:solidFill>
                <a:ea typeface="宋体" panose="02010600030101010101" pitchFamily="2" charset="-122"/>
              </a:rPr>
              <a:t>o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70</a:t>
            </a:r>
            <a:r>
              <a:rPr lang="en-US" altLang="zh-CN" sz="1050" b="1" baseline="30000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o</a:t>
            </a:r>
            <a:r>
              <a:rPr lang="en-US" altLang="zh-CN" sz="1050" b="1" dirty="0">
                <a:solidFill>
                  <a:srgbClr val="0070C0"/>
                </a:solidFill>
                <a:ea typeface="宋体" panose="02010600030101010101" pitchFamily="2" charset="-122"/>
                <a:sym typeface="Symbol" panose="05050102010706020507" pitchFamily="18" charset="2"/>
              </a:rPr>
              <a:t>      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8093775" y="1135260"/>
            <a:ext cx="424037" cy="250034"/>
            <a:chOff x="4241" y="1298"/>
            <a:chExt cx="363" cy="317"/>
          </a:xfrm>
        </p:grpSpPr>
        <p:pic>
          <p:nvPicPr>
            <p:cNvPr id="25624" name="Picture 24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r="1767"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Group 17"/>
          <p:cNvGrpSpPr>
            <a:grpSpLocks/>
          </p:cNvGrpSpPr>
          <p:nvPr/>
        </p:nvGrpSpPr>
        <p:grpSpPr bwMode="auto">
          <a:xfrm>
            <a:off x="8105806" y="1486496"/>
            <a:ext cx="424037" cy="215501"/>
            <a:chOff x="5012" y="754"/>
            <a:chExt cx="363" cy="318"/>
          </a:xfrm>
        </p:grpSpPr>
        <p:pic>
          <p:nvPicPr>
            <p:cNvPr id="25622" name="Picture 18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23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8110846" y="2781734"/>
            <a:ext cx="463234" cy="242869"/>
            <a:chOff x="4241" y="1298"/>
            <a:chExt cx="363" cy="317"/>
          </a:xfrm>
        </p:grpSpPr>
        <p:pic>
          <p:nvPicPr>
            <p:cNvPr id="25620" name="Picture 24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r="1767"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21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8109678" y="1770708"/>
            <a:ext cx="424037" cy="213823"/>
            <a:chOff x="4241" y="1298"/>
            <a:chExt cx="363" cy="317"/>
          </a:xfrm>
        </p:grpSpPr>
        <p:pic>
          <p:nvPicPr>
            <p:cNvPr id="25618" name="Picture 24"/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" r="1767"/>
            <a:stretch>
              <a:fillRect/>
            </a:stretch>
          </p:blipFill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9" name="Rectangle 25"/>
            <p:cNvSpPr>
              <a:spLocks noChangeArrowheads="1"/>
            </p:cNvSpPr>
            <p:nvPr/>
          </p:nvSpPr>
          <p:spPr bwMode="auto">
            <a:xfrm>
              <a:off x="4241" y="1298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Group 17"/>
          <p:cNvGrpSpPr>
            <a:grpSpLocks/>
          </p:cNvGrpSpPr>
          <p:nvPr/>
        </p:nvGrpSpPr>
        <p:grpSpPr bwMode="auto">
          <a:xfrm>
            <a:off x="8113549" y="2027098"/>
            <a:ext cx="432197" cy="227837"/>
            <a:chOff x="5012" y="754"/>
            <a:chExt cx="363" cy="318"/>
          </a:xfrm>
        </p:grpSpPr>
        <p:pic>
          <p:nvPicPr>
            <p:cNvPr id="25616" name="Picture 18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7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8110845" y="2505936"/>
            <a:ext cx="463234" cy="228043"/>
            <a:chOff x="5012" y="754"/>
            <a:chExt cx="363" cy="318"/>
          </a:xfrm>
        </p:grpSpPr>
        <p:pic>
          <p:nvPicPr>
            <p:cNvPr id="25614" name="Picture 18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5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grpSp>
        <p:nvGrpSpPr>
          <p:cNvPr id="25" name="Group 17"/>
          <p:cNvGrpSpPr>
            <a:grpSpLocks/>
          </p:cNvGrpSpPr>
          <p:nvPr/>
        </p:nvGrpSpPr>
        <p:grpSpPr bwMode="auto">
          <a:xfrm>
            <a:off x="8126364" y="3109998"/>
            <a:ext cx="447716" cy="270404"/>
            <a:chOff x="5012" y="754"/>
            <a:chExt cx="363" cy="318"/>
          </a:xfrm>
        </p:grpSpPr>
        <p:pic>
          <p:nvPicPr>
            <p:cNvPr id="25612" name="Picture 18"/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54"/>
            <a:stretch>
              <a:fillRect/>
            </a:stretch>
          </p:blipFill>
          <p:spPr bwMode="auto">
            <a:xfrm>
              <a:off x="5012" y="754"/>
              <a:ext cx="36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13" name="Rectangle 19"/>
            <p:cNvSpPr>
              <a:spLocks noChangeArrowheads="1"/>
            </p:cNvSpPr>
            <p:nvPr/>
          </p:nvSpPr>
          <p:spPr bwMode="auto">
            <a:xfrm>
              <a:off x="5012" y="754"/>
              <a:ext cx="363" cy="317"/>
            </a:xfrm>
            <a:prstGeom prst="rect">
              <a:avLst/>
            </a:prstGeom>
            <a:noFill/>
            <a:ln w="25400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 b="1">
                  <a:solidFill>
                    <a:srgbClr val="FFFF00"/>
                  </a:solidFill>
                  <a:latin typeface="Arial" panose="020B0604020202020204" pitchFamily="34" charset="0"/>
                </a:defRPr>
              </a:lvl9pPr>
            </a:lstStyle>
            <a:p>
              <a:endParaRPr lang="zh-CN" altLang="en-US" sz="2100">
                <a:ea typeface="宋体" panose="02010600030101010101" pitchFamily="2" charset="-122"/>
              </a:endParaRPr>
            </a:p>
          </p:txBody>
        </p:sp>
      </p:grpSp>
      <p:pic>
        <p:nvPicPr>
          <p:cNvPr id="27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8" y="1061009"/>
            <a:ext cx="3247562" cy="2147671"/>
          </a:xfrm>
          <a:prstGeom prst="rect">
            <a:avLst/>
          </a:prstGeom>
          <a:ln w="15875"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E5131F-CAFC-38C6-3023-2E8379965E08}"/>
              </a:ext>
            </a:extLst>
          </p:cNvPr>
          <p:cNvSpPr/>
          <p:nvPr/>
        </p:nvSpPr>
        <p:spPr>
          <a:xfrm>
            <a:off x="685655" y="3462383"/>
            <a:ext cx="7832157" cy="1499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0070C0"/>
              </a:buClr>
              <a:buSzPct val="85000"/>
            </a:pPr>
            <a:r>
              <a:rPr lang="zh-CN" altLang="en-US" dirty="0">
                <a:ea typeface="宋体" panose="02010600030101010101" pitchFamily="2" charset="-122"/>
              </a:rPr>
              <a:t>相比于</a:t>
            </a:r>
            <a:r>
              <a:rPr lang="en-US" altLang="zh-CN" dirty="0">
                <a:ea typeface="宋体" panose="02010600030101010101" pitchFamily="2" charset="-122"/>
              </a:rPr>
              <a:t>Swift</a:t>
            </a:r>
            <a:r>
              <a:rPr lang="zh-CN" altLang="en-US" dirty="0">
                <a:ea typeface="宋体" panose="02010600030101010101" pitchFamily="2" charset="-122"/>
              </a:rPr>
              <a:t>：</a:t>
            </a:r>
            <a:endParaRPr lang="en-US" altLang="zh-CN" dirty="0">
              <a:ea typeface="宋体" panose="02010600030101010101" pitchFamily="2" charset="-122"/>
            </a:endParaRPr>
          </a:p>
          <a:p>
            <a:pPr marL="257175" indent="-257175">
              <a:lnSpc>
                <a:spcPct val="130000"/>
              </a:lnSpc>
              <a:buClr>
                <a:srgbClr val="0070C0"/>
              </a:buClr>
              <a:buSzPct val="85000"/>
              <a:buFont typeface="Wingdings" charset="2"/>
              <a:buChar char="ü"/>
            </a:pPr>
            <a:r>
              <a:rPr lang="zh-CN" altLang="en-US" dirty="0">
                <a:ea typeface="宋体" panose="02010600030101010101" pitchFamily="2" charset="-122"/>
              </a:rPr>
              <a:t>触发波段更软（</a:t>
            </a:r>
            <a:r>
              <a:rPr lang="en-US" altLang="zh-CN" dirty="0">
                <a:ea typeface="宋体" panose="02010600030101010101" pitchFamily="2" charset="-122"/>
              </a:rPr>
              <a:t>15kev---&gt;4KeV</a:t>
            </a:r>
            <a:r>
              <a:rPr lang="zh-CN" altLang="en-US" dirty="0">
                <a:ea typeface="宋体" panose="02010600030101010101" pitchFamily="2" charset="-122"/>
              </a:rPr>
              <a:t>）：易于探测高红移</a:t>
            </a:r>
            <a:endParaRPr lang="en-US" altLang="zh-CN" dirty="0">
              <a:ea typeface="宋体" panose="02010600030101010101" pitchFamily="2" charset="-122"/>
            </a:endParaRPr>
          </a:p>
          <a:p>
            <a:pPr marL="257175" indent="-257175">
              <a:lnSpc>
                <a:spcPct val="130000"/>
              </a:lnSpc>
              <a:buClr>
                <a:srgbClr val="0070C0"/>
              </a:buClr>
              <a:buSzPct val="85000"/>
              <a:buFont typeface="Wingdings" charset="2"/>
              <a:buChar char="ü"/>
            </a:pPr>
            <a:r>
              <a:rPr lang="zh-CN" altLang="en-US" dirty="0">
                <a:ea typeface="宋体" panose="02010600030101010101" pitchFamily="2" charset="-122"/>
              </a:rPr>
              <a:t>星载光学望远镜：探测能力强（～</a:t>
            </a:r>
            <a:r>
              <a:rPr lang="en-US" altLang="zh-CN" dirty="0">
                <a:ea typeface="宋体" panose="02010600030101010101" pitchFamily="2" charset="-122"/>
              </a:rPr>
              <a:t>21---&gt;23</a:t>
            </a:r>
            <a:r>
              <a:rPr lang="zh-CN" altLang="en-US" dirty="0">
                <a:ea typeface="宋体" panose="02010600030101010101" pitchFamily="2" charset="-122"/>
              </a:rPr>
              <a:t>等），可提供高红移候选体</a:t>
            </a:r>
            <a:endParaRPr lang="en-US" altLang="zh-CN" dirty="0">
              <a:ea typeface="宋体" panose="02010600030101010101" pitchFamily="2" charset="-122"/>
            </a:endParaRPr>
          </a:p>
          <a:p>
            <a:pPr marL="257175" indent="-257175">
              <a:lnSpc>
                <a:spcPct val="130000"/>
              </a:lnSpc>
              <a:buClr>
                <a:srgbClr val="0070C0"/>
              </a:buClr>
              <a:buSzPct val="85000"/>
              <a:buFont typeface="Wingdings" charset="2"/>
              <a:buChar char="ü"/>
            </a:pPr>
            <a:r>
              <a:rPr lang="zh-CN" altLang="en-US" dirty="0">
                <a:ea typeface="宋体" panose="02010600030101010101" pitchFamily="2" charset="-122"/>
              </a:rPr>
              <a:t>背太阳指向：有利于地基大型望远镜后随多色或光谱观测</a:t>
            </a:r>
            <a:endParaRPr lang="en-US" altLang="zh-CN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133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4EBF44A6-6847-0E35-6D0E-5A50A5AEE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73807"/>
            <a:ext cx="4404286" cy="379588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clairs探测…">
            <a:extLst>
              <a:ext uri="{FF2B5EF4-FFF2-40B4-BE49-F238E27FC236}">
                <a16:creationId xmlns:a16="http://schemas.microsoft.com/office/drawing/2014/main" id="{0252E695-7DDA-9ED4-D2F4-C2B1C0D5D3FA}"/>
              </a:ext>
            </a:extLst>
          </p:cNvPr>
          <p:cNvSpPr txBox="1"/>
          <p:nvPr/>
        </p:nvSpPr>
        <p:spPr>
          <a:xfrm>
            <a:off x="5436096" y="1923678"/>
            <a:ext cx="3048262" cy="1117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z="3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 err="1">
                <a:solidFill>
                  <a:srgbClr val="000000"/>
                </a:solidFill>
              </a:rPr>
              <a:t>Eclairs</a:t>
            </a:r>
            <a:r>
              <a:rPr b="1" dirty="0" err="1">
                <a:solidFill>
                  <a:schemeClr val="accent5"/>
                </a:solidFill>
              </a:rPr>
              <a:t>探测</a:t>
            </a:r>
            <a:endParaRPr b="1" dirty="0">
              <a:solidFill>
                <a:srgbClr val="000000"/>
              </a:solidFill>
            </a:endParaRPr>
          </a:p>
          <a:p>
            <a:pPr defTabSz="457200">
              <a:lnSpc>
                <a:spcPct val="100000"/>
              </a:lnSpc>
              <a:defRPr sz="3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 dirty="0">
                <a:solidFill>
                  <a:schemeClr val="accent5"/>
                </a:solidFill>
              </a:rPr>
              <a:t>4 keV </a:t>
            </a:r>
            <a:r>
              <a:rPr b="1" dirty="0">
                <a:solidFill>
                  <a:srgbClr val="000000"/>
                </a:solidFill>
              </a:rPr>
              <a:t>– 150 keV</a:t>
            </a:r>
            <a:r>
              <a:rPr dirty="0">
                <a:solidFill>
                  <a:schemeClr val="accent5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062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514B084-5B29-833A-A42A-1670F6EBDF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62" y="1853733"/>
            <a:ext cx="2885854" cy="2789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DCEE51-8700-FCA7-DA50-F45088D04FA0}"/>
              </a:ext>
            </a:extLst>
          </p:cNvPr>
          <p:cNvSpPr txBox="1"/>
          <p:nvPr/>
        </p:nvSpPr>
        <p:spPr>
          <a:xfrm>
            <a:off x="1392976" y="1168930"/>
            <a:ext cx="1970732" cy="68480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MXT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光变、定位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0.2 – 10 keV </a:t>
            </a:r>
            <a:endParaRPr lang="x-none" sz="2000" b="1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857C6-A0DF-6AC5-156F-B8B1D1CAD8F2}"/>
              </a:ext>
            </a:extLst>
          </p:cNvPr>
          <p:cNvSpPr txBox="1"/>
          <p:nvPr/>
        </p:nvSpPr>
        <p:spPr>
          <a:xfrm>
            <a:off x="2483768" y="442699"/>
            <a:ext cx="4009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/>
              <a:t>MXT和VT在</a:t>
            </a:r>
            <a:r>
              <a:rPr lang="en-US" altLang="zh-CN" sz="2400" dirty="0"/>
              <a:t>5</a:t>
            </a:r>
            <a:r>
              <a:rPr lang="zh-CN" altLang="en-US" sz="2400" dirty="0"/>
              <a:t>分钟内</a:t>
            </a:r>
            <a:r>
              <a:rPr lang="en-CN" sz="2400" dirty="0"/>
              <a:t>自动后随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744734-69F0-815C-C19D-E340244AE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04" y="1557547"/>
            <a:ext cx="3384376" cy="3086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A0C7D1-D691-CEB5-7D22-71D856352D3B}"/>
              </a:ext>
            </a:extLst>
          </p:cNvPr>
          <p:cNvSpPr txBox="1"/>
          <p:nvPr/>
        </p:nvSpPr>
        <p:spPr>
          <a:xfrm>
            <a:off x="5148064" y="1188215"/>
            <a:ext cx="2355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CN" dirty="0"/>
              <a:t>&gt;6与其他样本的比较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C1987A-D1EB-9C67-4E0C-76126738D39F}"/>
              </a:ext>
            </a:extLst>
          </p:cNvPr>
          <p:cNvSpPr txBox="1"/>
          <p:nvPr/>
        </p:nvSpPr>
        <p:spPr>
          <a:xfrm>
            <a:off x="5424456" y="4516135"/>
            <a:ext cx="1967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Salvaterra, 2015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23270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470B45A-4C78-40FA-D1CD-EB9E6D832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108" y="1275606"/>
            <a:ext cx="1296684" cy="31593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VT双通道测光…">
            <a:extLst>
              <a:ext uri="{FF2B5EF4-FFF2-40B4-BE49-F238E27FC236}">
                <a16:creationId xmlns:a16="http://schemas.microsoft.com/office/drawing/2014/main" id="{88B156BA-47FB-F8F2-3093-D46DDEDB4FC7}"/>
              </a:ext>
            </a:extLst>
          </p:cNvPr>
          <p:cNvSpPr txBox="1"/>
          <p:nvPr/>
        </p:nvSpPr>
        <p:spPr>
          <a:xfrm>
            <a:off x="5483405" y="1205207"/>
            <a:ext cx="240857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sz="2000" dirty="0" err="1"/>
              <a:t>VT双通道</a:t>
            </a:r>
            <a:r>
              <a:rPr sz="2000" dirty="0" err="1">
                <a:solidFill>
                  <a:schemeClr val="accent5"/>
                </a:solidFill>
              </a:rPr>
              <a:t>测光</a:t>
            </a:r>
            <a:endParaRPr sz="2000" dirty="0">
              <a:solidFill>
                <a:schemeClr val="accent5"/>
              </a:solidFill>
            </a:endParaRPr>
          </a:p>
          <a:p>
            <a:pPr defTabSz="457200">
              <a:lnSpc>
                <a:spcPct val="100000"/>
              </a:lnSpc>
              <a:defRPr sz="3000" b="1">
                <a:latin typeface="Arial"/>
                <a:ea typeface="Arial"/>
                <a:cs typeface="Arial"/>
                <a:sym typeface="Arial"/>
              </a:defRPr>
            </a:pPr>
            <a:r>
              <a:rPr sz="2000" dirty="0">
                <a:solidFill>
                  <a:schemeClr val="accent5"/>
                </a:solidFill>
              </a:rPr>
              <a:t>22.5mag@5分钟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8857C6-A0DF-6AC5-156F-B8B1D1CAD8F2}"/>
              </a:ext>
            </a:extLst>
          </p:cNvPr>
          <p:cNvSpPr txBox="1"/>
          <p:nvPr/>
        </p:nvSpPr>
        <p:spPr>
          <a:xfrm>
            <a:off x="2483768" y="442699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    </a:t>
            </a:r>
            <a:r>
              <a:rPr lang="en-CN" sz="2400" dirty="0"/>
              <a:t>VT在</a:t>
            </a:r>
            <a:r>
              <a:rPr lang="en-US" altLang="zh-CN" sz="2400" dirty="0"/>
              <a:t>5</a:t>
            </a:r>
            <a:r>
              <a:rPr lang="zh-CN" altLang="en-US" sz="2400" dirty="0"/>
              <a:t>分钟内</a:t>
            </a:r>
            <a:r>
              <a:rPr lang="en-CN" sz="2400" dirty="0"/>
              <a:t>自动后随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3FB4827-23F8-5317-30CC-5FCE3A5C2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137433"/>
            <a:ext cx="4009431" cy="21654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34B4D3-A75A-695C-D58F-28B3310D49EB}"/>
              </a:ext>
            </a:extLst>
          </p:cNvPr>
          <p:cNvSpPr txBox="1"/>
          <p:nvPr/>
        </p:nvSpPr>
        <p:spPr>
          <a:xfrm>
            <a:off x="3227118" y="1426335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</a:t>
            </a:r>
            <a:r>
              <a:rPr lang="zh-CN" altLang="en-US" dirty="0"/>
              <a:t> </a:t>
            </a:r>
            <a:r>
              <a:rPr lang="en-US" altLang="zh-CN" dirty="0"/>
              <a:t>400-1000nm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25320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14D2-EBC5-DE2E-3D1C-5D560C494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901"/>
            <a:ext cx="8229600" cy="857250"/>
          </a:xfrm>
        </p:spPr>
        <p:txBody>
          <a:bodyPr>
            <a:normAutofit/>
          </a:bodyPr>
          <a:lstStyle/>
          <a:p>
            <a:r>
              <a:rPr lang="en-CN" sz="3200" dirty="0"/>
              <a:t>通过VT颜色识别高红移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0DEBB-7FAF-E60B-30F8-EFD1A938A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779662"/>
            <a:ext cx="4827908" cy="26677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2C745D-864B-977B-88CE-378B8CAB2197}"/>
              </a:ext>
            </a:extLst>
          </p:cNvPr>
          <p:cNvSpPr txBox="1"/>
          <p:nvPr/>
        </p:nvSpPr>
        <p:spPr>
          <a:xfrm>
            <a:off x="4815643" y="2132644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Wang+ 2020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18FE226B-8B18-7E3E-31B5-069A4D72EDB5}"/>
              </a:ext>
            </a:extLst>
          </p:cNvPr>
          <p:cNvSpPr/>
          <p:nvPr/>
        </p:nvSpPr>
        <p:spPr>
          <a:xfrm rot="19372282" flipV="1">
            <a:off x="6752377" y="2429812"/>
            <a:ext cx="1470182" cy="30523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6A85FC7-1C5C-1E4C-64E9-CC12F7D7CFD3}"/>
              </a:ext>
            </a:extLst>
          </p:cNvPr>
          <p:cNvGrpSpPr/>
          <p:nvPr/>
        </p:nvGrpSpPr>
        <p:grpSpPr>
          <a:xfrm>
            <a:off x="308662" y="1635646"/>
            <a:ext cx="3779514" cy="2612269"/>
            <a:chOff x="225522" y="1643634"/>
            <a:chExt cx="3779514" cy="2612269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D86523E-D4D2-B9A8-020C-22035A310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22" y="1643634"/>
              <a:ext cx="3779514" cy="261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CDB27059-339A-A4D1-E6A4-CAB22F1962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47663" y="3147814"/>
              <a:ext cx="245737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zh-CN" sz="28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---------------</a:t>
              </a:r>
              <a:endPara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85E616-8058-C574-CA18-59C0E17B595B}"/>
              </a:ext>
            </a:extLst>
          </p:cNvPr>
          <p:cNvSpPr txBox="1"/>
          <p:nvPr/>
        </p:nvSpPr>
        <p:spPr>
          <a:xfrm>
            <a:off x="4999323" y="1243486"/>
            <a:ext cx="3145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VT</a:t>
            </a:r>
            <a:r>
              <a:rPr lang="zh-CN" altLang="en-US" dirty="0">
                <a:solidFill>
                  <a:srgbClr val="FF0000"/>
                </a:solidFill>
              </a:rPr>
              <a:t>，</a:t>
            </a:r>
            <a:r>
              <a:rPr lang="en-US" altLang="zh-CN" dirty="0">
                <a:solidFill>
                  <a:srgbClr val="FF0000"/>
                </a:solidFill>
              </a:rPr>
              <a:t>T0+5</a:t>
            </a:r>
            <a:r>
              <a:rPr lang="zh-CN" altLang="en-US" dirty="0">
                <a:solidFill>
                  <a:srgbClr val="FF0000"/>
                </a:solidFill>
              </a:rPr>
              <a:t>分钟，</a:t>
            </a:r>
            <a:r>
              <a:rPr lang="en-US" altLang="zh-CN" dirty="0">
                <a:solidFill>
                  <a:srgbClr val="FF0000"/>
                </a:solidFill>
              </a:rPr>
              <a:t>22.5</a:t>
            </a:r>
            <a:r>
              <a:rPr lang="zh-CN" altLang="en-US" dirty="0">
                <a:solidFill>
                  <a:srgbClr val="FF0000"/>
                </a:solidFill>
              </a:rPr>
              <a:t>等看不到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或者颜色很红，</a:t>
            </a:r>
            <a:r>
              <a:rPr lang="en-US" altLang="zh-CN" dirty="0">
                <a:solidFill>
                  <a:srgbClr val="FF0000"/>
                </a:solidFill>
              </a:rPr>
              <a:t>B-R&gt;4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17F15-F088-9620-4B4D-AD5EA546893B}"/>
              </a:ext>
            </a:extLst>
          </p:cNvPr>
          <p:cNvSpPr txBox="1"/>
          <p:nvPr/>
        </p:nvSpPr>
        <p:spPr>
          <a:xfrm>
            <a:off x="2443512" y="1888263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Kann+2009</a:t>
            </a:r>
          </a:p>
          <a:p>
            <a:r>
              <a:rPr lang="en-CN" dirty="0"/>
              <a:t>Wang+2013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F51ECD-6A55-3DB8-EDCC-6DEB919D68FC}"/>
              </a:ext>
            </a:extLst>
          </p:cNvPr>
          <p:cNvSpPr txBox="1"/>
          <p:nvPr/>
        </p:nvSpPr>
        <p:spPr>
          <a:xfrm>
            <a:off x="3480790" y="321677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VT</a:t>
            </a:r>
          </a:p>
        </p:txBody>
      </p:sp>
    </p:spTree>
    <p:extLst>
      <p:ext uri="{BB962C8B-B14F-4D97-AF65-F5344CB8AC3E}">
        <p14:creationId xmlns:p14="http://schemas.microsoft.com/office/powerpoint/2010/main" val="3465390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B158-CC82-6E41-10A8-570D5ED6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altLang="zh-CN" sz="4100" b="1" err="1"/>
              <a:t>Mephisto</a:t>
            </a:r>
            <a:r>
              <a:rPr lang="zh-CN" altLang="en-US" sz="4100" b="1"/>
              <a:t>在（高红移）伽马暴优势</a:t>
            </a:r>
            <a:endParaRPr lang="en-CN" sz="41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A72FD9-5FDD-425F-4CBC-C1B455982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1D27BF8-A2D8-B11E-01F1-A5E328166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" y="1091045"/>
            <a:ext cx="9144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520F7B70-6790-1A24-01C9-0312C517A8F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2252301"/>
              </p:ext>
            </p:extLst>
          </p:nvPr>
        </p:nvGraphicFramePr>
        <p:xfrm>
          <a:off x="533400" y="1372412"/>
          <a:ext cx="4038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F292023-A054-2EF6-A290-2BED7EBCF1A6}"/>
              </a:ext>
            </a:extLst>
          </p:cNvPr>
          <p:cNvSpPr txBox="1"/>
          <p:nvPr/>
        </p:nvSpPr>
        <p:spPr>
          <a:xfrm>
            <a:off x="2195736" y="4587974"/>
            <a:ext cx="5472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solidFill>
                  <a:srgbClr val="FFFF00"/>
                </a:solidFill>
              </a:rPr>
              <a:t>http://www.swifar.ynu.edu.cn/info/1015/1073.htm</a:t>
            </a:r>
          </a:p>
        </p:txBody>
      </p:sp>
    </p:spTree>
    <p:extLst>
      <p:ext uri="{BB962C8B-B14F-4D97-AF65-F5344CB8AC3E}">
        <p14:creationId xmlns:p14="http://schemas.microsoft.com/office/powerpoint/2010/main" val="2148776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871831-61FF-3C64-AEBF-095E7C6C6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485"/>
            <a:ext cx="9144000" cy="4210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CD7E3-C5C5-FBDB-4716-2D32B45D8B8E}"/>
              </a:ext>
            </a:extLst>
          </p:cNvPr>
          <p:cNvSpPr txBox="1"/>
          <p:nvPr/>
        </p:nvSpPr>
        <p:spPr>
          <a:xfrm>
            <a:off x="6660232" y="149163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方圆的报告</a:t>
            </a:r>
          </a:p>
        </p:txBody>
      </p:sp>
    </p:spTree>
    <p:extLst>
      <p:ext uri="{BB962C8B-B14F-4D97-AF65-F5344CB8AC3E}">
        <p14:creationId xmlns:p14="http://schemas.microsoft.com/office/powerpoint/2010/main" val="3186525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C68CB-454C-E47C-6BB3-989BF6A8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5743"/>
            <a:ext cx="7848872" cy="4672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3D30A0-11DA-937B-38CA-6A2B7A29A14E}"/>
              </a:ext>
            </a:extLst>
          </p:cNvPr>
          <p:cNvSpPr txBox="1"/>
          <p:nvPr/>
        </p:nvSpPr>
        <p:spPr>
          <a:xfrm>
            <a:off x="1691680" y="555526"/>
            <a:ext cx="18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Krühler+2011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3169C-E8C0-5BAF-6905-66485594BE65}"/>
              </a:ext>
            </a:extLst>
          </p:cNvPr>
          <p:cNvSpPr txBox="1"/>
          <p:nvPr/>
        </p:nvSpPr>
        <p:spPr>
          <a:xfrm>
            <a:off x="3491880" y="752477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CN" dirty="0">
                <a:solidFill>
                  <a:srgbClr val="FF0000"/>
                </a:solidFill>
              </a:rPr>
              <a:t>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AE67E3-8E09-55C8-ED34-68DC35EE69F9}"/>
              </a:ext>
            </a:extLst>
          </p:cNvPr>
          <p:cNvSpPr txBox="1"/>
          <p:nvPr/>
        </p:nvSpPr>
        <p:spPr>
          <a:xfrm>
            <a:off x="4752020" y="97877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CN" dirty="0">
                <a:solidFill>
                  <a:srgbClr val="FF0000"/>
                </a:solidFill>
              </a:rPr>
              <a:t>=2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5121D2-72E6-DA40-D60A-3FEBB44B5424}"/>
              </a:ext>
            </a:extLst>
          </p:cNvPr>
          <p:cNvSpPr txBox="1"/>
          <p:nvPr/>
        </p:nvSpPr>
        <p:spPr>
          <a:xfrm>
            <a:off x="5544839" y="112180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CN" dirty="0">
                <a:solidFill>
                  <a:srgbClr val="FF0000"/>
                </a:solidFill>
              </a:rPr>
              <a:t>=3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060C2-65CA-54A3-4604-263A02F6F617}"/>
              </a:ext>
            </a:extLst>
          </p:cNvPr>
          <p:cNvSpPr txBox="1"/>
          <p:nvPr/>
        </p:nvSpPr>
        <p:spPr>
          <a:xfrm>
            <a:off x="6003995" y="130647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CN" dirty="0">
                <a:solidFill>
                  <a:srgbClr val="FF0000"/>
                </a:solidFill>
              </a:rPr>
              <a:t>=4.5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7FC58-B3E9-7F29-E739-81A19C9E60FF}"/>
              </a:ext>
            </a:extLst>
          </p:cNvPr>
          <p:cNvSpPr txBox="1"/>
          <p:nvPr/>
        </p:nvSpPr>
        <p:spPr>
          <a:xfrm>
            <a:off x="6687195" y="134810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CN" dirty="0">
                <a:solidFill>
                  <a:srgbClr val="FF0000"/>
                </a:solidFill>
              </a:rPr>
              <a:t>=6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C0227F-0D82-0092-E761-8BC112439F4D}"/>
              </a:ext>
            </a:extLst>
          </p:cNvPr>
          <p:cNvSpPr txBox="1"/>
          <p:nvPr/>
        </p:nvSpPr>
        <p:spPr>
          <a:xfrm>
            <a:off x="7284673" y="148599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CN" dirty="0">
                <a:solidFill>
                  <a:srgbClr val="FF0000"/>
                </a:solidFill>
              </a:rPr>
              <a:t>=8</a:t>
            </a:r>
          </a:p>
        </p:txBody>
      </p:sp>
    </p:spTree>
    <p:extLst>
      <p:ext uri="{BB962C8B-B14F-4D97-AF65-F5344CB8AC3E}">
        <p14:creationId xmlns:p14="http://schemas.microsoft.com/office/powerpoint/2010/main" val="494111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B481D-0C8B-16AA-B78C-BA2606E4C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03598"/>
            <a:ext cx="5826348" cy="3412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E9902-6986-38A7-C990-6D311B15B455}"/>
              </a:ext>
            </a:extLst>
          </p:cNvPr>
          <p:cNvSpPr txBox="1"/>
          <p:nvPr/>
        </p:nvSpPr>
        <p:spPr>
          <a:xfrm>
            <a:off x="6948264" y="764081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Greiner</a:t>
            </a:r>
            <a:r>
              <a:rPr lang="en-US" altLang="zh-CN" dirty="0"/>
              <a:t>+2009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F4958-DD76-5635-4C82-479BA9F74A75}"/>
              </a:ext>
            </a:extLst>
          </p:cNvPr>
          <p:cNvSpPr txBox="1"/>
          <p:nvPr/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GRB 080913 @z=6.7</a:t>
            </a:r>
            <a:endParaRPr lang="en-CN" sz="4400" dirty="0"/>
          </a:p>
        </p:txBody>
      </p:sp>
    </p:spTree>
    <p:extLst>
      <p:ext uri="{BB962C8B-B14F-4D97-AF65-F5344CB8AC3E}">
        <p14:creationId xmlns:p14="http://schemas.microsoft.com/office/powerpoint/2010/main" val="30203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5C7B594-D9ED-F247-7A7D-12A7E4FD75A0}"/>
              </a:ext>
            </a:extLst>
          </p:cNvPr>
          <p:cNvSpPr txBox="1"/>
          <p:nvPr/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GRB 080913 @z=6.7</a:t>
            </a:r>
            <a:endParaRPr lang="en-CN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9C81B-A7DA-12F9-5666-E0BA6383E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3440" b="3"/>
          <a:stretch/>
        </p:blipFill>
        <p:spPr>
          <a:xfrm>
            <a:off x="457200" y="1200151"/>
            <a:ext cx="4038600" cy="3394472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3F057-B46E-B9CC-75EC-AA0E2D9B4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r="15127"/>
          <a:stretch/>
        </p:blipFill>
        <p:spPr>
          <a:xfrm>
            <a:off x="4648200" y="1200151"/>
            <a:ext cx="4038600" cy="3394472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AC7109-8A2C-3BD0-72E0-37B462DA3D1F}"/>
              </a:ext>
            </a:extLst>
          </p:cNvPr>
          <p:cNvSpPr txBox="1"/>
          <p:nvPr/>
        </p:nvSpPr>
        <p:spPr>
          <a:xfrm>
            <a:off x="2195736" y="3147814"/>
            <a:ext cx="1781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zh-CN" altLang="en-US" sz="1800" kern="1200" dirty="0">
                <a:latin typeface="+mj-lt"/>
                <a:ea typeface="+mj-ea"/>
                <a:cs typeface="+mj-cs"/>
              </a:rPr>
              <a:t>Greiner+2009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0E1E1-A758-46BB-C427-42E5F98ED5AB}"/>
              </a:ext>
            </a:extLst>
          </p:cNvPr>
          <p:cNvSpPr txBox="1"/>
          <p:nvPr/>
        </p:nvSpPr>
        <p:spPr>
          <a:xfrm>
            <a:off x="2301878" y="2501483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测光红移</a:t>
            </a:r>
            <a:endParaRPr lang="en-US" dirty="0"/>
          </a:p>
          <a:p>
            <a:r>
              <a:rPr lang="zh-CN" altLang="en-US" dirty="0"/>
              <a:t>高红移候选体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841063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F70DF-177E-E4DC-60ED-5FA32D9E3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39" y="483518"/>
            <a:ext cx="8229600" cy="857250"/>
          </a:xfrm>
        </p:spPr>
        <p:txBody>
          <a:bodyPr>
            <a:noAutofit/>
          </a:bodyPr>
          <a:lstStyle/>
          <a:p>
            <a:r>
              <a:rPr lang="en-CN" sz="2400" dirty="0"/>
              <a:t>大质量恒星坍缩伽马暴是探测早期宇宙的理想探针</a:t>
            </a:r>
          </a:p>
        </p:txBody>
      </p:sp>
      <p:pic>
        <p:nvPicPr>
          <p:cNvPr id="1026" name="Picture 2" descr="伽玛射线暴| Celestia Wiki | Fandom">
            <a:extLst>
              <a:ext uri="{FF2B5EF4-FFF2-40B4-BE49-F238E27FC236}">
                <a16:creationId xmlns:a16="http://schemas.microsoft.com/office/drawing/2014/main" id="{9D53DF12-D2AF-A7E1-5C66-F23627F12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3096344" cy="211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3026D7-E378-8761-A5F0-9F1500355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63" y="1911213"/>
            <a:ext cx="3883553" cy="24607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70BAB-E9D0-563F-31B0-C80FB271B731}"/>
              </a:ext>
            </a:extLst>
          </p:cNvPr>
          <p:cNvSpPr txBox="1"/>
          <p:nvPr/>
        </p:nvSpPr>
        <p:spPr>
          <a:xfrm>
            <a:off x="5508104" y="3634755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Burns</a:t>
            </a:r>
            <a:r>
              <a:rPr lang="en-US" altLang="zh-CN" dirty="0"/>
              <a:t>+</a:t>
            </a:r>
            <a:r>
              <a:rPr lang="en-CN" dirty="0"/>
              <a:t>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E7BAC-35EE-753D-4AAE-FAB7701B3DFD}"/>
              </a:ext>
            </a:extLst>
          </p:cNvPr>
          <p:cNvSpPr txBox="1"/>
          <p:nvPr/>
        </p:nvSpPr>
        <p:spPr>
          <a:xfrm>
            <a:off x="5076056" y="124618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理论预期可以探测到z</a:t>
            </a:r>
            <a:r>
              <a:rPr lang="zh-CN" altLang="en-US" dirty="0"/>
              <a:t>～</a:t>
            </a:r>
            <a:r>
              <a:rPr lang="en-US" altLang="zh-CN" dirty="0"/>
              <a:t>20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348926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5532CA0-26AD-95A0-88C0-51CAF6582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1312"/>
            <a:ext cx="9144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1A75C4-5368-0BFC-7CAB-3F0B2AB2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02" y="223832"/>
            <a:ext cx="4625864" cy="857250"/>
          </a:xfrm>
        </p:spPr>
        <p:txBody>
          <a:bodyPr>
            <a:normAutofit/>
          </a:bodyPr>
          <a:lstStyle/>
          <a:p>
            <a:r>
              <a:rPr lang="en-US" altLang="zh-CN" sz="3200" b="1" dirty="0"/>
              <a:t>SVOM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+</a:t>
            </a:r>
            <a:r>
              <a:rPr lang="zh-CN" altLang="en-US" sz="3200" b="1" dirty="0"/>
              <a:t> </a:t>
            </a:r>
            <a:r>
              <a:rPr lang="en-US" altLang="zh-CN" sz="3200" b="1" dirty="0" err="1"/>
              <a:t>mephisto</a:t>
            </a:r>
            <a:endParaRPr lang="en-CN" sz="3200" dirty="0"/>
          </a:p>
        </p:txBody>
      </p:sp>
      <p:pic>
        <p:nvPicPr>
          <p:cNvPr id="6" name="Picture 7" descr="D:\DataSynch\PRJ_eclairs\www\06internal_pha2\160411conf_Houches_SVOMwp\WhitePaperInstrSection-Latex\SVOM_2015_Illustre_A_1920x1393 copy.png">
            <a:extLst>
              <a:ext uri="{FF2B5EF4-FFF2-40B4-BE49-F238E27FC236}">
                <a16:creationId xmlns:a16="http://schemas.microsoft.com/office/drawing/2014/main" id="{B8488201-3116-4169-BACC-9606513E0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53" b="26718"/>
          <a:stretch/>
        </p:blipFill>
        <p:spPr bwMode="auto">
          <a:xfrm rot="836769">
            <a:off x="177145" y="1007391"/>
            <a:ext cx="3396199" cy="218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F53269-97C4-AA54-7C69-753C558856AE}"/>
              </a:ext>
            </a:extLst>
          </p:cNvPr>
          <p:cNvSpPr txBox="1"/>
          <p:nvPr/>
        </p:nvSpPr>
        <p:spPr>
          <a:xfrm>
            <a:off x="2865256" y="2030958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800" b="1" dirty="0">
                <a:solidFill>
                  <a:srgbClr val="FFFF00"/>
                </a:solidFill>
              </a:rPr>
              <a:t>联合高红移候选体证认</a:t>
            </a:r>
            <a:endParaRPr lang="en-CN" b="1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4D7F50-C087-DB69-3E2E-1BDDA4CBE9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30331"/>
            <a:ext cx="3912169" cy="16895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C40BE5-E30A-129C-27D3-CDA37C44981F}"/>
              </a:ext>
            </a:extLst>
          </p:cNvPr>
          <p:cNvSpPr txBox="1"/>
          <p:nvPr/>
        </p:nvSpPr>
        <p:spPr>
          <a:xfrm>
            <a:off x="7068561" y="291860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Greiner</a:t>
            </a:r>
            <a:r>
              <a:rPr lang="en-US" altLang="zh-CN" dirty="0">
                <a:solidFill>
                  <a:srgbClr val="FFFF00"/>
                </a:solidFill>
              </a:rPr>
              <a:t>+2009</a:t>
            </a:r>
            <a:endParaRPr lang="en-CN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8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8" y="3294335"/>
            <a:ext cx="2197416" cy="131749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218138" y="293608"/>
            <a:ext cx="70904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  <a:cs typeface="华文新魏"/>
              </a:rPr>
              <a:t>高红移伽玛暴</a:t>
            </a:r>
            <a:r>
              <a:rPr kumimoji="1" lang="en-US" altLang="zh-CN" sz="2700" dirty="0">
                <a:latin typeface="华文楷体" panose="02010600040101010101" pitchFamily="2" charset="-122"/>
                <a:ea typeface="华文楷体" panose="02010600040101010101" pitchFamily="2" charset="-122"/>
                <a:cs typeface="华文新魏"/>
              </a:rPr>
              <a:t>---</a:t>
            </a:r>
            <a:r>
              <a:rPr kumimoji="1" lang="zh-CN" altLang="en-US" sz="2700" dirty="0">
                <a:latin typeface="华文楷体" panose="02010600040101010101" pitchFamily="2" charset="-122"/>
                <a:ea typeface="华文楷体" panose="02010600040101010101" pitchFamily="2" charset="-122"/>
                <a:cs typeface="华文新魏"/>
              </a:rPr>
              <a:t>宇宙最剧烈的大质量恒星爆发</a:t>
            </a:r>
          </a:p>
        </p:txBody>
      </p:sp>
      <p:grpSp>
        <p:nvGrpSpPr>
          <p:cNvPr id="8" name="组 7"/>
          <p:cNvGrpSpPr/>
          <p:nvPr/>
        </p:nvGrpSpPr>
        <p:grpSpPr>
          <a:xfrm>
            <a:off x="375227" y="998621"/>
            <a:ext cx="8552205" cy="2075448"/>
            <a:chOff x="1675853" y="3753614"/>
            <a:chExt cx="8917500" cy="3104386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5853" y="3753614"/>
              <a:ext cx="8917500" cy="3104386"/>
            </a:xfrm>
            <a:prstGeom prst="rect">
              <a:avLst/>
            </a:prstGeom>
          </p:spPr>
        </p:pic>
        <p:cxnSp>
          <p:nvCxnSpPr>
            <p:cNvPr id="4" name="直线连接符 3"/>
            <p:cNvCxnSpPr/>
            <p:nvPr/>
          </p:nvCxnSpPr>
          <p:spPr>
            <a:xfrm>
              <a:off x="4892262" y="4470355"/>
              <a:ext cx="11042" cy="1791297"/>
            </a:xfrm>
            <a:prstGeom prst="line">
              <a:avLst/>
            </a:prstGeom>
            <a:ln w="381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26"/>
            <p:cNvCxnSpPr/>
            <p:nvPr/>
          </p:nvCxnSpPr>
          <p:spPr>
            <a:xfrm>
              <a:off x="6237357" y="4464830"/>
              <a:ext cx="13252" cy="1829953"/>
            </a:xfrm>
            <a:prstGeom prst="line">
              <a:avLst/>
            </a:prstGeom>
            <a:ln w="38100" cmpd="sng">
              <a:solidFill>
                <a:srgbClr val="FFFF00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 rot="16200000">
              <a:off x="3925158" y="5007709"/>
              <a:ext cx="1432977" cy="3369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zh-CN" altLang="en-US" sz="1500" b="1" dirty="0">
                  <a:latin typeface="仿宋" panose="02010609060101010101" pitchFamily="49" charset="-122"/>
                  <a:ea typeface="仿宋" panose="02010609060101010101" pitchFamily="49" charset="-122"/>
                  <a:cs typeface="华文新魏"/>
                </a:rPr>
                <a:t>理论预期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 rot="16200000">
              <a:off x="5772475" y="4976195"/>
              <a:ext cx="1547007" cy="38510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b="1" dirty="0">
                  <a:latin typeface="仿宋" panose="02010609060101010101" pitchFamily="49" charset="-122"/>
                  <a:ea typeface="仿宋" panose="02010609060101010101" pitchFamily="49" charset="-122"/>
                  <a:cs typeface="华文新魏"/>
                </a:rPr>
                <a:t>当前</a:t>
              </a:r>
              <a:r>
                <a:rPr kumimoji="1" lang="zh-CN" altLang="en-US" sz="1500" b="1" dirty="0">
                  <a:latin typeface="仿宋" panose="02010609060101010101" pitchFamily="49" charset="-122"/>
                  <a:ea typeface="仿宋" panose="02010609060101010101" pitchFamily="49" charset="-122"/>
                  <a:cs typeface="华文新魏"/>
                </a:rPr>
                <a:t>记录</a:t>
              </a:r>
              <a:endParaRPr kumimoji="1" lang="zh-CN" altLang="en-US" b="1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724032" y="2618701"/>
            <a:ext cx="60946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300" b="1" dirty="0">
                <a:solidFill>
                  <a:srgbClr val="FFFF00"/>
                </a:solidFill>
              </a:rPr>
              <a:t>？</a:t>
            </a:r>
            <a:endParaRPr lang="en-US" sz="3300" b="1" dirty="0">
              <a:solidFill>
                <a:srgbClr val="FFFF00"/>
              </a:solidFill>
            </a:endParaRPr>
          </a:p>
        </p:txBody>
      </p:sp>
      <p:sp>
        <p:nvSpPr>
          <p:cNvPr id="15" name="文本框 25"/>
          <p:cNvSpPr txBox="1"/>
          <p:nvPr/>
        </p:nvSpPr>
        <p:spPr>
          <a:xfrm>
            <a:off x="5218979" y="3147349"/>
            <a:ext cx="4164848" cy="173380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kumimoji="1"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rPr>
              <a:t>关键科学问题：</a:t>
            </a:r>
            <a:r>
              <a:rPr kumimoji="1" lang="en-US" altLang="zh-CN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rPr>
              <a:t> </a:t>
            </a:r>
          </a:p>
          <a:p>
            <a:pPr marL="600075" lvl="1" indent="-257175">
              <a:spcAft>
                <a:spcPts val="450"/>
              </a:spcAft>
              <a:buFont typeface="Wingdings" charset="2"/>
              <a:buChar char="ü"/>
            </a:pPr>
            <a:r>
              <a:rPr kumimoji="1"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rPr>
              <a:t>最高红移可以探测到多远？</a:t>
            </a:r>
            <a:endParaRPr kumimoji="1" lang="en-US" altLang="zh-CN" dirty="0">
              <a:latin typeface="仿宋" panose="02010609060101010101" pitchFamily="49" charset="-122"/>
              <a:ea typeface="仿宋" panose="02010609060101010101" pitchFamily="49" charset="-122"/>
              <a:cs typeface="华文新魏"/>
            </a:endParaRPr>
          </a:p>
          <a:p>
            <a:pPr marL="600075" lvl="1" indent="-257175">
              <a:spcAft>
                <a:spcPts val="450"/>
              </a:spcAft>
              <a:buFont typeface="Wingdings" charset="2"/>
              <a:buChar char="ü"/>
            </a:pPr>
            <a:r>
              <a:rPr kumimoji="1"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rPr>
              <a:t>第一代恒星是什么时候形成的？</a:t>
            </a:r>
            <a:endParaRPr kumimoji="1" lang="en-US" altLang="zh-CN" dirty="0">
              <a:latin typeface="仿宋" panose="02010609060101010101" pitchFamily="49" charset="-122"/>
              <a:ea typeface="仿宋" panose="02010609060101010101" pitchFamily="49" charset="-122"/>
              <a:cs typeface="华文新魏"/>
            </a:endParaRPr>
          </a:p>
          <a:p>
            <a:pPr marL="600075" lvl="1" indent="-257175">
              <a:spcAft>
                <a:spcPts val="450"/>
              </a:spcAft>
              <a:buFont typeface="Wingdings" charset="2"/>
              <a:buChar char="ü"/>
            </a:pPr>
            <a:r>
              <a:rPr kumimoji="1"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rPr>
              <a:t>早期宇宙形成历史</a:t>
            </a:r>
            <a:endParaRPr kumimoji="1" lang="en-US" altLang="zh-CN" dirty="0">
              <a:latin typeface="仿宋" panose="02010609060101010101" pitchFamily="49" charset="-122"/>
              <a:ea typeface="仿宋" panose="02010609060101010101" pitchFamily="49" charset="-122"/>
              <a:cs typeface="华文新魏"/>
            </a:endParaRPr>
          </a:p>
          <a:p>
            <a:pPr marL="600075" lvl="1" indent="-257175">
              <a:spcAft>
                <a:spcPts val="450"/>
              </a:spcAft>
              <a:buFont typeface="Wingdings" charset="2"/>
              <a:buChar char="ü"/>
            </a:pPr>
            <a:r>
              <a:rPr kumimoji="1" lang="zh-CN" altLang="en-US" dirty="0">
                <a:latin typeface="仿宋" panose="02010609060101010101" pitchFamily="49" charset="-122"/>
                <a:ea typeface="仿宋" panose="02010609060101010101" pitchFamily="49" charset="-122"/>
                <a:cs typeface="华文新魏"/>
              </a:rPr>
              <a:t>宇宙物质分布</a:t>
            </a:r>
            <a:endParaRPr kumimoji="1" lang="en-US" altLang="zh-CN" dirty="0">
              <a:latin typeface="仿宋" panose="02010609060101010101" pitchFamily="49" charset="-122"/>
              <a:ea typeface="仿宋" panose="02010609060101010101" pitchFamily="49" charset="-122"/>
              <a:cs typeface="华文新魏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3267" y="4585874"/>
            <a:ext cx="3188734" cy="46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目前光谱红移</a:t>
            </a:r>
            <a:r>
              <a:rPr lang="en-US" altLang="zh-CN" dirty="0">
                <a:solidFill>
                  <a:srgbClr val="FF0000"/>
                </a:solidFill>
              </a:rPr>
              <a:t>&gt;6</a:t>
            </a:r>
            <a:r>
              <a:rPr lang="zh-CN" altLang="en-US" dirty="0">
                <a:solidFill>
                  <a:srgbClr val="FF0000"/>
                </a:solidFill>
              </a:rPr>
              <a:t>的仅有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zh-CN" altLang="en-US" dirty="0">
                <a:solidFill>
                  <a:srgbClr val="FF0000"/>
                </a:solidFill>
              </a:rPr>
              <a:t>个</a:t>
            </a:r>
            <a:endParaRPr lang="en-US" altLang="zh-CN" dirty="0"/>
          </a:p>
        </p:txBody>
      </p:sp>
      <p:sp>
        <p:nvSpPr>
          <p:cNvPr id="2" name="TextBox 1"/>
          <p:cNvSpPr txBox="1"/>
          <p:nvPr/>
        </p:nvSpPr>
        <p:spPr>
          <a:xfrm>
            <a:off x="472299" y="4207539"/>
            <a:ext cx="10118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GRB080913</a:t>
            </a:r>
            <a:endParaRPr lang="en-US" sz="135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74" y="3294334"/>
            <a:ext cx="2617064" cy="13390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715945" y="3611176"/>
            <a:ext cx="7489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Z=6.695</a:t>
            </a:r>
            <a:endParaRPr lang="en-US" sz="1350" dirty="0"/>
          </a:p>
        </p:txBody>
      </p:sp>
      <p:sp>
        <p:nvSpPr>
          <p:cNvPr id="21" name="TextBox 20"/>
          <p:cNvSpPr txBox="1"/>
          <p:nvPr/>
        </p:nvSpPr>
        <p:spPr>
          <a:xfrm>
            <a:off x="4167370" y="3362545"/>
            <a:ext cx="852413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2h by VLT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7161" y="3423270"/>
            <a:ext cx="877163" cy="30008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zh-CN" altLang="en-US" sz="1350" dirty="0"/>
              <a:t>幂率衰减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06651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5F03A7-C4F1-A412-6AA8-B1CEDB089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411" y="516396"/>
            <a:ext cx="6851178" cy="4110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4B1E6B-C98F-B1FE-F699-EE47EBCED31E}"/>
              </a:ext>
            </a:extLst>
          </p:cNvPr>
          <p:cNvSpPr txBox="1"/>
          <p:nvPr/>
        </p:nvSpPr>
        <p:spPr>
          <a:xfrm>
            <a:off x="4573310" y="1419622"/>
            <a:ext cx="308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Swift</a:t>
            </a:r>
            <a:r>
              <a:rPr lang="zh-CN" altLang="en-US" dirty="0"/>
              <a:t> </a:t>
            </a:r>
            <a:r>
              <a:rPr lang="en-US" altLang="zh-CN" dirty="0"/>
              <a:t>GRB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  <a:r>
              <a:rPr lang="zh-CN" altLang="en-US" dirty="0"/>
              <a:t> （</a:t>
            </a:r>
            <a:r>
              <a:rPr lang="en-US" altLang="zh-CN" dirty="0"/>
              <a:t>20240805</a:t>
            </a:r>
            <a:r>
              <a:rPr lang="zh-CN" altLang="en-US" dirty="0"/>
              <a:t>）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70062B-C91B-F0E5-12B2-70A66E83FF9A}"/>
              </a:ext>
            </a:extLst>
          </p:cNvPr>
          <p:cNvSpPr txBox="1"/>
          <p:nvPr/>
        </p:nvSpPr>
        <p:spPr>
          <a:xfrm>
            <a:off x="5547999" y="1923678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6 GRBs, 光谱红移&gt;6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0484AC-AC3A-8D8E-1407-1347A53DA832}"/>
              </a:ext>
            </a:extLst>
          </p:cNvPr>
          <p:cNvSpPr/>
          <p:nvPr/>
        </p:nvSpPr>
        <p:spPr>
          <a:xfrm>
            <a:off x="6228184" y="2787774"/>
            <a:ext cx="1656184" cy="1440160"/>
          </a:xfrm>
          <a:prstGeom prst="rect">
            <a:avLst/>
          </a:prstGeom>
          <a:solidFill>
            <a:schemeClr val="accent6">
              <a:alpha val="4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25179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B5EA328-CD90-F77C-29F9-35DC2E76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65" y="771550"/>
            <a:ext cx="7015427" cy="4209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597602-2E46-4EE3-5EAA-DAE1F21223DA}"/>
              </a:ext>
            </a:extLst>
          </p:cNvPr>
          <p:cNvSpPr txBox="1"/>
          <p:nvPr/>
        </p:nvSpPr>
        <p:spPr>
          <a:xfrm>
            <a:off x="6300192" y="555526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6 GRBs, 光谱红移&gt;6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8A4E3-F798-200B-41FF-430A040306FA}"/>
              </a:ext>
            </a:extLst>
          </p:cNvPr>
          <p:cNvSpPr/>
          <p:nvPr/>
        </p:nvSpPr>
        <p:spPr>
          <a:xfrm>
            <a:off x="1475656" y="987574"/>
            <a:ext cx="6480720" cy="1008112"/>
          </a:xfrm>
          <a:prstGeom prst="rect">
            <a:avLst/>
          </a:prstGeom>
          <a:solidFill>
            <a:schemeClr val="accent6">
              <a:lumMod val="20000"/>
              <a:lumOff val="80000"/>
              <a:alpha val="42014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65955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475656" y="1203598"/>
            <a:ext cx="6696744" cy="3594180"/>
            <a:chOff x="484892" y="440447"/>
            <a:chExt cx="4272978" cy="328298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92" y="697858"/>
              <a:ext cx="3955333" cy="30255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3440983" y="440447"/>
              <a:ext cx="1316887" cy="4069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8"/>
              <a:r>
                <a:rPr lang="en-US" altLang="zh-CN" sz="110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Wang (2013)</a:t>
              </a:r>
              <a:endParaRPr lang="zh-CN" altLang="en-US" sz="11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05551" y="585350"/>
            <a:ext cx="2292935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/>
            <a:r>
              <a:rPr lang="zh-CN" altLang="en-US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恒星形成率超</a:t>
            </a:r>
          </a:p>
        </p:txBody>
      </p:sp>
    </p:spTree>
    <p:extLst>
      <p:ext uri="{BB962C8B-B14F-4D97-AF65-F5344CB8AC3E}">
        <p14:creationId xmlns:p14="http://schemas.microsoft.com/office/powerpoint/2010/main" val="4089878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605551" y="585350"/>
            <a:ext cx="1953099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914378"/>
            <a:r>
              <a:rPr lang="zh-CN" altLang="en-US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金属</a:t>
            </a:r>
            <a:r>
              <a:rPr lang="zh-CN" altLang="en-CN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丰度</a:t>
            </a:r>
            <a:r>
              <a:rPr lang="zh-CN" altLang="en-US" sz="28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超</a:t>
            </a:r>
          </a:p>
        </p:txBody>
      </p:sp>
      <p:grpSp>
        <p:nvGrpSpPr>
          <p:cNvPr id="6" name="组合 20">
            <a:extLst>
              <a:ext uri="{FF2B5EF4-FFF2-40B4-BE49-F238E27FC236}">
                <a16:creationId xmlns:a16="http://schemas.microsoft.com/office/drawing/2014/main" id="{0F64F7E4-EF7B-936A-57E1-63F99A792914}"/>
              </a:ext>
            </a:extLst>
          </p:cNvPr>
          <p:cNvGrpSpPr/>
          <p:nvPr/>
        </p:nvGrpSpPr>
        <p:grpSpPr>
          <a:xfrm>
            <a:off x="1907704" y="875825"/>
            <a:ext cx="6434422" cy="3784157"/>
            <a:chOff x="1075256" y="3344578"/>
            <a:chExt cx="5025914" cy="3332389"/>
          </a:xfrm>
        </p:grpSpPr>
        <p:grpSp>
          <p:nvGrpSpPr>
            <p:cNvPr id="8" name="组合 16">
              <a:extLst>
                <a:ext uri="{FF2B5EF4-FFF2-40B4-BE49-F238E27FC236}">
                  <a16:creationId xmlns:a16="http://schemas.microsoft.com/office/drawing/2014/main" id="{3A95E605-DDD4-30C5-ABB8-DBA4213C2247}"/>
                </a:ext>
              </a:extLst>
            </p:cNvPr>
            <p:cNvGrpSpPr/>
            <p:nvPr/>
          </p:nvGrpSpPr>
          <p:grpSpPr>
            <a:xfrm>
              <a:off x="1075256" y="3760043"/>
              <a:ext cx="4218398" cy="2916924"/>
              <a:chOff x="3902147" y="2552131"/>
              <a:chExt cx="4218398" cy="2916924"/>
            </a:xfrm>
          </p:grpSpPr>
          <p:pic>
            <p:nvPicPr>
              <p:cNvPr id="10" name="Picture 4">
                <a:extLst>
                  <a:ext uri="{FF2B5EF4-FFF2-40B4-BE49-F238E27FC236}">
                    <a16:creationId xmlns:a16="http://schemas.microsoft.com/office/drawing/2014/main" id="{CBBA2EB4-6DA5-BD85-15D6-7E977764F0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2147" y="2552131"/>
                <a:ext cx="4218398" cy="29169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右箭头 11">
                <a:extLst>
                  <a:ext uri="{FF2B5EF4-FFF2-40B4-BE49-F238E27FC236}">
                    <a16:creationId xmlns:a16="http://schemas.microsoft.com/office/drawing/2014/main" id="{CC5CE077-E4BA-10A1-82B0-98DA351B693B}"/>
                  </a:ext>
                </a:extLst>
              </p:cNvPr>
              <p:cNvSpPr/>
              <p:nvPr/>
            </p:nvSpPr>
            <p:spPr>
              <a:xfrm rot="1516919">
                <a:off x="4555250" y="3770042"/>
                <a:ext cx="1697221" cy="313838"/>
              </a:xfrm>
              <a:prstGeom prst="rightArrow">
                <a:avLst>
                  <a:gd name="adj1" fmla="val 41931"/>
                  <a:gd name="adj2" fmla="val 50000"/>
                </a:avLst>
              </a:prstGeom>
              <a:solidFill>
                <a:srgbClr val="FF0000">
                  <a:alpha val="15478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/>
                <a:endParaRPr lang="zh-CN" altLang="en-US" dirty="0">
                  <a:solidFill>
                    <a:prstClr val="white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FB097FE-7198-3F12-9954-8C3829DFD4F9}"/>
                </a:ext>
              </a:extLst>
            </p:cNvPr>
            <p:cNvSpPr/>
            <p:nvPr/>
          </p:nvSpPr>
          <p:spPr>
            <a:xfrm>
              <a:off x="4373648" y="3344578"/>
              <a:ext cx="1727522" cy="711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8"/>
              <a:r>
                <a:rPr lang="en-US" altLang="zh-CN" sz="1200" dirty="0" err="1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Sparre</a:t>
              </a:r>
              <a:r>
                <a:rPr lang="en-US" altLang="zh-CN" sz="120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 et al.</a:t>
              </a:r>
              <a:r>
                <a:rPr lang="zh-CN" altLang="en-US" sz="120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2014</a:t>
              </a:r>
              <a:endParaRPr lang="zh-CN" altLang="en-US" sz="12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08C44766-979D-7909-57B3-1EF5772B603E}"/>
              </a:ext>
            </a:extLst>
          </p:cNvPr>
          <p:cNvSpPr/>
          <p:nvPr/>
        </p:nvSpPr>
        <p:spPr>
          <a:xfrm>
            <a:off x="4926378" y="2143720"/>
            <a:ext cx="1944216" cy="1640175"/>
          </a:xfrm>
          <a:prstGeom prst="ellipse">
            <a:avLst/>
          </a:prstGeom>
          <a:solidFill>
            <a:schemeClr val="accent1">
              <a:alpha val="1308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33318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979712" y="487595"/>
            <a:ext cx="5544616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892" lvl="1">
              <a:spcBef>
                <a:spcPts val="0"/>
              </a:spcBef>
              <a:spcAft>
                <a:spcPts val="900"/>
              </a:spcAft>
            </a:pPr>
            <a:r>
              <a:rPr lang="en-US" sz="2800" dirty="0" err="1"/>
              <a:t>恒星对星系际电离贡献很小</a:t>
            </a:r>
            <a:endParaRPr kumimoji="1"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  <a:cs typeface="华文新魏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BE5E37E-67B7-2165-56A5-34134F25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385092"/>
            <a:ext cx="5544616" cy="339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23">
            <a:extLst>
              <a:ext uri="{FF2B5EF4-FFF2-40B4-BE49-F238E27FC236}">
                <a16:creationId xmlns:a16="http://schemas.microsoft.com/office/drawing/2014/main" id="{89CCF726-5146-CAAE-936C-C5BFDC51007F}"/>
              </a:ext>
            </a:extLst>
          </p:cNvPr>
          <p:cNvSpPr/>
          <p:nvPr/>
        </p:nvSpPr>
        <p:spPr>
          <a:xfrm>
            <a:off x="7164288" y="995269"/>
            <a:ext cx="1202733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defTabSz="914378"/>
            <a:r>
              <a:rPr lang="en-US" altLang="zh-CN" sz="1200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Tanvir</a:t>
            </a:r>
            <a:r>
              <a:rPr lang="zh-CN" altLang="en-US" sz="12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1200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et al. 2019</a:t>
            </a:r>
            <a:endParaRPr lang="zh-CN" altLang="en-US" sz="12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9E2930F-9E68-7DC8-40C1-C9300AAB7EEA}"/>
              </a:ext>
            </a:extLst>
          </p:cNvPr>
          <p:cNvSpPr/>
          <p:nvPr/>
        </p:nvSpPr>
        <p:spPr>
          <a:xfrm>
            <a:off x="5436096" y="1563638"/>
            <a:ext cx="1440160" cy="2016224"/>
          </a:xfrm>
          <a:prstGeom prst="ellipse">
            <a:avLst/>
          </a:prstGeom>
          <a:solidFill>
            <a:schemeClr val="accent1">
              <a:alpha val="199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87049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E557-9060-409F-FFCB-03FC2C14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1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CN" dirty="0"/>
              <a:t>高红移GRB的观测研究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9D86BF5-7628-39CF-9676-2EC3EB563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838313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9525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4272</TotalTime>
  <Words>491</Words>
  <Application>Microsoft Macintosh PowerPoint</Application>
  <PresentationFormat>On-screen Show (16:9)</PresentationFormat>
  <Paragraphs>93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仿宋</vt:lpstr>
      <vt:lpstr>SimSun</vt:lpstr>
      <vt:lpstr>华文楷体</vt:lpstr>
      <vt:lpstr>TimesNewRomanPSMT</vt:lpstr>
      <vt:lpstr>Arial</vt:lpstr>
      <vt:lpstr>Calibri</vt:lpstr>
      <vt:lpstr>Times Roman</vt:lpstr>
      <vt:lpstr>Wingdings</vt:lpstr>
      <vt:lpstr>Office 主题​​</vt:lpstr>
      <vt:lpstr>SVOM 对高红移伽马暴的观测研究 </vt:lpstr>
      <vt:lpstr>大质量恒星坍缩伽马暴是探测早期宇宙的理想探针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高红移GRB的观测研究</vt:lpstr>
      <vt:lpstr>SVOM的科学载荷和设备</vt:lpstr>
      <vt:lpstr>PowerPoint Presentation</vt:lpstr>
      <vt:lpstr>PowerPoint Presentation</vt:lpstr>
      <vt:lpstr>PowerPoint Presentation</vt:lpstr>
      <vt:lpstr>通过VT颜色识别高红移</vt:lpstr>
      <vt:lpstr>Mephisto在（高红移）伽马暴优势</vt:lpstr>
      <vt:lpstr>PowerPoint Presentation</vt:lpstr>
      <vt:lpstr>PowerPoint Presentation</vt:lpstr>
      <vt:lpstr>PowerPoint Presentation</vt:lpstr>
      <vt:lpstr>PowerPoint Presentation</vt:lpstr>
      <vt:lpstr>SVOM + mephisto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SVOM高红移伽马暴光学/近红外观测</dc:title>
  <dc:creator>seyfert</dc:creator>
  <cp:lastModifiedBy>xlp</cp:lastModifiedBy>
  <cp:revision>42</cp:revision>
  <dcterms:created xsi:type="dcterms:W3CDTF">2024-07-27T04:08:25Z</dcterms:created>
  <dcterms:modified xsi:type="dcterms:W3CDTF">2024-08-06T00:15:55Z</dcterms:modified>
</cp:coreProperties>
</file>