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1" r:id="rId2"/>
    <p:sldId id="322" r:id="rId3"/>
    <p:sldId id="270" r:id="rId4"/>
    <p:sldId id="262" r:id="rId5"/>
    <p:sldId id="323" r:id="rId6"/>
    <p:sldId id="281" r:id="rId7"/>
    <p:sldId id="283" r:id="rId8"/>
    <p:sldId id="327" r:id="rId9"/>
    <p:sldId id="325" r:id="rId10"/>
    <p:sldId id="305" r:id="rId11"/>
    <p:sldId id="326" r:id="rId12"/>
    <p:sldId id="294" r:id="rId13"/>
    <p:sldId id="324"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95" autoAdjust="0"/>
    <p:restoredTop sz="90170" autoAdjust="0"/>
  </p:normalViewPr>
  <p:slideViewPr>
    <p:cSldViewPr snapToGrid="0">
      <p:cViewPr>
        <p:scale>
          <a:sx n="94" d="100"/>
          <a:sy n="94" d="100"/>
        </p:scale>
        <p:origin x="381" y="1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1" d="100"/>
          <a:sy n="81" d="100"/>
        </p:scale>
        <p:origin x="2886" y="45"/>
      </p:cViewPr>
      <p:guideLst/>
    </p:cSldViewPr>
  </p:notes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CD07-76F8-42F0-9B64-63D209F86DBB}" type="datetimeFigureOut">
              <a:rPr lang="zh-CN" altLang="en-US" smtClean="0"/>
              <a:t>2024/8/3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04E2C5-A4AD-4EC5-A5EC-77C1F71AA861}" type="slidenum">
              <a:rPr lang="zh-CN" altLang="en-US" smtClean="0"/>
              <a:t>‹#›</a:t>
            </a:fld>
            <a:endParaRPr lang="zh-CN" altLang="en-US"/>
          </a:p>
        </p:txBody>
      </p:sp>
    </p:spTree>
    <p:extLst>
      <p:ext uri="{BB962C8B-B14F-4D97-AF65-F5344CB8AC3E}">
        <p14:creationId xmlns:p14="http://schemas.microsoft.com/office/powerpoint/2010/main" val="51519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FA3E40D4-C70A-4D16-8EF1-BB7C799C5697}" type="slidenum">
              <a:rPr lang="zh-CN" altLang="en-US" smtClean="0"/>
              <a:t>1</a:t>
            </a:fld>
            <a:endParaRPr lang="zh-CN" altLang="en-US"/>
          </a:p>
        </p:txBody>
      </p:sp>
    </p:spTree>
    <p:extLst>
      <p:ext uri="{BB962C8B-B14F-4D97-AF65-F5344CB8AC3E}">
        <p14:creationId xmlns:p14="http://schemas.microsoft.com/office/powerpoint/2010/main" val="2167159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这是</a:t>
            </a:r>
            <a:r>
              <a:rPr lang="en-US" altLang="zh-CN" dirty="0"/>
              <a:t>m33</a:t>
            </a:r>
            <a:r>
              <a:rPr lang="zh-CN" altLang="en-US" dirty="0"/>
              <a:t>中</a:t>
            </a:r>
            <a:r>
              <a:rPr lang="en-US" altLang="zh-CN" dirty="0"/>
              <a:t>2</a:t>
            </a:r>
            <a:r>
              <a:rPr lang="zh-CN" altLang="en-US" dirty="0"/>
              <a:t>个新的变源候选体，都能在红端看到有明显的残差。</a:t>
            </a:r>
            <a:endParaRPr lang="en-US" altLang="zh-CN" dirty="0"/>
          </a:p>
        </p:txBody>
      </p:sp>
      <p:sp>
        <p:nvSpPr>
          <p:cNvPr id="4" name="灯片编号占位符 3"/>
          <p:cNvSpPr>
            <a:spLocks noGrp="1"/>
          </p:cNvSpPr>
          <p:nvPr>
            <p:ph type="sldNum" sz="quarter" idx="5"/>
          </p:nvPr>
        </p:nvSpPr>
        <p:spPr/>
        <p:txBody>
          <a:bodyPr/>
          <a:lstStyle/>
          <a:p>
            <a:fld id="{7A04E2C5-A4AD-4EC5-A5EC-77C1F71AA861}" type="slidenum">
              <a:rPr lang="zh-CN" altLang="en-US" smtClean="0"/>
              <a:t>12</a:t>
            </a:fld>
            <a:endParaRPr lang="zh-CN" altLang="en-US"/>
          </a:p>
        </p:txBody>
      </p:sp>
    </p:spTree>
    <p:extLst>
      <p:ext uri="{BB962C8B-B14F-4D97-AF65-F5344CB8AC3E}">
        <p14:creationId xmlns:p14="http://schemas.microsoft.com/office/powerpoint/2010/main" val="145321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星系是宇宙的基石，而星系的形成和演化是</a:t>
            </a:r>
            <a:r>
              <a:rPr lang="en-US" altLang="zh-CN" dirty="0"/>
              <a:t>21</a:t>
            </a:r>
            <a:r>
              <a:rPr lang="zh-CN" altLang="en-US" dirty="0"/>
              <a:t>世纪天体物理学研究领域的前沿课题之一。</a:t>
            </a:r>
            <a:endParaRPr lang="en-US" altLang="zh-CN" dirty="0"/>
          </a:p>
          <a:p>
            <a:r>
              <a:rPr lang="zh-CN" altLang="en-US" dirty="0"/>
              <a:t>而</a:t>
            </a:r>
            <a:r>
              <a:rPr lang="en-US" altLang="zh-CN" dirty="0"/>
              <a:t>m33</a:t>
            </a:r>
            <a:r>
              <a:rPr lang="zh-CN" altLang="en-US" dirty="0"/>
              <a:t>是目前在大尺度上理解演化宇宙的基石。它不仅对星系外距离尺度的校准至关重要，而且还约束了早期星系形成和演化的星族合成模型。</a:t>
            </a:r>
            <a:endParaRPr lang="en-US" altLang="zh-CN" dirty="0"/>
          </a:p>
          <a:p>
            <a:r>
              <a:rPr lang="zh-CN" altLang="en-US" dirty="0"/>
              <a:t>首先，</a:t>
            </a:r>
            <a:r>
              <a:rPr lang="en-US" altLang="zh-CN" dirty="0"/>
              <a:t>m33</a:t>
            </a:r>
            <a:r>
              <a:rPr lang="zh-CN" altLang="en-US" dirty="0"/>
              <a:t>能够用地面望远镜分辨出较亮的变星族，</a:t>
            </a:r>
            <a:r>
              <a:rPr lang="en-US" altLang="zh-CN" dirty="0"/>
              <a:t>m33</a:t>
            </a:r>
            <a:r>
              <a:rPr lang="zh-CN" altLang="en-US" dirty="0"/>
              <a:t>是一个</a:t>
            </a:r>
            <a:r>
              <a:rPr lang="en-US" altLang="zh-CN" dirty="0"/>
              <a:t>face-on</a:t>
            </a:r>
            <a:r>
              <a:rPr lang="zh-CN" altLang="en-US" dirty="0"/>
              <a:t>星系，因此可以将所有的</a:t>
            </a:r>
            <a:r>
              <a:rPr lang="en-US" altLang="zh-CN" dirty="0"/>
              <a:t>M33</a:t>
            </a:r>
            <a:r>
              <a:rPr lang="zh-CN" altLang="en-US" dirty="0"/>
              <a:t>恒星视为在相同的距离上。此外，相比于麦哲伦星系和其他矮星系，</a:t>
            </a:r>
            <a:r>
              <a:rPr lang="en-US" altLang="zh-CN" dirty="0"/>
              <a:t>M33</a:t>
            </a:r>
            <a:r>
              <a:rPr lang="zh-CN" altLang="en-US" dirty="0"/>
              <a:t>是一个富金属的环境，可以用来研究金属丰度对变星性质的影响。星系中的一些变源，比如造父变星，可以作为距离指示器，得到星系离我们的距离。一些暂现源的探测可以帮助我们了解星系的属性，特别是它的星族。表格内是一些对</a:t>
            </a:r>
            <a:r>
              <a:rPr lang="en-US" altLang="zh-CN" dirty="0"/>
              <a:t>m33</a:t>
            </a:r>
            <a:r>
              <a:rPr lang="zh-CN" altLang="en-US" dirty="0"/>
              <a:t>内变源暂现源的重要研究，右图是用</a:t>
            </a:r>
            <a:r>
              <a:rPr lang="en-US" altLang="zh-CN" dirty="0" err="1"/>
              <a:t>mephisto</a:t>
            </a:r>
            <a:r>
              <a:rPr lang="zh-CN" altLang="en-US" dirty="0"/>
              <a:t>的</a:t>
            </a:r>
            <a:r>
              <a:rPr lang="en-US" altLang="zh-CN" dirty="0" err="1"/>
              <a:t>ugi</a:t>
            </a:r>
            <a:r>
              <a:rPr lang="zh-CN" altLang="en-US" dirty="0"/>
              <a:t>波段的图像合成的</a:t>
            </a:r>
            <a:r>
              <a:rPr lang="en-US" altLang="zh-CN" dirty="0"/>
              <a:t>m33</a:t>
            </a:r>
            <a:r>
              <a:rPr lang="zh-CN" altLang="en-US" dirty="0"/>
              <a:t>的真彩色图。</a:t>
            </a:r>
            <a:endParaRPr lang="en-US" altLang="zh-CN" dirty="0"/>
          </a:p>
        </p:txBody>
      </p:sp>
      <p:sp>
        <p:nvSpPr>
          <p:cNvPr id="4" name="灯片编号占位符 3"/>
          <p:cNvSpPr>
            <a:spLocks noGrp="1"/>
          </p:cNvSpPr>
          <p:nvPr>
            <p:ph type="sldNum" sz="quarter" idx="5"/>
          </p:nvPr>
        </p:nvSpPr>
        <p:spPr/>
        <p:txBody>
          <a:bodyPr/>
          <a:lstStyle/>
          <a:p>
            <a:fld id="{5C3EC48A-F650-4DDF-B990-4A9C1FDDCD41}" type="slidenum">
              <a:rPr lang="zh-CN" altLang="en-US" smtClean="0"/>
              <a:t>3</a:t>
            </a:fld>
            <a:endParaRPr lang="zh-CN" altLang="en-US"/>
          </a:p>
        </p:txBody>
      </p:sp>
    </p:spTree>
    <p:extLst>
      <p:ext uri="{BB962C8B-B14F-4D97-AF65-F5344CB8AC3E}">
        <p14:creationId xmlns:p14="http://schemas.microsoft.com/office/powerpoint/2010/main" val="3989483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DIRECT </a:t>
            </a:r>
            <a:r>
              <a:rPr lang="zh-CN" altLang="en-US" dirty="0"/>
              <a:t>项目是早期研究 </a:t>
            </a:r>
            <a:r>
              <a:rPr lang="en-US" altLang="zh-CN" dirty="0"/>
              <a:t>M33 </a:t>
            </a:r>
            <a:r>
              <a:rPr lang="zh-CN" altLang="en-US" dirty="0"/>
              <a:t>星系中变星的重要努力之一。它使用 </a:t>
            </a:r>
            <a:r>
              <a:rPr lang="en-US" altLang="zh-CN" dirty="0"/>
              <a:t>1 </a:t>
            </a:r>
            <a:r>
              <a:rPr lang="zh-CN" altLang="en-US" dirty="0"/>
              <a:t>米口径的 </a:t>
            </a:r>
            <a:r>
              <a:rPr lang="en-US" altLang="zh-CN" dirty="0"/>
              <a:t>FLWO </a:t>
            </a:r>
            <a:r>
              <a:rPr lang="zh-CN" altLang="en-US" dirty="0"/>
              <a:t>望远镜。 该项目最初在 </a:t>
            </a:r>
            <a:r>
              <a:rPr lang="en-US" altLang="zh-CN" dirty="0"/>
              <a:t>M33 </a:t>
            </a:r>
            <a:r>
              <a:rPr lang="zh-CN" altLang="en-US" dirty="0"/>
              <a:t>中发现了 </a:t>
            </a:r>
            <a:r>
              <a:rPr lang="en-US" altLang="zh-CN" dirty="0"/>
              <a:t>251 </a:t>
            </a:r>
            <a:r>
              <a:rPr lang="zh-CN" altLang="en-US" dirty="0"/>
              <a:t>颗造父变星和</a:t>
            </a:r>
            <a:r>
              <a:rPr lang="en-US" altLang="zh-CN" dirty="0"/>
              <a:t>47</a:t>
            </a:r>
            <a:r>
              <a:rPr lang="zh-CN" altLang="en-US" dirty="0"/>
              <a:t>颗</a:t>
            </a:r>
            <a:r>
              <a:rPr lang="en-US" altLang="zh-CN" dirty="0"/>
              <a:t>deb</a:t>
            </a:r>
            <a:r>
              <a:rPr lang="zh-CN" altLang="en-US" dirty="0"/>
              <a:t>，这在当时是一个相当可观的样本量。这对后续研究 </a:t>
            </a:r>
            <a:r>
              <a:rPr lang="en-US" altLang="zh-CN" dirty="0"/>
              <a:t>M33 </a:t>
            </a:r>
            <a:r>
              <a:rPr lang="zh-CN" altLang="en-US" dirty="0"/>
              <a:t>的结构和距离起到了关键作用。（</a:t>
            </a:r>
            <a:r>
              <a:rPr lang="en-US" altLang="zh-CN" dirty="0"/>
              <a:t>Exposure times were 1200s in B, 900s in V and 600s in I.</a:t>
            </a:r>
            <a:r>
              <a:rPr lang="zh-CN" altLang="en-US" dirty="0"/>
              <a:t>）</a:t>
            </a:r>
            <a:r>
              <a:rPr lang="en-US" altLang="zh-CN" dirty="0"/>
              <a:t>(I: 1.8′′; B and V: 2.0′′) </a:t>
            </a:r>
            <a:r>
              <a:rPr lang="zh-CN" altLang="en-US" dirty="0"/>
              <a:t>（</a:t>
            </a:r>
            <a:r>
              <a:rPr lang="en-US" altLang="zh-CN" dirty="0"/>
              <a:t>Johnson-Cousins BV I filter</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Direct</a:t>
            </a:r>
            <a:r>
              <a:rPr lang="zh-CN" altLang="en-US" dirty="0"/>
              <a:t>项目使用的</a:t>
            </a:r>
            <a:r>
              <a:rPr lang="en-US" altLang="zh-CN" dirty="0"/>
              <a:t>1m</a:t>
            </a:r>
            <a:r>
              <a:rPr lang="zh-CN" altLang="en-US" dirty="0"/>
              <a:t>望远镜视场为</a:t>
            </a:r>
            <a:r>
              <a:rPr lang="en-US" altLang="zh-CN" dirty="0"/>
              <a:t>10.8</a:t>
            </a:r>
            <a:r>
              <a:rPr lang="zh-CN" altLang="en-US" dirty="0"/>
              <a:t>角分乘上</a:t>
            </a:r>
            <a:r>
              <a:rPr lang="en-US" altLang="zh-CN" dirty="0"/>
              <a:t>10.8</a:t>
            </a:r>
            <a:r>
              <a:rPr lang="zh-CN" altLang="en-US" dirty="0"/>
              <a:t>角分，</a:t>
            </a:r>
            <a:r>
              <a:rPr lang="en-US" altLang="zh-CN" dirty="0" err="1"/>
              <a:t>mephisto</a:t>
            </a:r>
            <a:r>
              <a:rPr lang="zh-CN" altLang="en-US" dirty="0"/>
              <a:t>的视场大小为</a:t>
            </a:r>
            <a:r>
              <a:rPr lang="en-US" altLang="zh-CN" dirty="0"/>
              <a:t>40</a:t>
            </a:r>
            <a:r>
              <a:rPr lang="zh-CN" altLang="en-US" dirty="0"/>
              <a:t>角分乘上</a:t>
            </a:r>
            <a:r>
              <a:rPr lang="en-US" altLang="zh-CN" dirty="0"/>
              <a:t>40</a:t>
            </a:r>
            <a:r>
              <a:rPr lang="zh-CN" altLang="en-US" dirty="0"/>
              <a:t>角分，几乎能完整覆盖整个</a:t>
            </a:r>
            <a:r>
              <a:rPr lang="en-US" altLang="zh-CN" dirty="0"/>
              <a:t>m33</a:t>
            </a:r>
            <a:r>
              <a:rPr lang="zh-CN" altLang="en-US" dirty="0"/>
              <a:t>，并且我们能同时获得三个波段的图像，因此具有实时高精度的颜色信息，可以实现对变源暂现源进行快速精确的分类。</a:t>
            </a:r>
          </a:p>
        </p:txBody>
      </p:sp>
      <p:sp>
        <p:nvSpPr>
          <p:cNvPr id="4" name="灯片编号占位符 3"/>
          <p:cNvSpPr>
            <a:spLocks noGrp="1"/>
          </p:cNvSpPr>
          <p:nvPr>
            <p:ph type="sldNum" sz="quarter" idx="5"/>
          </p:nvPr>
        </p:nvSpPr>
        <p:spPr/>
        <p:txBody>
          <a:bodyPr/>
          <a:lstStyle/>
          <a:p>
            <a:fld id="{FA3E40D4-C70A-4D16-8EF1-BB7C799C5697}" type="slidenum">
              <a:rPr lang="zh-CN" altLang="en-US" smtClean="0"/>
              <a:t>4</a:t>
            </a:fld>
            <a:endParaRPr lang="zh-CN" altLang="en-US"/>
          </a:p>
        </p:txBody>
      </p:sp>
    </p:spTree>
    <p:extLst>
      <p:ext uri="{BB962C8B-B14F-4D97-AF65-F5344CB8AC3E}">
        <p14:creationId xmlns:p14="http://schemas.microsoft.com/office/powerpoint/2010/main" val="310435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我们对 </a:t>
            </a:r>
            <a:r>
              <a:rPr lang="en-US" altLang="zh-CN" dirty="0"/>
              <a:t>M33 </a:t>
            </a:r>
            <a:r>
              <a:rPr lang="zh-CN" altLang="en-US" dirty="0"/>
              <a:t>星系进行了专门的高频率监测，特别是对那些在观测系统灵敏度范围内尽可能能被分辨的恒星进行了监测。我们从</a:t>
            </a:r>
            <a:r>
              <a:rPr lang="en-US" altLang="zh-CN" dirty="0"/>
              <a:t>2022</a:t>
            </a:r>
            <a:r>
              <a:rPr lang="zh-CN" altLang="en-US" dirty="0"/>
              <a:t>年</a:t>
            </a:r>
            <a:r>
              <a:rPr lang="en-US" altLang="zh-CN" dirty="0"/>
              <a:t>11</a:t>
            </a:r>
            <a:r>
              <a:rPr lang="zh-CN" altLang="en-US" dirty="0"/>
              <a:t>月</a:t>
            </a:r>
            <a:r>
              <a:rPr lang="en-US" altLang="zh-CN" dirty="0"/>
              <a:t>10</a:t>
            </a:r>
            <a:r>
              <a:rPr lang="zh-CN" altLang="en-US" dirty="0"/>
              <a:t>日至</a:t>
            </a:r>
            <a:r>
              <a:rPr lang="en-US" altLang="zh-CN" dirty="0"/>
              <a:t>2024</a:t>
            </a:r>
            <a:r>
              <a:rPr lang="zh-CN" altLang="en-US" dirty="0"/>
              <a:t>年</a:t>
            </a:r>
            <a:r>
              <a:rPr lang="en-US" altLang="zh-CN" dirty="0"/>
              <a:t>3</a:t>
            </a:r>
            <a:r>
              <a:rPr lang="zh-CN" altLang="en-US" dirty="0"/>
              <a:t>月</a:t>
            </a:r>
            <a:r>
              <a:rPr lang="en-US" altLang="zh-CN" dirty="0"/>
              <a:t>7</a:t>
            </a:r>
            <a:r>
              <a:rPr lang="zh-CN" altLang="en-US" dirty="0"/>
              <a:t>日，一共观测了</a:t>
            </a:r>
            <a:r>
              <a:rPr lang="en-US" altLang="zh-CN" dirty="0"/>
              <a:t>97</a:t>
            </a:r>
            <a:r>
              <a:rPr lang="zh-CN" altLang="en-US" dirty="0"/>
              <a:t>天，左下图展示了每天不同波段的观测次数。下图可以看出我们已有的观测，基本上覆盖了星系内不同周期变源的整个相位。</a:t>
            </a:r>
          </a:p>
        </p:txBody>
      </p:sp>
      <p:sp>
        <p:nvSpPr>
          <p:cNvPr id="4" name="灯片编号占位符 3"/>
          <p:cNvSpPr>
            <a:spLocks noGrp="1"/>
          </p:cNvSpPr>
          <p:nvPr>
            <p:ph type="sldNum" sz="quarter" idx="5"/>
          </p:nvPr>
        </p:nvSpPr>
        <p:spPr/>
        <p:txBody>
          <a:bodyPr/>
          <a:lstStyle/>
          <a:p>
            <a:fld id="{7A04E2C5-A4AD-4EC5-A5EC-77C1F71AA861}" type="slidenum">
              <a:rPr lang="zh-CN" altLang="en-US" smtClean="0"/>
              <a:t>5</a:t>
            </a:fld>
            <a:endParaRPr lang="zh-CN" altLang="en-US"/>
          </a:p>
        </p:txBody>
      </p:sp>
    </p:spTree>
    <p:extLst>
      <p:ext uri="{BB962C8B-B14F-4D97-AF65-F5344CB8AC3E}">
        <p14:creationId xmlns:p14="http://schemas.microsoft.com/office/powerpoint/2010/main" val="2933707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边的图展示了目前不同波段的观测的一个像质分布，标注了不同波段像质的中值，以及不同波段拍摄图像的总数。由于在早期观测中没有进行像质的调试，因此像质分布不是很均匀，根据每个波段像质的分布情况，我们根据表格中的的挑选标准，选出构建参考图像的科学图像，并对这些科学图像进行时间匹配，选出同时观测的图像。最后在</a:t>
            </a:r>
            <a:r>
              <a:rPr lang="en-US" altLang="zh-CN" dirty="0" err="1"/>
              <a:t>ugi</a:t>
            </a:r>
            <a:r>
              <a:rPr lang="zh-CN" altLang="en-US" dirty="0"/>
              <a:t>波段挑选出</a:t>
            </a:r>
            <a:r>
              <a:rPr lang="en-US" altLang="zh-CN" dirty="0"/>
              <a:t>25</a:t>
            </a:r>
            <a:r>
              <a:rPr lang="zh-CN" altLang="en-US" dirty="0"/>
              <a:t>幅，</a:t>
            </a:r>
            <a:r>
              <a:rPr lang="en-US" altLang="zh-CN" dirty="0" err="1"/>
              <a:t>vrz</a:t>
            </a:r>
            <a:r>
              <a:rPr lang="zh-CN" altLang="en-US" dirty="0"/>
              <a:t>波段挑选出</a:t>
            </a:r>
            <a:r>
              <a:rPr lang="en-US" altLang="zh-CN" dirty="0"/>
              <a:t>19</a:t>
            </a:r>
            <a:r>
              <a:rPr lang="zh-CN" altLang="en-US" dirty="0"/>
              <a:t>幅符合条件的图像，采用加权平均的方法，合成出每个波段最后的参考图像。</a:t>
            </a:r>
          </a:p>
        </p:txBody>
      </p:sp>
      <p:sp>
        <p:nvSpPr>
          <p:cNvPr id="4" name="灯片编号占位符 3"/>
          <p:cNvSpPr>
            <a:spLocks noGrp="1"/>
          </p:cNvSpPr>
          <p:nvPr>
            <p:ph type="sldNum" sz="quarter" idx="5"/>
          </p:nvPr>
        </p:nvSpPr>
        <p:spPr/>
        <p:txBody>
          <a:bodyPr/>
          <a:lstStyle/>
          <a:p>
            <a:fld id="{7A04E2C5-A4AD-4EC5-A5EC-77C1F71AA861}" type="slidenum">
              <a:rPr lang="zh-CN" altLang="en-US" smtClean="0"/>
              <a:t>6</a:t>
            </a:fld>
            <a:endParaRPr lang="zh-CN" altLang="en-US"/>
          </a:p>
        </p:txBody>
      </p:sp>
    </p:spTree>
    <p:extLst>
      <p:ext uri="{BB962C8B-B14F-4D97-AF65-F5344CB8AC3E}">
        <p14:creationId xmlns:p14="http://schemas.microsoft.com/office/powerpoint/2010/main" val="1751362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我们采用图像对减的方法找</a:t>
            </a:r>
            <a:r>
              <a:rPr lang="en-US" altLang="zh-CN" dirty="0"/>
              <a:t>m33</a:t>
            </a:r>
            <a:r>
              <a:rPr lang="zh-CN" altLang="en-US" dirty="0"/>
              <a:t>中的变源暂现源。首先是采用</a:t>
            </a:r>
            <a:r>
              <a:rPr lang="en-US" altLang="zh-CN" dirty="0" err="1"/>
              <a:t>swarp</a:t>
            </a:r>
            <a:r>
              <a:rPr lang="zh-CN" altLang="en-US" dirty="0"/>
              <a:t>把图像的中心重新采样到同一位置处；然后，在参考图和科学图像中选出同一批星，得到两张图的流量比值。然后使用</a:t>
            </a:r>
            <a:r>
              <a:rPr lang="en-US" altLang="zh-CN" dirty="0"/>
              <a:t>hotpants</a:t>
            </a:r>
            <a:r>
              <a:rPr lang="zh-CN" altLang="en-US" dirty="0"/>
              <a:t>得到对减图像。右上角是采用的一些</a:t>
            </a:r>
            <a:r>
              <a:rPr lang="en-US" altLang="zh-CN" dirty="0"/>
              <a:t>hotpants</a:t>
            </a:r>
            <a:r>
              <a:rPr lang="zh-CN" altLang="en-US" dirty="0"/>
              <a:t>的参数。下图是一个</a:t>
            </a:r>
            <a:r>
              <a:rPr lang="en-US" altLang="zh-CN" dirty="0"/>
              <a:t>g</a:t>
            </a:r>
            <a:r>
              <a:rPr lang="zh-CN" altLang="en-US" dirty="0"/>
              <a:t>波段图像对减的例子，最左边是参考图，中间是重采样且做过流量对齐的图像，右边是对减图像。</a:t>
            </a:r>
          </a:p>
        </p:txBody>
      </p:sp>
      <p:sp>
        <p:nvSpPr>
          <p:cNvPr id="4" name="灯片编号占位符 3"/>
          <p:cNvSpPr>
            <a:spLocks noGrp="1"/>
          </p:cNvSpPr>
          <p:nvPr>
            <p:ph type="sldNum" sz="quarter" idx="5"/>
          </p:nvPr>
        </p:nvSpPr>
        <p:spPr/>
        <p:txBody>
          <a:bodyPr/>
          <a:lstStyle/>
          <a:p>
            <a:fld id="{7A04E2C5-A4AD-4EC5-A5EC-77C1F71AA861}" type="slidenum">
              <a:rPr lang="zh-CN" altLang="en-US" smtClean="0"/>
              <a:t>7</a:t>
            </a:fld>
            <a:endParaRPr lang="zh-CN" altLang="en-US"/>
          </a:p>
        </p:txBody>
      </p:sp>
    </p:spTree>
    <p:extLst>
      <p:ext uri="{BB962C8B-B14F-4D97-AF65-F5344CB8AC3E}">
        <p14:creationId xmlns:p14="http://schemas.microsoft.com/office/powerpoint/2010/main" val="2966147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为了验证</a:t>
            </a:r>
            <a:r>
              <a:rPr lang="en-US" altLang="zh-CN" dirty="0"/>
              <a:t>hotpants</a:t>
            </a:r>
            <a:r>
              <a:rPr lang="zh-CN" altLang="en-US" dirty="0"/>
              <a:t>减出来的图像上的残差确实是真实的光变，我们选了一颗</a:t>
            </a:r>
            <a:r>
              <a:rPr lang="en-US" altLang="zh-CN" dirty="0"/>
              <a:t>check star</a:t>
            </a:r>
            <a:r>
              <a:rPr lang="zh-CN" altLang="en-US" dirty="0"/>
              <a:t>，这幅图从上往下依次是</a:t>
            </a:r>
            <a:r>
              <a:rPr lang="en-US" altLang="zh-CN" dirty="0"/>
              <a:t>u</a:t>
            </a:r>
            <a:r>
              <a:rPr lang="zh-CN" altLang="en-US" dirty="0"/>
              <a:t>、</a:t>
            </a:r>
            <a:r>
              <a:rPr lang="en-US" altLang="zh-CN" dirty="0"/>
              <a:t>g</a:t>
            </a:r>
            <a:r>
              <a:rPr lang="zh-CN" altLang="en-US" dirty="0"/>
              <a:t>、</a:t>
            </a:r>
            <a:r>
              <a:rPr lang="en-US" altLang="zh-CN" dirty="0" err="1"/>
              <a:t>i</a:t>
            </a:r>
            <a:r>
              <a:rPr lang="zh-CN" altLang="en-US" dirty="0"/>
              <a:t>波段，从左往右依次是参考图，科学图，对减图，可以看到基本没有残差。最下面展示了</a:t>
            </a:r>
            <a:r>
              <a:rPr lang="en-US" altLang="zh-CN" dirty="0" err="1"/>
              <a:t>simbad</a:t>
            </a:r>
            <a:r>
              <a:rPr lang="zh-CN" altLang="en-US" dirty="0"/>
              <a:t>给出这个源的信息，是一个</a:t>
            </a:r>
            <a:r>
              <a:rPr lang="en-US" altLang="zh-CN" dirty="0" err="1"/>
              <a:t>bv</a:t>
            </a:r>
            <a:r>
              <a:rPr lang="zh-CN" altLang="en-US" dirty="0"/>
              <a:t>星等大约为</a:t>
            </a:r>
            <a:r>
              <a:rPr lang="en-US" altLang="zh-CN" dirty="0"/>
              <a:t>19</a:t>
            </a:r>
            <a:r>
              <a:rPr lang="zh-CN" altLang="en-US" dirty="0"/>
              <a:t>等的一颗恒星。右边展示了在对减图上做强制测光得到的光变曲线，可以看到是没有任何光变的。</a:t>
            </a:r>
          </a:p>
        </p:txBody>
      </p:sp>
      <p:sp>
        <p:nvSpPr>
          <p:cNvPr id="4" name="灯片编号占位符 3"/>
          <p:cNvSpPr>
            <a:spLocks noGrp="1"/>
          </p:cNvSpPr>
          <p:nvPr>
            <p:ph type="sldNum" sz="quarter" idx="5"/>
          </p:nvPr>
        </p:nvSpPr>
        <p:spPr/>
        <p:txBody>
          <a:bodyPr/>
          <a:lstStyle/>
          <a:p>
            <a:fld id="{7A04E2C5-A4AD-4EC5-A5EC-77C1F71AA861}" type="slidenum">
              <a:rPr lang="zh-CN" altLang="en-US" smtClean="0"/>
              <a:t>8</a:t>
            </a:fld>
            <a:endParaRPr lang="zh-CN" altLang="en-US"/>
          </a:p>
        </p:txBody>
      </p:sp>
    </p:spTree>
    <p:extLst>
      <p:ext uri="{BB962C8B-B14F-4D97-AF65-F5344CB8AC3E}">
        <p14:creationId xmlns:p14="http://schemas.microsoft.com/office/powerpoint/2010/main" val="430088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得到对减图像后，首先是在对减图像上做了孔径测光，然后使用了以下条件筛选了一些假源。这个筛选条件是结合孙等人</a:t>
            </a:r>
            <a:r>
              <a:rPr lang="en-US" altLang="zh-CN" dirty="0"/>
              <a:t>2022</a:t>
            </a:r>
            <a:r>
              <a:rPr lang="zh-CN" altLang="en-US" dirty="0"/>
              <a:t>年给出的方法和根据对我们的对减图进行目视审查得到的。 图中的绿圈是直接采用孔径测光得到的源，红圈是使用筛选条件后，选出来的源。把每个波段的星表进行交叉并和，得到三个星表，对这三个星表进行交叉，选出出现两次及两次以上的源，得到最后的星表，把这个表与</a:t>
            </a:r>
            <a:r>
              <a:rPr lang="en-US" altLang="zh-CN" dirty="0" err="1"/>
              <a:t>simbad</a:t>
            </a:r>
            <a:r>
              <a:rPr lang="zh-CN" altLang="en-US" dirty="0"/>
              <a:t>进行交叉。</a:t>
            </a:r>
          </a:p>
        </p:txBody>
      </p:sp>
      <p:sp>
        <p:nvSpPr>
          <p:cNvPr id="4" name="灯片编号占位符 3"/>
          <p:cNvSpPr>
            <a:spLocks noGrp="1"/>
          </p:cNvSpPr>
          <p:nvPr>
            <p:ph type="sldNum" sz="quarter" idx="5"/>
          </p:nvPr>
        </p:nvSpPr>
        <p:spPr/>
        <p:txBody>
          <a:bodyPr/>
          <a:lstStyle/>
          <a:p>
            <a:fld id="{7A04E2C5-A4AD-4EC5-A5EC-77C1F71AA861}" type="slidenum">
              <a:rPr lang="zh-CN" altLang="en-US" smtClean="0"/>
              <a:t>9</a:t>
            </a:fld>
            <a:endParaRPr lang="zh-CN" altLang="en-US"/>
          </a:p>
        </p:txBody>
      </p:sp>
    </p:spTree>
    <p:extLst>
      <p:ext uri="{BB962C8B-B14F-4D97-AF65-F5344CB8AC3E}">
        <p14:creationId xmlns:p14="http://schemas.microsoft.com/office/powerpoint/2010/main" val="3434002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a:t>
            </a:r>
            <a:r>
              <a:rPr lang="en-US" altLang="zh-CN" dirty="0"/>
              <a:t>m33</a:t>
            </a:r>
            <a:r>
              <a:rPr lang="zh-CN" altLang="en-US" dirty="0"/>
              <a:t>中</a:t>
            </a:r>
            <a:r>
              <a:rPr lang="en-US" altLang="zh-CN" dirty="0"/>
              <a:t>1</a:t>
            </a:r>
            <a:r>
              <a:rPr lang="zh-CN" altLang="en-US" dirty="0"/>
              <a:t>个已知的蓝超巨星，这幅图从上到下分别是科学图像，参考图像，对减图像，从左到右依次是</a:t>
            </a:r>
            <a:r>
              <a:rPr lang="en-US" altLang="zh-CN" dirty="0"/>
              <a:t>u</a:t>
            </a:r>
            <a:r>
              <a:rPr lang="zh-CN" altLang="en-US" dirty="0"/>
              <a:t>波段、</a:t>
            </a:r>
            <a:r>
              <a:rPr lang="en-US" altLang="zh-CN" dirty="0"/>
              <a:t>g</a:t>
            </a:r>
            <a:r>
              <a:rPr lang="zh-CN" altLang="en-US" dirty="0"/>
              <a:t>波段、</a:t>
            </a:r>
            <a:r>
              <a:rPr lang="en-US" altLang="zh-CN" dirty="0" err="1"/>
              <a:t>i</a:t>
            </a:r>
            <a:r>
              <a:rPr lang="zh-CN" altLang="en-US" dirty="0"/>
              <a:t>波段图像，以及用三个波段合成的彩图，每个小图的大小是</a:t>
            </a:r>
            <a:r>
              <a:rPr lang="en-US" altLang="zh-CN" dirty="0"/>
              <a:t>64</a:t>
            </a:r>
            <a:r>
              <a:rPr lang="zh-CN" altLang="en-US" dirty="0"/>
              <a:t>像素</a:t>
            </a:r>
            <a:r>
              <a:rPr lang="en-US" altLang="zh-CN" dirty="0"/>
              <a:t>*64</a:t>
            </a:r>
            <a:r>
              <a:rPr lang="zh-CN" altLang="en-US" dirty="0"/>
              <a:t>像素。右边是在对减图像上做孔径测光得到的光变曲线。</a:t>
            </a:r>
          </a:p>
        </p:txBody>
      </p:sp>
      <p:sp>
        <p:nvSpPr>
          <p:cNvPr id="4" name="灯片编号占位符 3"/>
          <p:cNvSpPr>
            <a:spLocks noGrp="1"/>
          </p:cNvSpPr>
          <p:nvPr>
            <p:ph type="sldNum" sz="quarter" idx="5"/>
          </p:nvPr>
        </p:nvSpPr>
        <p:spPr/>
        <p:txBody>
          <a:bodyPr/>
          <a:lstStyle/>
          <a:p>
            <a:fld id="{7A04E2C5-A4AD-4EC5-A5EC-77C1F71AA861}" type="slidenum">
              <a:rPr lang="zh-CN" altLang="en-US" smtClean="0"/>
              <a:t>10</a:t>
            </a:fld>
            <a:endParaRPr lang="zh-CN" altLang="en-US"/>
          </a:p>
        </p:txBody>
      </p:sp>
    </p:spTree>
    <p:extLst>
      <p:ext uri="{BB962C8B-B14F-4D97-AF65-F5344CB8AC3E}">
        <p14:creationId xmlns:p14="http://schemas.microsoft.com/office/powerpoint/2010/main" val="2565326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B854FF-6644-0896-A629-BFF8A1A996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9CC072-78C6-9AF1-3BBC-6EF9C6D53A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989DF95-E380-B8BA-D290-E1A3AA9565B5}"/>
              </a:ext>
            </a:extLst>
          </p:cNvPr>
          <p:cNvSpPr>
            <a:spLocks noGrp="1"/>
          </p:cNvSpPr>
          <p:nvPr>
            <p:ph type="dt" sz="half" idx="10"/>
          </p:nvPr>
        </p:nvSpPr>
        <p:spPr/>
        <p:txBody>
          <a:bodyPr/>
          <a:lstStyle/>
          <a:p>
            <a:fld id="{5AE76D98-2E99-4001-AE89-0BE10CE5C5BC}" type="datetimeFigureOut">
              <a:rPr lang="zh-CN" altLang="en-US" smtClean="0"/>
              <a:t>2024/8/3</a:t>
            </a:fld>
            <a:endParaRPr lang="zh-CN" altLang="en-US"/>
          </a:p>
        </p:txBody>
      </p:sp>
      <p:sp>
        <p:nvSpPr>
          <p:cNvPr id="5" name="页脚占位符 4">
            <a:extLst>
              <a:ext uri="{FF2B5EF4-FFF2-40B4-BE49-F238E27FC236}">
                <a16:creationId xmlns:a16="http://schemas.microsoft.com/office/drawing/2014/main" id="{9CA6976A-03CC-06E0-D3E9-B88075891E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00C019-A010-0524-4619-786E92452E5B}"/>
              </a:ext>
            </a:extLst>
          </p:cNvPr>
          <p:cNvSpPr>
            <a:spLocks noGrp="1"/>
          </p:cNvSpPr>
          <p:nvPr>
            <p:ph type="sldNum" sz="quarter" idx="12"/>
          </p:nvPr>
        </p:nvSpPr>
        <p:spPr/>
        <p:txBody>
          <a:bodyPr/>
          <a:lstStyle/>
          <a:p>
            <a:fld id="{E00DA45E-A8E8-49D8-B715-C553F94AD5E4}" type="slidenum">
              <a:rPr lang="zh-CN" altLang="en-US" smtClean="0"/>
              <a:t>‹#›</a:t>
            </a:fld>
            <a:endParaRPr lang="zh-CN" altLang="en-US"/>
          </a:p>
        </p:txBody>
      </p:sp>
    </p:spTree>
    <p:extLst>
      <p:ext uri="{BB962C8B-B14F-4D97-AF65-F5344CB8AC3E}">
        <p14:creationId xmlns:p14="http://schemas.microsoft.com/office/powerpoint/2010/main" val="2493350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089EB-8559-62A6-8B28-9DD6702ECD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AF47E41-97BA-71F6-483A-B2EF92443DB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08C7CC-A74B-CE8D-F067-F6F6D7459376}"/>
              </a:ext>
            </a:extLst>
          </p:cNvPr>
          <p:cNvSpPr>
            <a:spLocks noGrp="1"/>
          </p:cNvSpPr>
          <p:nvPr>
            <p:ph type="dt" sz="half" idx="10"/>
          </p:nvPr>
        </p:nvSpPr>
        <p:spPr/>
        <p:txBody>
          <a:bodyPr/>
          <a:lstStyle/>
          <a:p>
            <a:fld id="{5AE76D98-2E99-4001-AE89-0BE10CE5C5BC}" type="datetimeFigureOut">
              <a:rPr lang="zh-CN" altLang="en-US" smtClean="0"/>
              <a:t>2024/8/3</a:t>
            </a:fld>
            <a:endParaRPr lang="zh-CN" altLang="en-US"/>
          </a:p>
        </p:txBody>
      </p:sp>
      <p:sp>
        <p:nvSpPr>
          <p:cNvPr id="5" name="页脚占位符 4">
            <a:extLst>
              <a:ext uri="{FF2B5EF4-FFF2-40B4-BE49-F238E27FC236}">
                <a16:creationId xmlns:a16="http://schemas.microsoft.com/office/drawing/2014/main" id="{A37B33BE-6528-F188-51F9-D446E38C50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A895E-9261-48DE-648B-33E84CA41BE7}"/>
              </a:ext>
            </a:extLst>
          </p:cNvPr>
          <p:cNvSpPr>
            <a:spLocks noGrp="1"/>
          </p:cNvSpPr>
          <p:nvPr>
            <p:ph type="sldNum" sz="quarter" idx="12"/>
          </p:nvPr>
        </p:nvSpPr>
        <p:spPr/>
        <p:txBody>
          <a:bodyPr/>
          <a:lstStyle/>
          <a:p>
            <a:fld id="{E00DA45E-A8E8-49D8-B715-C553F94AD5E4}" type="slidenum">
              <a:rPr lang="zh-CN" altLang="en-US" smtClean="0"/>
              <a:t>‹#›</a:t>
            </a:fld>
            <a:endParaRPr lang="zh-CN" altLang="en-US"/>
          </a:p>
        </p:txBody>
      </p:sp>
    </p:spTree>
    <p:extLst>
      <p:ext uri="{BB962C8B-B14F-4D97-AF65-F5344CB8AC3E}">
        <p14:creationId xmlns:p14="http://schemas.microsoft.com/office/powerpoint/2010/main" val="337841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F15C3D1-094B-8992-A996-1764AF8FB42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11D88A-BE3B-A499-E4DF-BF5AA21DFF5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2408074-8661-286F-2187-3DF01B3D28AE}"/>
              </a:ext>
            </a:extLst>
          </p:cNvPr>
          <p:cNvSpPr>
            <a:spLocks noGrp="1"/>
          </p:cNvSpPr>
          <p:nvPr>
            <p:ph type="dt" sz="half" idx="10"/>
          </p:nvPr>
        </p:nvSpPr>
        <p:spPr/>
        <p:txBody>
          <a:bodyPr/>
          <a:lstStyle/>
          <a:p>
            <a:fld id="{5AE76D98-2E99-4001-AE89-0BE10CE5C5BC}" type="datetimeFigureOut">
              <a:rPr lang="zh-CN" altLang="en-US" smtClean="0"/>
              <a:t>2024/8/3</a:t>
            </a:fld>
            <a:endParaRPr lang="zh-CN" altLang="en-US"/>
          </a:p>
        </p:txBody>
      </p:sp>
      <p:sp>
        <p:nvSpPr>
          <p:cNvPr id="5" name="页脚占位符 4">
            <a:extLst>
              <a:ext uri="{FF2B5EF4-FFF2-40B4-BE49-F238E27FC236}">
                <a16:creationId xmlns:a16="http://schemas.microsoft.com/office/drawing/2014/main" id="{242184AF-2BCB-00D2-9613-23620C799B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C88A60-BBCD-98C4-4A87-D01D38392154}"/>
              </a:ext>
            </a:extLst>
          </p:cNvPr>
          <p:cNvSpPr>
            <a:spLocks noGrp="1"/>
          </p:cNvSpPr>
          <p:nvPr>
            <p:ph type="sldNum" sz="quarter" idx="12"/>
          </p:nvPr>
        </p:nvSpPr>
        <p:spPr/>
        <p:txBody>
          <a:bodyPr/>
          <a:lstStyle/>
          <a:p>
            <a:fld id="{E00DA45E-A8E8-49D8-B715-C553F94AD5E4}" type="slidenum">
              <a:rPr lang="zh-CN" altLang="en-US" smtClean="0"/>
              <a:t>‹#›</a:t>
            </a:fld>
            <a:endParaRPr lang="zh-CN" altLang="en-US"/>
          </a:p>
        </p:txBody>
      </p:sp>
    </p:spTree>
    <p:extLst>
      <p:ext uri="{BB962C8B-B14F-4D97-AF65-F5344CB8AC3E}">
        <p14:creationId xmlns:p14="http://schemas.microsoft.com/office/powerpoint/2010/main" val="12385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7DF20-8411-1ABE-FFB1-F17846AB4327}"/>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2C09C759-11E1-89B3-5752-2F7CB70AF967}"/>
              </a:ext>
            </a:extLst>
          </p:cNvPr>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3BDC4FC8-C8A5-397D-C424-B7F8B4EFF431}"/>
              </a:ext>
            </a:extLst>
          </p:cNvPr>
          <p:cNvSpPr>
            <a:spLocks noGrp="1"/>
          </p:cNvSpPr>
          <p:nvPr>
            <p:ph type="dt" sz="half" idx="10"/>
          </p:nvPr>
        </p:nvSpPr>
        <p:spPr/>
        <p:txBody>
          <a:bodyPr/>
          <a:lstStyle/>
          <a:p>
            <a:fld id="{5AE76D98-2E99-4001-AE89-0BE10CE5C5BC}" type="datetimeFigureOut">
              <a:rPr lang="zh-CN" altLang="en-US" smtClean="0"/>
              <a:t>2024/8/3</a:t>
            </a:fld>
            <a:endParaRPr lang="zh-CN" altLang="en-US"/>
          </a:p>
        </p:txBody>
      </p:sp>
      <p:sp>
        <p:nvSpPr>
          <p:cNvPr id="5" name="页脚占位符 4">
            <a:extLst>
              <a:ext uri="{FF2B5EF4-FFF2-40B4-BE49-F238E27FC236}">
                <a16:creationId xmlns:a16="http://schemas.microsoft.com/office/drawing/2014/main" id="{B363141A-A84F-5FAA-593B-5193D54587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3F03AC-BF0E-119F-2941-500B95C56902}"/>
              </a:ext>
            </a:extLst>
          </p:cNvPr>
          <p:cNvSpPr>
            <a:spLocks noGrp="1"/>
          </p:cNvSpPr>
          <p:nvPr>
            <p:ph type="sldNum" sz="quarter" idx="12"/>
          </p:nvPr>
        </p:nvSpPr>
        <p:spPr/>
        <p:txBody>
          <a:bodyPr/>
          <a:lstStyle/>
          <a:p>
            <a:fld id="{E00DA45E-A8E8-49D8-B715-C553F94AD5E4}" type="slidenum">
              <a:rPr lang="zh-CN" altLang="en-US" smtClean="0"/>
              <a:t>‹#›</a:t>
            </a:fld>
            <a:endParaRPr lang="zh-CN" altLang="en-US"/>
          </a:p>
        </p:txBody>
      </p:sp>
    </p:spTree>
    <p:extLst>
      <p:ext uri="{BB962C8B-B14F-4D97-AF65-F5344CB8AC3E}">
        <p14:creationId xmlns:p14="http://schemas.microsoft.com/office/powerpoint/2010/main" val="142717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517691-5ACC-B126-FDD4-73CCE52E790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BF73B2-8C16-2E33-40C4-96B554195F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D070211-1A39-4325-64BA-26DB1A0311DA}"/>
              </a:ext>
            </a:extLst>
          </p:cNvPr>
          <p:cNvSpPr>
            <a:spLocks noGrp="1"/>
          </p:cNvSpPr>
          <p:nvPr>
            <p:ph type="dt" sz="half" idx="10"/>
          </p:nvPr>
        </p:nvSpPr>
        <p:spPr/>
        <p:txBody>
          <a:bodyPr/>
          <a:lstStyle/>
          <a:p>
            <a:fld id="{5AE76D98-2E99-4001-AE89-0BE10CE5C5BC}" type="datetimeFigureOut">
              <a:rPr lang="zh-CN" altLang="en-US" smtClean="0"/>
              <a:t>2024/8/3</a:t>
            </a:fld>
            <a:endParaRPr lang="zh-CN" altLang="en-US"/>
          </a:p>
        </p:txBody>
      </p:sp>
      <p:sp>
        <p:nvSpPr>
          <p:cNvPr id="5" name="页脚占位符 4">
            <a:extLst>
              <a:ext uri="{FF2B5EF4-FFF2-40B4-BE49-F238E27FC236}">
                <a16:creationId xmlns:a16="http://schemas.microsoft.com/office/drawing/2014/main" id="{476A42C4-D597-F1AF-DEC9-9B08FACAF2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222E96-7069-DF6C-A0BC-0660AE07C368}"/>
              </a:ext>
            </a:extLst>
          </p:cNvPr>
          <p:cNvSpPr>
            <a:spLocks noGrp="1"/>
          </p:cNvSpPr>
          <p:nvPr>
            <p:ph type="sldNum" sz="quarter" idx="12"/>
          </p:nvPr>
        </p:nvSpPr>
        <p:spPr/>
        <p:txBody>
          <a:bodyPr/>
          <a:lstStyle/>
          <a:p>
            <a:fld id="{E00DA45E-A8E8-49D8-B715-C553F94AD5E4}" type="slidenum">
              <a:rPr lang="zh-CN" altLang="en-US" smtClean="0"/>
              <a:t>‹#›</a:t>
            </a:fld>
            <a:endParaRPr lang="zh-CN" altLang="en-US"/>
          </a:p>
        </p:txBody>
      </p:sp>
    </p:spTree>
    <p:extLst>
      <p:ext uri="{BB962C8B-B14F-4D97-AF65-F5344CB8AC3E}">
        <p14:creationId xmlns:p14="http://schemas.microsoft.com/office/powerpoint/2010/main" val="170676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02B709-CD83-05F9-AFF7-AAF1A6A07902}"/>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91F3C7E3-E095-A291-BBA1-AF5A9FE30982}"/>
              </a:ext>
            </a:extLst>
          </p:cNvPr>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87957316-FD5D-0FE4-BE5E-64A7538FAE82}"/>
              </a:ext>
            </a:extLst>
          </p:cNvPr>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1EF47B6B-9908-0596-2E92-AD54997D5624}"/>
              </a:ext>
            </a:extLst>
          </p:cNvPr>
          <p:cNvSpPr>
            <a:spLocks noGrp="1"/>
          </p:cNvSpPr>
          <p:nvPr>
            <p:ph type="dt" sz="half" idx="10"/>
          </p:nvPr>
        </p:nvSpPr>
        <p:spPr/>
        <p:txBody>
          <a:bodyPr/>
          <a:lstStyle/>
          <a:p>
            <a:fld id="{5AE76D98-2E99-4001-AE89-0BE10CE5C5BC}" type="datetimeFigureOut">
              <a:rPr lang="zh-CN" altLang="en-US" smtClean="0"/>
              <a:t>2024/8/3</a:t>
            </a:fld>
            <a:endParaRPr lang="zh-CN" altLang="en-US"/>
          </a:p>
        </p:txBody>
      </p:sp>
      <p:sp>
        <p:nvSpPr>
          <p:cNvPr id="6" name="页脚占位符 5">
            <a:extLst>
              <a:ext uri="{FF2B5EF4-FFF2-40B4-BE49-F238E27FC236}">
                <a16:creationId xmlns:a16="http://schemas.microsoft.com/office/drawing/2014/main" id="{227D8A02-1A65-CB3B-5927-DCC6737C775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A4F44F9-AE60-22D5-0132-2A3F7600C8D3}"/>
              </a:ext>
            </a:extLst>
          </p:cNvPr>
          <p:cNvSpPr>
            <a:spLocks noGrp="1"/>
          </p:cNvSpPr>
          <p:nvPr>
            <p:ph type="sldNum" sz="quarter" idx="12"/>
          </p:nvPr>
        </p:nvSpPr>
        <p:spPr/>
        <p:txBody>
          <a:bodyPr/>
          <a:lstStyle/>
          <a:p>
            <a:fld id="{E00DA45E-A8E8-49D8-B715-C553F94AD5E4}" type="slidenum">
              <a:rPr lang="zh-CN" altLang="en-US" smtClean="0"/>
              <a:t>‹#›</a:t>
            </a:fld>
            <a:endParaRPr lang="zh-CN" altLang="en-US"/>
          </a:p>
        </p:txBody>
      </p:sp>
    </p:spTree>
    <p:extLst>
      <p:ext uri="{BB962C8B-B14F-4D97-AF65-F5344CB8AC3E}">
        <p14:creationId xmlns:p14="http://schemas.microsoft.com/office/powerpoint/2010/main" val="355248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5CBB5B-48FC-06A8-2A17-344FB8D838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1D830A0-993E-EFEC-3327-05D11AED9A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C4590FC1-125E-2373-E57F-FD18BA02B48B}"/>
              </a:ext>
            </a:extLst>
          </p:cNvPr>
          <p:cNvSpPr>
            <a:spLocks noGrp="1"/>
          </p:cNvSpPr>
          <p:nvPr>
            <p:ph sz="half" idx="2"/>
          </p:nvPr>
        </p:nvSpPr>
        <p:spPr>
          <a:xfrm>
            <a:off x="839788" y="2505075"/>
            <a:ext cx="5157787" cy="3684588"/>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EEAA9227-F7F7-F419-9C1A-E8B3643F21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96DAE1-97AD-FED5-BDE0-092B0AB3769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CFC8086-E2E6-8EEE-0EC3-B28BAE293104}"/>
              </a:ext>
            </a:extLst>
          </p:cNvPr>
          <p:cNvSpPr>
            <a:spLocks noGrp="1"/>
          </p:cNvSpPr>
          <p:nvPr>
            <p:ph type="dt" sz="half" idx="10"/>
          </p:nvPr>
        </p:nvSpPr>
        <p:spPr/>
        <p:txBody>
          <a:bodyPr/>
          <a:lstStyle/>
          <a:p>
            <a:fld id="{5AE76D98-2E99-4001-AE89-0BE10CE5C5BC}" type="datetimeFigureOut">
              <a:rPr lang="zh-CN" altLang="en-US" smtClean="0"/>
              <a:t>2024/8/3</a:t>
            </a:fld>
            <a:endParaRPr lang="zh-CN" altLang="en-US"/>
          </a:p>
        </p:txBody>
      </p:sp>
      <p:sp>
        <p:nvSpPr>
          <p:cNvPr id="8" name="页脚占位符 7">
            <a:extLst>
              <a:ext uri="{FF2B5EF4-FFF2-40B4-BE49-F238E27FC236}">
                <a16:creationId xmlns:a16="http://schemas.microsoft.com/office/drawing/2014/main" id="{B25AA08D-1F1A-9873-9626-ED88BAFA323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8EDFB4C-0924-801E-CE6E-2526290D8BC1}"/>
              </a:ext>
            </a:extLst>
          </p:cNvPr>
          <p:cNvSpPr>
            <a:spLocks noGrp="1"/>
          </p:cNvSpPr>
          <p:nvPr>
            <p:ph type="sldNum" sz="quarter" idx="12"/>
          </p:nvPr>
        </p:nvSpPr>
        <p:spPr/>
        <p:txBody>
          <a:bodyPr/>
          <a:lstStyle/>
          <a:p>
            <a:fld id="{E00DA45E-A8E8-49D8-B715-C553F94AD5E4}" type="slidenum">
              <a:rPr lang="zh-CN" altLang="en-US" smtClean="0"/>
              <a:t>‹#›</a:t>
            </a:fld>
            <a:endParaRPr lang="zh-CN" altLang="en-US"/>
          </a:p>
        </p:txBody>
      </p:sp>
    </p:spTree>
    <p:extLst>
      <p:ext uri="{BB962C8B-B14F-4D97-AF65-F5344CB8AC3E}">
        <p14:creationId xmlns:p14="http://schemas.microsoft.com/office/powerpoint/2010/main" val="4031157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1A481C-276A-0B0B-B72B-4E60B9B0384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C51C0AA-0B24-3764-8EA4-9790DCDD8BE9}"/>
              </a:ext>
            </a:extLst>
          </p:cNvPr>
          <p:cNvSpPr>
            <a:spLocks noGrp="1"/>
          </p:cNvSpPr>
          <p:nvPr>
            <p:ph type="dt" sz="half" idx="10"/>
          </p:nvPr>
        </p:nvSpPr>
        <p:spPr/>
        <p:txBody>
          <a:bodyPr/>
          <a:lstStyle/>
          <a:p>
            <a:fld id="{5AE76D98-2E99-4001-AE89-0BE10CE5C5BC}" type="datetimeFigureOut">
              <a:rPr lang="zh-CN" altLang="en-US" smtClean="0"/>
              <a:t>2024/8/3</a:t>
            </a:fld>
            <a:endParaRPr lang="zh-CN" altLang="en-US"/>
          </a:p>
        </p:txBody>
      </p:sp>
      <p:sp>
        <p:nvSpPr>
          <p:cNvPr id="4" name="页脚占位符 3">
            <a:extLst>
              <a:ext uri="{FF2B5EF4-FFF2-40B4-BE49-F238E27FC236}">
                <a16:creationId xmlns:a16="http://schemas.microsoft.com/office/drawing/2014/main" id="{4333D653-C6F6-E987-1460-93DBA44AFE8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1BFA81D-96C5-95A0-FEDF-AB35B18D8358}"/>
              </a:ext>
            </a:extLst>
          </p:cNvPr>
          <p:cNvSpPr>
            <a:spLocks noGrp="1"/>
          </p:cNvSpPr>
          <p:nvPr>
            <p:ph type="sldNum" sz="quarter" idx="12"/>
          </p:nvPr>
        </p:nvSpPr>
        <p:spPr/>
        <p:txBody>
          <a:bodyPr/>
          <a:lstStyle/>
          <a:p>
            <a:fld id="{E00DA45E-A8E8-49D8-B715-C553F94AD5E4}" type="slidenum">
              <a:rPr lang="zh-CN" altLang="en-US" smtClean="0"/>
              <a:t>‹#›</a:t>
            </a:fld>
            <a:endParaRPr lang="zh-CN" altLang="en-US"/>
          </a:p>
        </p:txBody>
      </p:sp>
    </p:spTree>
    <p:extLst>
      <p:ext uri="{BB962C8B-B14F-4D97-AF65-F5344CB8AC3E}">
        <p14:creationId xmlns:p14="http://schemas.microsoft.com/office/powerpoint/2010/main" val="2804702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5B4ADE3-5191-1ADE-E478-F98B6CBC8786}"/>
              </a:ext>
            </a:extLst>
          </p:cNvPr>
          <p:cNvSpPr>
            <a:spLocks noGrp="1"/>
          </p:cNvSpPr>
          <p:nvPr>
            <p:ph type="dt" sz="half" idx="10"/>
          </p:nvPr>
        </p:nvSpPr>
        <p:spPr/>
        <p:txBody>
          <a:bodyPr/>
          <a:lstStyle/>
          <a:p>
            <a:fld id="{5AE76D98-2E99-4001-AE89-0BE10CE5C5BC}" type="datetimeFigureOut">
              <a:rPr lang="zh-CN" altLang="en-US" smtClean="0"/>
              <a:t>2024/8/3</a:t>
            </a:fld>
            <a:endParaRPr lang="zh-CN" altLang="en-US"/>
          </a:p>
        </p:txBody>
      </p:sp>
      <p:sp>
        <p:nvSpPr>
          <p:cNvPr id="3" name="页脚占位符 2">
            <a:extLst>
              <a:ext uri="{FF2B5EF4-FFF2-40B4-BE49-F238E27FC236}">
                <a16:creationId xmlns:a16="http://schemas.microsoft.com/office/drawing/2014/main" id="{C0F07974-B9DE-02C7-4270-8731B9D043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1B303AB-C34C-4F4D-784B-9438995C81E7}"/>
              </a:ext>
            </a:extLst>
          </p:cNvPr>
          <p:cNvSpPr>
            <a:spLocks noGrp="1"/>
          </p:cNvSpPr>
          <p:nvPr>
            <p:ph type="sldNum" sz="quarter" idx="12"/>
          </p:nvPr>
        </p:nvSpPr>
        <p:spPr/>
        <p:txBody>
          <a:bodyPr/>
          <a:lstStyle/>
          <a:p>
            <a:fld id="{E00DA45E-A8E8-49D8-B715-C553F94AD5E4}" type="slidenum">
              <a:rPr lang="zh-CN" altLang="en-US" smtClean="0"/>
              <a:t>‹#›</a:t>
            </a:fld>
            <a:endParaRPr lang="zh-CN" altLang="en-US"/>
          </a:p>
        </p:txBody>
      </p:sp>
    </p:spTree>
    <p:extLst>
      <p:ext uri="{BB962C8B-B14F-4D97-AF65-F5344CB8AC3E}">
        <p14:creationId xmlns:p14="http://schemas.microsoft.com/office/powerpoint/2010/main" val="4178427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F6FD1C-D54D-CDE2-11DA-268FE4F9861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22E0114-F0D5-9A45-F3D2-40D294B8D6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54D569-E86E-4041-3DFE-DEBF2FD2FD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763F30-EDD2-C63C-7D3F-E38A128B28A1}"/>
              </a:ext>
            </a:extLst>
          </p:cNvPr>
          <p:cNvSpPr>
            <a:spLocks noGrp="1"/>
          </p:cNvSpPr>
          <p:nvPr>
            <p:ph type="dt" sz="half" idx="10"/>
          </p:nvPr>
        </p:nvSpPr>
        <p:spPr/>
        <p:txBody>
          <a:bodyPr/>
          <a:lstStyle/>
          <a:p>
            <a:fld id="{5AE76D98-2E99-4001-AE89-0BE10CE5C5BC}" type="datetimeFigureOut">
              <a:rPr lang="zh-CN" altLang="en-US" smtClean="0"/>
              <a:t>2024/8/3</a:t>
            </a:fld>
            <a:endParaRPr lang="zh-CN" altLang="en-US"/>
          </a:p>
        </p:txBody>
      </p:sp>
      <p:sp>
        <p:nvSpPr>
          <p:cNvPr id="6" name="页脚占位符 5">
            <a:extLst>
              <a:ext uri="{FF2B5EF4-FFF2-40B4-BE49-F238E27FC236}">
                <a16:creationId xmlns:a16="http://schemas.microsoft.com/office/drawing/2014/main" id="{2BE0F437-3554-7AA0-7972-655E4743855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41F86EC-D79D-A781-6D4E-D9257B66D403}"/>
              </a:ext>
            </a:extLst>
          </p:cNvPr>
          <p:cNvSpPr>
            <a:spLocks noGrp="1"/>
          </p:cNvSpPr>
          <p:nvPr>
            <p:ph type="sldNum" sz="quarter" idx="12"/>
          </p:nvPr>
        </p:nvSpPr>
        <p:spPr/>
        <p:txBody>
          <a:bodyPr/>
          <a:lstStyle/>
          <a:p>
            <a:fld id="{E00DA45E-A8E8-49D8-B715-C553F94AD5E4}" type="slidenum">
              <a:rPr lang="zh-CN" altLang="en-US" smtClean="0"/>
              <a:t>‹#›</a:t>
            </a:fld>
            <a:endParaRPr lang="zh-CN" altLang="en-US"/>
          </a:p>
        </p:txBody>
      </p:sp>
    </p:spTree>
    <p:extLst>
      <p:ext uri="{BB962C8B-B14F-4D97-AF65-F5344CB8AC3E}">
        <p14:creationId xmlns:p14="http://schemas.microsoft.com/office/powerpoint/2010/main" val="2112010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72A1D-5F3E-EAE5-2DE1-3F6FB27BC7B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EAADFA-96BB-03BE-B5D5-395E0BEEF6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A606B4-286A-C67D-8813-9578BAC9C4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F6F1395-DAB0-9DE5-2A00-5E3B83042371}"/>
              </a:ext>
            </a:extLst>
          </p:cNvPr>
          <p:cNvSpPr>
            <a:spLocks noGrp="1"/>
          </p:cNvSpPr>
          <p:nvPr>
            <p:ph type="dt" sz="half" idx="10"/>
          </p:nvPr>
        </p:nvSpPr>
        <p:spPr/>
        <p:txBody>
          <a:bodyPr/>
          <a:lstStyle/>
          <a:p>
            <a:fld id="{5AE76D98-2E99-4001-AE89-0BE10CE5C5BC}" type="datetimeFigureOut">
              <a:rPr lang="zh-CN" altLang="en-US" smtClean="0"/>
              <a:t>2024/8/3</a:t>
            </a:fld>
            <a:endParaRPr lang="zh-CN" altLang="en-US"/>
          </a:p>
        </p:txBody>
      </p:sp>
      <p:sp>
        <p:nvSpPr>
          <p:cNvPr id="6" name="页脚占位符 5">
            <a:extLst>
              <a:ext uri="{FF2B5EF4-FFF2-40B4-BE49-F238E27FC236}">
                <a16:creationId xmlns:a16="http://schemas.microsoft.com/office/drawing/2014/main" id="{337DAE3C-CB28-19C2-0CE2-9322961789C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FB9D481-0339-4D43-0B7A-B2EF07067D1F}"/>
              </a:ext>
            </a:extLst>
          </p:cNvPr>
          <p:cNvSpPr>
            <a:spLocks noGrp="1"/>
          </p:cNvSpPr>
          <p:nvPr>
            <p:ph type="sldNum" sz="quarter" idx="12"/>
          </p:nvPr>
        </p:nvSpPr>
        <p:spPr/>
        <p:txBody>
          <a:bodyPr/>
          <a:lstStyle/>
          <a:p>
            <a:fld id="{E00DA45E-A8E8-49D8-B715-C553F94AD5E4}" type="slidenum">
              <a:rPr lang="zh-CN" altLang="en-US" smtClean="0"/>
              <a:t>‹#›</a:t>
            </a:fld>
            <a:endParaRPr lang="zh-CN" altLang="en-US"/>
          </a:p>
        </p:txBody>
      </p:sp>
    </p:spTree>
    <p:extLst>
      <p:ext uri="{BB962C8B-B14F-4D97-AF65-F5344CB8AC3E}">
        <p14:creationId xmlns:p14="http://schemas.microsoft.com/office/powerpoint/2010/main" val="3776622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5BE3E64-F3F8-BC89-4B9E-14403A7AD1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5BAD76A-13B7-BEDF-5300-96A1256DB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FFF99D3-11D7-8F1F-CEA6-E76DE0209E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E76D98-2E99-4001-AE89-0BE10CE5C5BC}" type="datetimeFigureOut">
              <a:rPr lang="zh-CN" altLang="en-US" smtClean="0"/>
              <a:t>2024/8/3</a:t>
            </a:fld>
            <a:endParaRPr lang="zh-CN" altLang="en-US"/>
          </a:p>
        </p:txBody>
      </p:sp>
      <p:sp>
        <p:nvSpPr>
          <p:cNvPr id="5" name="页脚占位符 4">
            <a:extLst>
              <a:ext uri="{FF2B5EF4-FFF2-40B4-BE49-F238E27FC236}">
                <a16:creationId xmlns:a16="http://schemas.microsoft.com/office/drawing/2014/main" id="{8AF8B1F3-B469-DED4-AA7D-B819D0EAB8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CF211D7-D8C1-7CC7-812B-A22CFD13DB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DA45E-A8E8-49D8-B715-C553F94AD5E4}" type="slidenum">
              <a:rPr lang="zh-CN" altLang="en-US" smtClean="0"/>
              <a:t>‹#›</a:t>
            </a:fld>
            <a:endParaRPr lang="zh-CN" altLang="en-US"/>
          </a:p>
        </p:txBody>
      </p:sp>
    </p:spTree>
    <p:extLst>
      <p:ext uri="{BB962C8B-B14F-4D97-AF65-F5344CB8AC3E}">
        <p14:creationId xmlns:p14="http://schemas.microsoft.com/office/powerpoint/2010/main" val="1918573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FB8AA2B-3505-FC4D-8C0B-010E59C26089}"/>
              </a:ext>
            </a:extLst>
          </p:cNvPr>
          <p:cNvPicPr>
            <a:picLocks noChangeAspect="1"/>
          </p:cNvPicPr>
          <p:nvPr/>
        </p:nvPicPr>
        <p:blipFill>
          <a:blip r:embed="rId3"/>
          <a:stretch>
            <a:fillRect/>
          </a:stretch>
        </p:blipFill>
        <p:spPr>
          <a:xfrm>
            <a:off x="204788" y="-20720"/>
            <a:ext cx="11987212" cy="1604304"/>
          </a:xfrm>
          <a:prstGeom prst="rect">
            <a:avLst/>
          </a:prstGeom>
        </p:spPr>
      </p:pic>
      <p:sp>
        <p:nvSpPr>
          <p:cNvPr id="2" name="副标题 2">
            <a:extLst>
              <a:ext uri="{FF2B5EF4-FFF2-40B4-BE49-F238E27FC236}">
                <a16:creationId xmlns:a16="http://schemas.microsoft.com/office/drawing/2014/main" id="{520630E6-5D59-381D-602C-782DEE62190D}"/>
              </a:ext>
            </a:extLst>
          </p:cNvPr>
          <p:cNvSpPr>
            <a:spLocks noGrp="1"/>
          </p:cNvSpPr>
          <p:nvPr>
            <p:ph type="subTitle" idx="1"/>
          </p:nvPr>
        </p:nvSpPr>
        <p:spPr>
          <a:xfrm>
            <a:off x="1524000" y="4294864"/>
            <a:ext cx="9144000" cy="1655762"/>
          </a:xfrm>
        </p:spPr>
        <p:txBody>
          <a:bodyPr>
            <a:normAutofit lnSpcReduction="10000"/>
          </a:bodyPr>
          <a:lstStyle/>
          <a:p>
            <a:r>
              <a:rPr lang="en-US" altLang="zh-CN" dirty="0">
                <a:latin typeface="+mj-lt"/>
                <a:cs typeface="Times New Roman" panose="02020603050405020304" pitchFamily="18" charset="0"/>
              </a:rPr>
              <a:t>Speaker: Yu Pan</a:t>
            </a:r>
          </a:p>
          <a:p>
            <a:r>
              <a:rPr lang="en-US" altLang="zh-CN" dirty="0">
                <a:latin typeface="+mj-lt"/>
                <a:cs typeface="Times New Roman" panose="02020603050405020304" pitchFamily="18" charset="0"/>
              </a:rPr>
              <a:t>Supervisor: </a:t>
            </a:r>
            <a:r>
              <a:rPr lang="en-US" altLang="zh-CN" dirty="0" err="1">
                <a:latin typeface="+mj-lt"/>
                <a:cs typeface="Times New Roman" panose="02020603050405020304" pitchFamily="18" charset="0"/>
              </a:rPr>
              <a:t>Xiaowei</a:t>
            </a:r>
            <a:r>
              <a:rPr lang="en-US" altLang="zh-CN" dirty="0">
                <a:latin typeface="+mj-lt"/>
                <a:cs typeface="Times New Roman" panose="02020603050405020304" pitchFamily="18" charset="0"/>
              </a:rPr>
              <a:t> Liu </a:t>
            </a:r>
          </a:p>
          <a:p>
            <a:r>
              <a:rPr lang="en-US" altLang="zh-CN" dirty="0">
                <a:latin typeface="+mj-lt"/>
                <a:cs typeface="Times New Roman" panose="02020603050405020304" pitchFamily="18" charset="0"/>
              </a:rPr>
              <a:t>2024/08/05</a:t>
            </a:r>
          </a:p>
          <a:p>
            <a:r>
              <a:rPr lang="en-US" altLang="zh-CN" dirty="0">
                <a:latin typeface="+mj-lt"/>
                <a:cs typeface="Times New Roman" panose="02020603050405020304" pitchFamily="18" charset="0"/>
              </a:rPr>
              <a:t>SWIFAR @ YNU </a:t>
            </a:r>
            <a:endParaRPr lang="zh-CN" altLang="en-US" dirty="0">
              <a:latin typeface="+mj-lt"/>
              <a:cs typeface="Times New Roman" panose="02020603050405020304" pitchFamily="18" charset="0"/>
            </a:endParaRPr>
          </a:p>
        </p:txBody>
      </p:sp>
      <p:sp>
        <p:nvSpPr>
          <p:cNvPr id="3" name="文本框 2">
            <a:extLst>
              <a:ext uri="{FF2B5EF4-FFF2-40B4-BE49-F238E27FC236}">
                <a16:creationId xmlns:a16="http://schemas.microsoft.com/office/drawing/2014/main" id="{C8F34417-DD81-FC71-A8FF-C1FFB1FCED54}"/>
              </a:ext>
            </a:extLst>
          </p:cNvPr>
          <p:cNvSpPr txBox="1"/>
          <p:nvPr/>
        </p:nvSpPr>
        <p:spPr>
          <a:xfrm>
            <a:off x="1760706" y="2230270"/>
            <a:ext cx="843712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4000" dirty="0"/>
              <a:t>基于梦飞巡天望远镜对</a:t>
            </a:r>
            <a:r>
              <a:rPr lang="en-US" altLang="zh-CN" sz="4000" dirty="0"/>
              <a:t>M33</a:t>
            </a:r>
            <a:r>
              <a:rPr lang="zh-CN" altLang="en-US" sz="4000" dirty="0"/>
              <a:t>变源暂现源的多波段系统监测研究</a:t>
            </a:r>
          </a:p>
          <a:p>
            <a:endParaRPr lang="zh-CN" altLang="en-US" sz="2800" dirty="0"/>
          </a:p>
        </p:txBody>
      </p:sp>
    </p:spTree>
    <p:extLst>
      <p:ext uri="{BB962C8B-B14F-4D97-AF65-F5344CB8AC3E}">
        <p14:creationId xmlns:p14="http://schemas.microsoft.com/office/powerpoint/2010/main" val="340941354"/>
      </p:ext>
    </p:extLst>
  </p:cSld>
  <p:clrMapOvr>
    <a:masterClrMapping/>
  </p:clrMapOvr>
  <mc:AlternateContent xmlns:mc="http://schemas.openxmlformats.org/markup-compatibility/2006" xmlns:p14="http://schemas.microsoft.com/office/powerpoint/2010/main">
    <mc:Choice Requires="p14">
      <p:transition spd="slow" p14:dur="2000" advTm="14949"/>
    </mc:Choice>
    <mc:Fallback xmlns="">
      <p:transition spd="slow" advTm="149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768596B5-B635-7F2D-70EC-2737AB01E485}"/>
              </a:ext>
            </a:extLst>
          </p:cNvPr>
          <p:cNvPicPr>
            <a:picLocks noChangeAspect="1"/>
          </p:cNvPicPr>
          <p:nvPr/>
        </p:nvPicPr>
        <p:blipFill rotWithShape="1">
          <a:blip r:embed="rId3">
            <a:extLst>
              <a:ext uri="{28A0092B-C50C-407E-A947-70E740481C1C}">
                <a14:useLocalDpi xmlns:a14="http://schemas.microsoft.com/office/drawing/2010/main" val="0"/>
              </a:ext>
            </a:extLst>
          </a:blip>
          <a:srcRect t="7868"/>
          <a:stretch/>
        </p:blipFill>
        <p:spPr>
          <a:xfrm>
            <a:off x="96798" y="1619710"/>
            <a:ext cx="7128761" cy="3528193"/>
          </a:xfrm>
          <a:prstGeom prst="rect">
            <a:avLst/>
          </a:prstGeom>
        </p:spPr>
      </p:pic>
      <p:sp>
        <p:nvSpPr>
          <p:cNvPr id="2" name="文本框 1">
            <a:extLst>
              <a:ext uri="{FF2B5EF4-FFF2-40B4-BE49-F238E27FC236}">
                <a16:creationId xmlns:a16="http://schemas.microsoft.com/office/drawing/2014/main" id="{3E4DB113-7EBA-4801-A7DD-036B9DEE083D}"/>
              </a:ext>
            </a:extLst>
          </p:cNvPr>
          <p:cNvSpPr txBox="1"/>
          <p:nvPr/>
        </p:nvSpPr>
        <p:spPr>
          <a:xfrm>
            <a:off x="96798" y="620677"/>
            <a:ext cx="2793722" cy="338554"/>
          </a:xfrm>
          <a:prstGeom prst="rect">
            <a:avLst/>
          </a:prstGeom>
          <a:noFill/>
        </p:spPr>
        <p:txBody>
          <a:bodyPr wrap="square" rtlCol="0">
            <a:spAutoFit/>
          </a:bodyPr>
          <a:lstStyle/>
          <a:p>
            <a:r>
              <a:rPr lang="en-US" altLang="zh-CN" sz="1600" dirty="0">
                <a:latin typeface="+mj-lt"/>
              </a:rPr>
              <a:t>Known Variables in M33</a:t>
            </a:r>
            <a:endParaRPr lang="zh-CN" altLang="en-US" sz="1600" dirty="0">
              <a:latin typeface="+mj-lt"/>
            </a:endParaRPr>
          </a:p>
        </p:txBody>
      </p:sp>
      <p:sp>
        <p:nvSpPr>
          <p:cNvPr id="15" name="文本框 14">
            <a:extLst>
              <a:ext uri="{FF2B5EF4-FFF2-40B4-BE49-F238E27FC236}">
                <a16:creationId xmlns:a16="http://schemas.microsoft.com/office/drawing/2014/main" id="{7931514B-12C4-4DB2-CF71-3CFBF64565C7}"/>
              </a:ext>
            </a:extLst>
          </p:cNvPr>
          <p:cNvSpPr txBox="1"/>
          <p:nvPr/>
        </p:nvSpPr>
        <p:spPr>
          <a:xfrm>
            <a:off x="-48944" y="2091144"/>
            <a:ext cx="733425" cy="2585323"/>
          </a:xfrm>
          <a:prstGeom prst="rect">
            <a:avLst/>
          </a:prstGeom>
          <a:noFill/>
        </p:spPr>
        <p:txBody>
          <a:bodyPr wrap="square" rtlCol="0">
            <a:spAutoFit/>
          </a:bodyPr>
          <a:lstStyle/>
          <a:p>
            <a:r>
              <a:rPr lang="en-US" altLang="zh-CN" dirty="0">
                <a:latin typeface="+mj-lt"/>
              </a:rPr>
              <a:t>Sci</a:t>
            </a:r>
          </a:p>
          <a:p>
            <a:endParaRPr lang="en-US" altLang="zh-CN" dirty="0">
              <a:latin typeface="+mj-lt"/>
            </a:endParaRPr>
          </a:p>
          <a:p>
            <a:endParaRPr lang="en-US" altLang="zh-CN" dirty="0">
              <a:latin typeface="+mj-lt"/>
            </a:endParaRPr>
          </a:p>
          <a:p>
            <a:endParaRPr lang="en-US" altLang="zh-CN" dirty="0">
              <a:latin typeface="+mj-lt"/>
            </a:endParaRPr>
          </a:p>
          <a:p>
            <a:r>
              <a:rPr lang="en-US" altLang="zh-CN" dirty="0">
                <a:latin typeface="+mj-lt"/>
              </a:rPr>
              <a:t>Ref</a:t>
            </a:r>
          </a:p>
          <a:p>
            <a:endParaRPr lang="en-US" altLang="zh-CN" dirty="0">
              <a:latin typeface="+mj-lt"/>
            </a:endParaRPr>
          </a:p>
          <a:p>
            <a:endParaRPr lang="en-US" altLang="zh-CN" dirty="0">
              <a:latin typeface="+mj-lt"/>
            </a:endParaRPr>
          </a:p>
          <a:p>
            <a:endParaRPr lang="en-US" altLang="zh-CN" dirty="0">
              <a:latin typeface="+mj-lt"/>
            </a:endParaRPr>
          </a:p>
          <a:p>
            <a:r>
              <a:rPr lang="en-US" altLang="zh-CN" dirty="0">
                <a:latin typeface="+mj-lt"/>
              </a:rPr>
              <a:t>Diff</a:t>
            </a:r>
            <a:endParaRPr lang="zh-CN" altLang="en-US" dirty="0">
              <a:latin typeface="+mj-lt"/>
            </a:endParaRPr>
          </a:p>
        </p:txBody>
      </p:sp>
      <p:sp>
        <p:nvSpPr>
          <p:cNvPr id="17" name="文本框 16">
            <a:extLst>
              <a:ext uri="{FF2B5EF4-FFF2-40B4-BE49-F238E27FC236}">
                <a16:creationId xmlns:a16="http://schemas.microsoft.com/office/drawing/2014/main" id="{3C8C26D5-20B6-1A4D-947E-18895548A450}"/>
              </a:ext>
            </a:extLst>
          </p:cNvPr>
          <p:cNvSpPr txBox="1"/>
          <p:nvPr/>
        </p:nvSpPr>
        <p:spPr>
          <a:xfrm>
            <a:off x="5265175" y="589899"/>
            <a:ext cx="7731355" cy="369332"/>
          </a:xfrm>
          <a:prstGeom prst="rect">
            <a:avLst/>
          </a:prstGeom>
          <a:noFill/>
        </p:spPr>
        <p:txBody>
          <a:bodyPr wrap="square" rtlCol="0">
            <a:spAutoFit/>
          </a:bodyPr>
          <a:lstStyle/>
          <a:p>
            <a:r>
              <a:rPr lang="en-US" altLang="zh-CN" dirty="0" err="1">
                <a:latin typeface="+mj-lt"/>
              </a:rPr>
              <a:t>Lightcurves</a:t>
            </a:r>
            <a:r>
              <a:rPr lang="en-US" altLang="zh-CN" dirty="0">
                <a:latin typeface="+mj-lt"/>
              </a:rPr>
              <a:t> constructed via aperture photometry on the difference images.</a:t>
            </a:r>
            <a:endParaRPr lang="zh-CN" altLang="en-US" dirty="0">
              <a:latin typeface="+mj-lt"/>
            </a:endParaRPr>
          </a:p>
        </p:txBody>
      </p:sp>
      <p:pic>
        <p:nvPicPr>
          <p:cNvPr id="21" name="图片 20">
            <a:extLst>
              <a:ext uri="{FF2B5EF4-FFF2-40B4-BE49-F238E27FC236}">
                <a16:creationId xmlns:a16="http://schemas.microsoft.com/office/drawing/2014/main" id="{8EAB35AF-E699-D26F-9F18-3F2212969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9621" y="1569834"/>
            <a:ext cx="4662869" cy="3719922"/>
          </a:xfrm>
          <a:prstGeom prst="rect">
            <a:avLst/>
          </a:prstGeom>
        </p:spPr>
      </p:pic>
      <p:sp>
        <p:nvSpPr>
          <p:cNvPr id="26" name="文本框 25">
            <a:extLst>
              <a:ext uri="{FF2B5EF4-FFF2-40B4-BE49-F238E27FC236}">
                <a16:creationId xmlns:a16="http://schemas.microsoft.com/office/drawing/2014/main" id="{1F13C0A5-5181-0C5A-15D7-1B16D38775E2}"/>
              </a:ext>
            </a:extLst>
          </p:cNvPr>
          <p:cNvSpPr txBox="1"/>
          <p:nvPr/>
        </p:nvSpPr>
        <p:spPr>
          <a:xfrm>
            <a:off x="2574271" y="1159862"/>
            <a:ext cx="2409371" cy="369332"/>
          </a:xfrm>
          <a:prstGeom prst="rect">
            <a:avLst/>
          </a:prstGeom>
          <a:noFill/>
        </p:spPr>
        <p:txBody>
          <a:bodyPr wrap="square" rtlCol="0">
            <a:spAutoFit/>
          </a:bodyPr>
          <a:lstStyle/>
          <a:p>
            <a:r>
              <a:rPr lang="en-US" altLang="zh-CN" dirty="0">
                <a:latin typeface="+mj-lt"/>
              </a:rPr>
              <a:t>Blue Supergiant</a:t>
            </a:r>
            <a:endParaRPr lang="zh-CN" altLang="en-US" dirty="0">
              <a:latin typeface="+mj-lt"/>
            </a:endParaRPr>
          </a:p>
        </p:txBody>
      </p:sp>
      <p:sp>
        <p:nvSpPr>
          <p:cNvPr id="43" name="文本框 42">
            <a:extLst>
              <a:ext uri="{FF2B5EF4-FFF2-40B4-BE49-F238E27FC236}">
                <a16:creationId xmlns:a16="http://schemas.microsoft.com/office/drawing/2014/main" id="{57F5EFB5-E8AA-C29F-EAD1-7A215D3CF3C0}"/>
              </a:ext>
            </a:extLst>
          </p:cNvPr>
          <p:cNvSpPr txBox="1"/>
          <p:nvPr/>
        </p:nvSpPr>
        <p:spPr>
          <a:xfrm>
            <a:off x="39120" y="-88852"/>
            <a:ext cx="1958487" cy="584775"/>
          </a:xfrm>
          <a:prstGeom prst="rect">
            <a:avLst/>
          </a:prstGeom>
          <a:noFill/>
        </p:spPr>
        <p:txBody>
          <a:bodyPr wrap="square" rtlCol="0">
            <a:spAutoFit/>
          </a:bodyPr>
          <a:lstStyle/>
          <a:p>
            <a:r>
              <a:rPr lang="en-US" altLang="zh-CN" sz="3200" dirty="0">
                <a:latin typeface="+mj-lt"/>
              </a:rPr>
              <a:t>Result</a:t>
            </a:r>
            <a:endParaRPr lang="zh-CN" altLang="en-US" sz="3200" dirty="0">
              <a:latin typeface="+mj-lt"/>
            </a:endParaRPr>
          </a:p>
        </p:txBody>
      </p:sp>
      <p:sp>
        <p:nvSpPr>
          <p:cNvPr id="3" name="文本框 2">
            <a:extLst>
              <a:ext uri="{FF2B5EF4-FFF2-40B4-BE49-F238E27FC236}">
                <a16:creationId xmlns:a16="http://schemas.microsoft.com/office/drawing/2014/main" id="{7CDFE3D0-5CCA-7085-DA43-320FC7A4EAE0}"/>
              </a:ext>
            </a:extLst>
          </p:cNvPr>
          <p:cNvSpPr txBox="1"/>
          <p:nvPr/>
        </p:nvSpPr>
        <p:spPr>
          <a:xfrm>
            <a:off x="584200" y="5289756"/>
            <a:ext cx="7020560" cy="369332"/>
          </a:xfrm>
          <a:prstGeom prst="rect">
            <a:avLst/>
          </a:prstGeom>
          <a:noFill/>
        </p:spPr>
        <p:txBody>
          <a:bodyPr wrap="square" rtlCol="0">
            <a:spAutoFit/>
          </a:bodyPr>
          <a:lstStyle/>
          <a:p>
            <a:r>
              <a:rPr lang="en-US" altLang="zh-CN" dirty="0">
                <a:latin typeface="+mj-lt"/>
              </a:rPr>
              <a:t>     u                              g                                 </a:t>
            </a:r>
            <a:r>
              <a:rPr lang="en-US" altLang="zh-CN" dirty="0" err="1">
                <a:latin typeface="+mj-lt"/>
              </a:rPr>
              <a:t>i</a:t>
            </a:r>
            <a:r>
              <a:rPr lang="en-US" altLang="zh-CN" dirty="0">
                <a:latin typeface="+mj-lt"/>
              </a:rPr>
              <a:t>                      </a:t>
            </a:r>
            <a:r>
              <a:rPr lang="en-US" altLang="zh-CN" dirty="0" err="1">
                <a:latin typeface="+mj-lt"/>
              </a:rPr>
              <a:t>RGB_image</a:t>
            </a:r>
            <a:r>
              <a:rPr lang="en-US" altLang="zh-CN" dirty="0">
                <a:latin typeface="+mj-lt"/>
              </a:rPr>
              <a:t>  </a:t>
            </a:r>
            <a:endParaRPr lang="zh-CN" altLang="en-US" dirty="0">
              <a:latin typeface="+mj-lt"/>
            </a:endParaRPr>
          </a:p>
        </p:txBody>
      </p:sp>
      <p:sp>
        <p:nvSpPr>
          <p:cNvPr id="4" name="文本框 3">
            <a:extLst>
              <a:ext uri="{FF2B5EF4-FFF2-40B4-BE49-F238E27FC236}">
                <a16:creationId xmlns:a16="http://schemas.microsoft.com/office/drawing/2014/main" id="{0DCE2A5A-95B6-6EA3-CCE2-BD89ED9AD3E1}"/>
              </a:ext>
            </a:extLst>
          </p:cNvPr>
          <p:cNvSpPr txBox="1"/>
          <p:nvPr/>
        </p:nvSpPr>
        <p:spPr>
          <a:xfrm>
            <a:off x="2004060" y="5800941"/>
            <a:ext cx="4180840" cy="400110"/>
          </a:xfrm>
          <a:prstGeom prst="rect">
            <a:avLst/>
          </a:prstGeom>
          <a:noFill/>
        </p:spPr>
        <p:txBody>
          <a:bodyPr wrap="square" rtlCol="0">
            <a:spAutoFit/>
          </a:bodyPr>
          <a:lstStyle/>
          <a:p>
            <a:r>
              <a:rPr lang="en-US" altLang="zh-CN" sz="2000" dirty="0">
                <a:latin typeface="+mj-lt"/>
              </a:rPr>
              <a:t>Stamp : 64 pixels * 64 pixels</a:t>
            </a:r>
            <a:endParaRPr lang="zh-CN" altLang="en-US" sz="2000" dirty="0">
              <a:latin typeface="+mj-lt"/>
            </a:endParaRPr>
          </a:p>
        </p:txBody>
      </p:sp>
    </p:spTree>
    <p:extLst>
      <p:ext uri="{BB962C8B-B14F-4D97-AF65-F5344CB8AC3E}">
        <p14:creationId xmlns:p14="http://schemas.microsoft.com/office/powerpoint/2010/main" val="1208740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FB031FB-BECD-33A0-9D17-9FAB1A4ED61C}"/>
              </a:ext>
            </a:extLst>
          </p:cNvPr>
          <p:cNvSpPr txBox="1"/>
          <p:nvPr/>
        </p:nvSpPr>
        <p:spPr>
          <a:xfrm>
            <a:off x="39120" y="-88852"/>
            <a:ext cx="1958487" cy="584775"/>
          </a:xfrm>
          <a:prstGeom prst="rect">
            <a:avLst/>
          </a:prstGeom>
          <a:noFill/>
        </p:spPr>
        <p:txBody>
          <a:bodyPr wrap="square" rtlCol="0">
            <a:spAutoFit/>
          </a:bodyPr>
          <a:lstStyle/>
          <a:p>
            <a:r>
              <a:rPr lang="en-US" altLang="zh-CN" sz="3200" dirty="0">
                <a:latin typeface="+mj-lt"/>
              </a:rPr>
              <a:t>Result</a:t>
            </a:r>
            <a:endParaRPr lang="zh-CN" altLang="en-US" sz="3200" dirty="0">
              <a:latin typeface="+mj-lt"/>
            </a:endParaRPr>
          </a:p>
        </p:txBody>
      </p:sp>
      <p:pic>
        <p:nvPicPr>
          <p:cNvPr id="38" name="图片 37">
            <a:extLst>
              <a:ext uri="{FF2B5EF4-FFF2-40B4-BE49-F238E27FC236}">
                <a16:creationId xmlns:a16="http://schemas.microsoft.com/office/drawing/2014/main" id="{852054EA-9B84-FC94-52FC-21AE5C427682}"/>
              </a:ext>
            </a:extLst>
          </p:cNvPr>
          <p:cNvPicPr>
            <a:picLocks noChangeAspect="1"/>
          </p:cNvPicPr>
          <p:nvPr/>
        </p:nvPicPr>
        <p:blipFill rotWithShape="1">
          <a:blip r:embed="rId2">
            <a:extLst>
              <a:ext uri="{28A0092B-C50C-407E-A947-70E740481C1C}">
                <a14:useLocalDpi xmlns:a14="http://schemas.microsoft.com/office/drawing/2010/main" val="0"/>
              </a:ext>
            </a:extLst>
          </a:blip>
          <a:srcRect t="7895"/>
          <a:stretch/>
        </p:blipFill>
        <p:spPr>
          <a:xfrm>
            <a:off x="126493" y="609991"/>
            <a:ext cx="5773997" cy="2833519"/>
          </a:xfrm>
          <a:prstGeom prst="rect">
            <a:avLst/>
          </a:prstGeom>
        </p:spPr>
      </p:pic>
      <p:pic>
        <p:nvPicPr>
          <p:cNvPr id="40" name="图片 39">
            <a:extLst>
              <a:ext uri="{FF2B5EF4-FFF2-40B4-BE49-F238E27FC236}">
                <a16:creationId xmlns:a16="http://schemas.microsoft.com/office/drawing/2014/main" id="{CA55B244-BB7D-3ADF-F436-BC0F503F723A}"/>
              </a:ext>
            </a:extLst>
          </p:cNvPr>
          <p:cNvPicPr>
            <a:picLocks noChangeAspect="1"/>
          </p:cNvPicPr>
          <p:nvPr/>
        </p:nvPicPr>
        <p:blipFill rotWithShape="1">
          <a:blip r:embed="rId3">
            <a:extLst>
              <a:ext uri="{28A0092B-C50C-407E-A947-70E740481C1C}">
                <a14:useLocalDpi xmlns:a14="http://schemas.microsoft.com/office/drawing/2010/main" val="0"/>
              </a:ext>
            </a:extLst>
          </a:blip>
          <a:srcRect t="6802"/>
          <a:stretch/>
        </p:blipFill>
        <p:spPr>
          <a:xfrm>
            <a:off x="126493" y="3675711"/>
            <a:ext cx="5773998" cy="2890772"/>
          </a:xfrm>
          <a:prstGeom prst="rect">
            <a:avLst/>
          </a:prstGeom>
        </p:spPr>
      </p:pic>
      <p:sp>
        <p:nvSpPr>
          <p:cNvPr id="14" name="文本框 13">
            <a:extLst>
              <a:ext uri="{FF2B5EF4-FFF2-40B4-BE49-F238E27FC236}">
                <a16:creationId xmlns:a16="http://schemas.microsoft.com/office/drawing/2014/main" id="{FDBEE865-7C81-6E96-401F-BE990B2DD66F}"/>
              </a:ext>
            </a:extLst>
          </p:cNvPr>
          <p:cNvSpPr txBox="1"/>
          <p:nvPr/>
        </p:nvSpPr>
        <p:spPr>
          <a:xfrm>
            <a:off x="2202758" y="240659"/>
            <a:ext cx="2409371" cy="369332"/>
          </a:xfrm>
          <a:prstGeom prst="rect">
            <a:avLst/>
          </a:prstGeom>
          <a:noFill/>
        </p:spPr>
        <p:txBody>
          <a:bodyPr wrap="square" rtlCol="0">
            <a:spAutoFit/>
          </a:bodyPr>
          <a:lstStyle/>
          <a:p>
            <a:r>
              <a:rPr lang="en-US" altLang="zh-CN" dirty="0">
                <a:latin typeface="+mj-lt"/>
              </a:rPr>
              <a:t>Red Supergiant</a:t>
            </a:r>
            <a:endParaRPr lang="zh-CN" altLang="en-US" dirty="0">
              <a:latin typeface="+mj-lt"/>
            </a:endParaRPr>
          </a:p>
        </p:txBody>
      </p:sp>
      <p:sp>
        <p:nvSpPr>
          <p:cNvPr id="29" name="文本框 28">
            <a:extLst>
              <a:ext uri="{FF2B5EF4-FFF2-40B4-BE49-F238E27FC236}">
                <a16:creationId xmlns:a16="http://schemas.microsoft.com/office/drawing/2014/main" id="{24F99D2F-4E6F-3682-704F-8A2D9C8B42B1}"/>
              </a:ext>
            </a:extLst>
          </p:cNvPr>
          <p:cNvSpPr txBox="1"/>
          <p:nvPr/>
        </p:nvSpPr>
        <p:spPr>
          <a:xfrm>
            <a:off x="2564028" y="3396496"/>
            <a:ext cx="2409371" cy="369332"/>
          </a:xfrm>
          <a:prstGeom prst="rect">
            <a:avLst/>
          </a:prstGeom>
          <a:noFill/>
        </p:spPr>
        <p:txBody>
          <a:bodyPr wrap="square" rtlCol="0">
            <a:spAutoFit/>
          </a:bodyPr>
          <a:lstStyle/>
          <a:p>
            <a:r>
              <a:rPr lang="en-US" altLang="zh-CN" dirty="0">
                <a:latin typeface="+mj-lt"/>
              </a:rPr>
              <a:t>Cepheid</a:t>
            </a:r>
            <a:endParaRPr lang="zh-CN" altLang="en-US" dirty="0">
              <a:latin typeface="+mj-lt"/>
            </a:endParaRPr>
          </a:p>
        </p:txBody>
      </p:sp>
      <p:sp>
        <p:nvSpPr>
          <p:cNvPr id="16" name="文本框 15">
            <a:extLst>
              <a:ext uri="{FF2B5EF4-FFF2-40B4-BE49-F238E27FC236}">
                <a16:creationId xmlns:a16="http://schemas.microsoft.com/office/drawing/2014/main" id="{D9C4DDF7-0EB8-F645-C77E-E90E03173042}"/>
              </a:ext>
            </a:extLst>
          </p:cNvPr>
          <p:cNvSpPr txBox="1"/>
          <p:nvPr/>
        </p:nvSpPr>
        <p:spPr>
          <a:xfrm>
            <a:off x="-78658" y="822482"/>
            <a:ext cx="733425" cy="2308324"/>
          </a:xfrm>
          <a:prstGeom prst="rect">
            <a:avLst/>
          </a:prstGeom>
          <a:noFill/>
        </p:spPr>
        <p:txBody>
          <a:bodyPr wrap="square" rtlCol="0">
            <a:spAutoFit/>
          </a:bodyPr>
          <a:lstStyle/>
          <a:p>
            <a:r>
              <a:rPr lang="en-US" altLang="zh-CN" sz="1600" dirty="0">
                <a:latin typeface="+mj-lt"/>
              </a:rPr>
              <a:t>Sci</a:t>
            </a:r>
          </a:p>
          <a:p>
            <a:endParaRPr lang="en-US" altLang="zh-CN" sz="1600" dirty="0">
              <a:latin typeface="+mj-lt"/>
            </a:endParaRPr>
          </a:p>
          <a:p>
            <a:endParaRPr lang="en-US" altLang="zh-CN" sz="1600" dirty="0">
              <a:latin typeface="+mj-lt"/>
            </a:endParaRPr>
          </a:p>
          <a:p>
            <a:endParaRPr lang="en-US" altLang="zh-CN" sz="1600" dirty="0">
              <a:latin typeface="+mj-lt"/>
            </a:endParaRPr>
          </a:p>
          <a:p>
            <a:r>
              <a:rPr lang="en-US" altLang="zh-CN" sz="1600" dirty="0">
                <a:latin typeface="+mj-lt"/>
              </a:rPr>
              <a:t>Ref</a:t>
            </a:r>
          </a:p>
          <a:p>
            <a:endParaRPr lang="en-US" altLang="zh-CN" sz="1600" dirty="0">
              <a:latin typeface="+mj-lt"/>
            </a:endParaRPr>
          </a:p>
          <a:p>
            <a:endParaRPr lang="en-US" altLang="zh-CN" sz="1600" dirty="0">
              <a:latin typeface="+mj-lt"/>
            </a:endParaRPr>
          </a:p>
          <a:p>
            <a:endParaRPr lang="en-US" altLang="zh-CN" sz="1600" dirty="0">
              <a:latin typeface="+mj-lt"/>
            </a:endParaRPr>
          </a:p>
          <a:p>
            <a:r>
              <a:rPr lang="en-US" altLang="zh-CN" sz="1600" dirty="0">
                <a:latin typeface="+mj-lt"/>
              </a:rPr>
              <a:t>Diff</a:t>
            </a:r>
            <a:endParaRPr lang="zh-CN" altLang="en-US" sz="1600" dirty="0">
              <a:latin typeface="+mj-lt"/>
            </a:endParaRPr>
          </a:p>
        </p:txBody>
      </p:sp>
      <p:sp>
        <p:nvSpPr>
          <p:cNvPr id="8" name="文本框 7">
            <a:extLst>
              <a:ext uri="{FF2B5EF4-FFF2-40B4-BE49-F238E27FC236}">
                <a16:creationId xmlns:a16="http://schemas.microsoft.com/office/drawing/2014/main" id="{2D0F3012-4E22-B9BB-234F-9EB738BFDFAA}"/>
              </a:ext>
            </a:extLst>
          </p:cNvPr>
          <p:cNvSpPr txBox="1"/>
          <p:nvPr/>
        </p:nvSpPr>
        <p:spPr>
          <a:xfrm>
            <a:off x="-78659" y="3939685"/>
            <a:ext cx="733425" cy="2308324"/>
          </a:xfrm>
          <a:prstGeom prst="rect">
            <a:avLst/>
          </a:prstGeom>
          <a:noFill/>
        </p:spPr>
        <p:txBody>
          <a:bodyPr wrap="square" rtlCol="0">
            <a:spAutoFit/>
          </a:bodyPr>
          <a:lstStyle/>
          <a:p>
            <a:r>
              <a:rPr lang="en-US" altLang="zh-CN" sz="1600" dirty="0">
                <a:latin typeface="+mj-lt"/>
              </a:rPr>
              <a:t>Sci</a:t>
            </a:r>
          </a:p>
          <a:p>
            <a:endParaRPr lang="en-US" altLang="zh-CN" sz="1600" dirty="0">
              <a:latin typeface="+mj-lt"/>
            </a:endParaRPr>
          </a:p>
          <a:p>
            <a:endParaRPr lang="en-US" altLang="zh-CN" sz="1600" dirty="0">
              <a:latin typeface="+mj-lt"/>
            </a:endParaRPr>
          </a:p>
          <a:p>
            <a:endParaRPr lang="en-US" altLang="zh-CN" sz="1600" dirty="0">
              <a:latin typeface="+mj-lt"/>
            </a:endParaRPr>
          </a:p>
          <a:p>
            <a:r>
              <a:rPr lang="en-US" altLang="zh-CN" sz="1600" dirty="0">
                <a:latin typeface="+mj-lt"/>
              </a:rPr>
              <a:t>Ref</a:t>
            </a:r>
          </a:p>
          <a:p>
            <a:endParaRPr lang="en-US" altLang="zh-CN" sz="1600" dirty="0">
              <a:latin typeface="+mj-lt"/>
            </a:endParaRPr>
          </a:p>
          <a:p>
            <a:endParaRPr lang="en-US" altLang="zh-CN" sz="1600" dirty="0">
              <a:latin typeface="+mj-lt"/>
            </a:endParaRPr>
          </a:p>
          <a:p>
            <a:endParaRPr lang="en-US" altLang="zh-CN" sz="1600" dirty="0">
              <a:latin typeface="+mj-lt"/>
            </a:endParaRPr>
          </a:p>
          <a:p>
            <a:r>
              <a:rPr lang="en-US" altLang="zh-CN" sz="1600" dirty="0">
                <a:latin typeface="+mj-lt"/>
              </a:rPr>
              <a:t>Diff</a:t>
            </a:r>
            <a:endParaRPr lang="zh-CN" altLang="en-US" sz="1600" dirty="0">
              <a:latin typeface="+mj-lt"/>
            </a:endParaRPr>
          </a:p>
        </p:txBody>
      </p:sp>
      <p:pic>
        <p:nvPicPr>
          <p:cNvPr id="25" name="图片 24">
            <a:extLst>
              <a:ext uri="{FF2B5EF4-FFF2-40B4-BE49-F238E27FC236}">
                <a16:creationId xmlns:a16="http://schemas.microsoft.com/office/drawing/2014/main" id="{6D69EB62-809B-488D-AE08-B57AA8A7F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6013" y="399775"/>
            <a:ext cx="3958178" cy="3153738"/>
          </a:xfrm>
          <a:prstGeom prst="rect">
            <a:avLst/>
          </a:prstGeom>
        </p:spPr>
      </p:pic>
      <p:pic>
        <p:nvPicPr>
          <p:cNvPr id="28" name="图片 27">
            <a:extLst>
              <a:ext uri="{FF2B5EF4-FFF2-40B4-BE49-F238E27FC236}">
                <a16:creationId xmlns:a16="http://schemas.microsoft.com/office/drawing/2014/main" id="{C91E1655-572B-968B-6919-7999B1D8C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0830" y="3581162"/>
            <a:ext cx="4033361" cy="3213640"/>
          </a:xfrm>
          <a:prstGeom prst="rect">
            <a:avLst/>
          </a:prstGeom>
        </p:spPr>
      </p:pic>
      <p:sp>
        <p:nvSpPr>
          <p:cNvPr id="9" name="文本框 8">
            <a:extLst>
              <a:ext uri="{FF2B5EF4-FFF2-40B4-BE49-F238E27FC236}">
                <a16:creationId xmlns:a16="http://schemas.microsoft.com/office/drawing/2014/main" id="{4A444424-7364-C959-A101-C31133202683}"/>
              </a:ext>
            </a:extLst>
          </p:cNvPr>
          <p:cNvSpPr txBox="1"/>
          <p:nvPr/>
        </p:nvSpPr>
        <p:spPr>
          <a:xfrm>
            <a:off x="4522839" y="63198"/>
            <a:ext cx="7190581" cy="369332"/>
          </a:xfrm>
          <a:prstGeom prst="rect">
            <a:avLst/>
          </a:prstGeom>
          <a:noFill/>
        </p:spPr>
        <p:txBody>
          <a:bodyPr wrap="square" rtlCol="0">
            <a:spAutoFit/>
          </a:bodyPr>
          <a:lstStyle/>
          <a:p>
            <a:r>
              <a:rPr lang="en-US" altLang="zh-CN" dirty="0" err="1">
                <a:latin typeface="+mj-lt"/>
              </a:rPr>
              <a:t>Lightcurves</a:t>
            </a:r>
            <a:r>
              <a:rPr lang="en-US" altLang="zh-CN" dirty="0">
                <a:latin typeface="+mj-lt"/>
              </a:rPr>
              <a:t> constructed via aperture photometry on the difference images.</a:t>
            </a:r>
            <a:endParaRPr lang="zh-CN" altLang="en-US" dirty="0">
              <a:latin typeface="+mj-lt"/>
            </a:endParaRPr>
          </a:p>
        </p:txBody>
      </p:sp>
    </p:spTree>
    <p:extLst>
      <p:ext uri="{BB962C8B-B14F-4D97-AF65-F5344CB8AC3E}">
        <p14:creationId xmlns:p14="http://schemas.microsoft.com/office/powerpoint/2010/main" val="72446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7E03B818-5447-5BD8-C6EF-24787B794A3D}"/>
              </a:ext>
            </a:extLst>
          </p:cNvPr>
          <p:cNvSpPr txBox="1"/>
          <p:nvPr/>
        </p:nvSpPr>
        <p:spPr>
          <a:xfrm>
            <a:off x="142875" y="29010"/>
            <a:ext cx="2200275" cy="584775"/>
          </a:xfrm>
          <a:prstGeom prst="rect">
            <a:avLst/>
          </a:prstGeom>
          <a:noFill/>
        </p:spPr>
        <p:txBody>
          <a:bodyPr wrap="square" rtlCol="0">
            <a:spAutoFit/>
          </a:bodyPr>
          <a:lstStyle/>
          <a:p>
            <a:r>
              <a:rPr lang="en-US" altLang="zh-CN" sz="3200" dirty="0">
                <a:latin typeface="+mj-lt"/>
              </a:rPr>
              <a:t>Result</a:t>
            </a:r>
            <a:endParaRPr lang="zh-CN" altLang="en-US" sz="3200" dirty="0">
              <a:latin typeface="+mj-lt"/>
            </a:endParaRPr>
          </a:p>
        </p:txBody>
      </p:sp>
      <p:sp>
        <p:nvSpPr>
          <p:cNvPr id="2" name="文本框 1">
            <a:extLst>
              <a:ext uri="{FF2B5EF4-FFF2-40B4-BE49-F238E27FC236}">
                <a16:creationId xmlns:a16="http://schemas.microsoft.com/office/drawing/2014/main" id="{BAEE2CCE-5809-3E02-F9FE-FE773F2E25B5}"/>
              </a:ext>
            </a:extLst>
          </p:cNvPr>
          <p:cNvSpPr txBox="1"/>
          <p:nvPr/>
        </p:nvSpPr>
        <p:spPr>
          <a:xfrm>
            <a:off x="576167" y="1648386"/>
            <a:ext cx="733425" cy="1815882"/>
          </a:xfrm>
          <a:prstGeom prst="rect">
            <a:avLst/>
          </a:prstGeom>
          <a:noFill/>
        </p:spPr>
        <p:txBody>
          <a:bodyPr wrap="square" rtlCol="0">
            <a:spAutoFit/>
          </a:bodyPr>
          <a:lstStyle/>
          <a:p>
            <a:r>
              <a:rPr lang="en-US" altLang="zh-CN" sz="1400" dirty="0">
                <a:latin typeface="+mj-lt"/>
              </a:rPr>
              <a:t>Sci</a:t>
            </a:r>
          </a:p>
          <a:p>
            <a:endParaRPr lang="en-US" altLang="zh-CN" sz="1400" dirty="0">
              <a:latin typeface="+mj-lt"/>
            </a:endParaRPr>
          </a:p>
          <a:p>
            <a:endParaRPr lang="en-US" altLang="zh-CN" sz="1400" dirty="0">
              <a:latin typeface="+mj-lt"/>
            </a:endParaRPr>
          </a:p>
          <a:p>
            <a:r>
              <a:rPr lang="en-US" altLang="zh-CN" sz="1400" dirty="0">
                <a:latin typeface="+mj-lt"/>
              </a:rPr>
              <a:t>Ref</a:t>
            </a:r>
          </a:p>
          <a:p>
            <a:endParaRPr lang="en-US" altLang="zh-CN" sz="1400" dirty="0">
              <a:latin typeface="+mj-lt"/>
            </a:endParaRPr>
          </a:p>
          <a:p>
            <a:endParaRPr lang="en-US" altLang="zh-CN" sz="1400" dirty="0">
              <a:latin typeface="+mj-lt"/>
            </a:endParaRPr>
          </a:p>
          <a:p>
            <a:endParaRPr lang="en-US" altLang="zh-CN" sz="1400" dirty="0">
              <a:latin typeface="+mj-lt"/>
            </a:endParaRPr>
          </a:p>
          <a:p>
            <a:r>
              <a:rPr lang="en-US" altLang="zh-CN" sz="1400" dirty="0">
                <a:latin typeface="+mj-lt"/>
              </a:rPr>
              <a:t>Diff</a:t>
            </a:r>
            <a:endParaRPr lang="zh-CN" altLang="en-US" sz="1400" dirty="0">
              <a:latin typeface="+mj-lt"/>
            </a:endParaRPr>
          </a:p>
        </p:txBody>
      </p:sp>
      <p:sp>
        <p:nvSpPr>
          <p:cNvPr id="17" name="文本框 16">
            <a:extLst>
              <a:ext uri="{FF2B5EF4-FFF2-40B4-BE49-F238E27FC236}">
                <a16:creationId xmlns:a16="http://schemas.microsoft.com/office/drawing/2014/main" id="{031A273D-E657-296D-A44C-D81E30B22743}"/>
              </a:ext>
            </a:extLst>
          </p:cNvPr>
          <p:cNvSpPr txBox="1"/>
          <p:nvPr/>
        </p:nvSpPr>
        <p:spPr>
          <a:xfrm>
            <a:off x="695976" y="4186645"/>
            <a:ext cx="733425" cy="1815882"/>
          </a:xfrm>
          <a:prstGeom prst="rect">
            <a:avLst/>
          </a:prstGeom>
          <a:noFill/>
        </p:spPr>
        <p:txBody>
          <a:bodyPr wrap="square" rtlCol="0">
            <a:spAutoFit/>
          </a:bodyPr>
          <a:lstStyle/>
          <a:p>
            <a:r>
              <a:rPr lang="en-US" altLang="zh-CN" sz="1400" dirty="0">
                <a:latin typeface="+mj-lt"/>
              </a:rPr>
              <a:t>Sci</a:t>
            </a:r>
          </a:p>
          <a:p>
            <a:endParaRPr lang="en-US" altLang="zh-CN" sz="1400" dirty="0">
              <a:latin typeface="+mj-lt"/>
            </a:endParaRPr>
          </a:p>
          <a:p>
            <a:endParaRPr lang="en-US" altLang="zh-CN" sz="1400" dirty="0">
              <a:latin typeface="+mj-lt"/>
            </a:endParaRPr>
          </a:p>
          <a:p>
            <a:endParaRPr lang="en-US" altLang="zh-CN" sz="1400" dirty="0">
              <a:latin typeface="+mj-lt"/>
            </a:endParaRPr>
          </a:p>
          <a:p>
            <a:r>
              <a:rPr lang="en-US" altLang="zh-CN" sz="1400" dirty="0">
                <a:latin typeface="+mj-lt"/>
              </a:rPr>
              <a:t>Ref</a:t>
            </a:r>
          </a:p>
          <a:p>
            <a:endParaRPr lang="en-US" altLang="zh-CN" sz="1400" dirty="0">
              <a:latin typeface="+mj-lt"/>
            </a:endParaRPr>
          </a:p>
          <a:p>
            <a:endParaRPr lang="en-US" altLang="zh-CN" sz="1400" dirty="0">
              <a:latin typeface="+mj-lt"/>
            </a:endParaRPr>
          </a:p>
          <a:p>
            <a:r>
              <a:rPr lang="en-US" altLang="zh-CN" sz="1400" dirty="0">
                <a:latin typeface="+mj-lt"/>
              </a:rPr>
              <a:t>Diff</a:t>
            </a:r>
            <a:endParaRPr lang="zh-CN" altLang="en-US" sz="1400" dirty="0">
              <a:latin typeface="+mj-lt"/>
            </a:endParaRPr>
          </a:p>
        </p:txBody>
      </p:sp>
      <p:sp>
        <p:nvSpPr>
          <p:cNvPr id="19" name="文本框 18">
            <a:extLst>
              <a:ext uri="{FF2B5EF4-FFF2-40B4-BE49-F238E27FC236}">
                <a16:creationId xmlns:a16="http://schemas.microsoft.com/office/drawing/2014/main" id="{B893BF31-CA77-CC54-BCFB-575F176D032A}"/>
              </a:ext>
            </a:extLst>
          </p:cNvPr>
          <p:cNvSpPr txBox="1"/>
          <p:nvPr/>
        </p:nvSpPr>
        <p:spPr>
          <a:xfrm>
            <a:off x="5429250" y="418471"/>
            <a:ext cx="6801385" cy="338554"/>
          </a:xfrm>
          <a:prstGeom prst="rect">
            <a:avLst/>
          </a:prstGeom>
          <a:noFill/>
        </p:spPr>
        <p:txBody>
          <a:bodyPr wrap="square" rtlCol="0">
            <a:spAutoFit/>
          </a:bodyPr>
          <a:lstStyle/>
          <a:p>
            <a:r>
              <a:rPr lang="en-US" altLang="zh-CN" sz="1600" dirty="0" err="1">
                <a:latin typeface="+mj-lt"/>
              </a:rPr>
              <a:t>Lightcurves</a:t>
            </a:r>
            <a:r>
              <a:rPr lang="en-US" altLang="zh-CN" sz="1600" dirty="0">
                <a:latin typeface="+mj-lt"/>
              </a:rPr>
              <a:t> constructed via aperture photometry on the difference images.</a:t>
            </a:r>
            <a:endParaRPr lang="zh-CN" altLang="en-US" sz="1600" dirty="0">
              <a:latin typeface="+mj-lt"/>
            </a:endParaRPr>
          </a:p>
        </p:txBody>
      </p:sp>
      <p:pic>
        <p:nvPicPr>
          <p:cNvPr id="21" name="图片 20">
            <a:extLst>
              <a:ext uri="{FF2B5EF4-FFF2-40B4-BE49-F238E27FC236}">
                <a16:creationId xmlns:a16="http://schemas.microsoft.com/office/drawing/2014/main" id="{E28920C1-30FD-03AD-551D-5B94CA7FF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935" y="828833"/>
            <a:ext cx="3760728" cy="3000217"/>
          </a:xfrm>
          <a:prstGeom prst="rect">
            <a:avLst/>
          </a:prstGeom>
        </p:spPr>
      </p:pic>
      <p:pic>
        <p:nvPicPr>
          <p:cNvPr id="23" name="图片 22">
            <a:extLst>
              <a:ext uri="{FF2B5EF4-FFF2-40B4-BE49-F238E27FC236}">
                <a16:creationId xmlns:a16="http://schemas.microsoft.com/office/drawing/2014/main" id="{623FE7F3-707A-CB21-36DA-3C88D02D0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935" y="3829050"/>
            <a:ext cx="3799888" cy="3031458"/>
          </a:xfrm>
          <a:prstGeom prst="rect">
            <a:avLst/>
          </a:prstGeom>
        </p:spPr>
      </p:pic>
      <p:pic>
        <p:nvPicPr>
          <p:cNvPr id="25" name="图片 24">
            <a:extLst>
              <a:ext uri="{FF2B5EF4-FFF2-40B4-BE49-F238E27FC236}">
                <a16:creationId xmlns:a16="http://schemas.microsoft.com/office/drawing/2014/main" id="{1502C6BB-DA56-D2AF-1917-5067C3D46D8D}"/>
              </a:ext>
            </a:extLst>
          </p:cNvPr>
          <p:cNvPicPr>
            <a:picLocks noChangeAspect="1"/>
          </p:cNvPicPr>
          <p:nvPr/>
        </p:nvPicPr>
        <p:blipFill rotWithShape="1">
          <a:blip r:embed="rId5">
            <a:extLst>
              <a:ext uri="{28A0092B-C50C-407E-A947-70E740481C1C}">
                <a14:useLocalDpi xmlns:a14="http://schemas.microsoft.com/office/drawing/2010/main" val="0"/>
              </a:ext>
            </a:extLst>
          </a:blip>
          <a:srcRect t="6409"/>
          <a:stretch/>
        </p:blipFill>
        <p:spPr>
          <a:xfrm>
            <a:off x="1062689" y="3972340"/>
            <a:ext cx="4543397" cy="2284255"/>
          </a:xfrm>
          <a:prstGeom prst="rect">
            <a:avLst/>
          </a:prstGeom>
        </p:spPr>
      </p:pic>
      <p:pic>
        <p:nvPicPr>
          <p:cNvPr id="29" name="图片 28">
            <a:extLst>
              <a:ext uri="{FF2B5EF4-FFF2-40B4-BE49-F238E27FC236}">
                <a16:creationId xmlns:a16="http://schemas.microsoft.com/office/drawing/2014/main" id="{FB2B7B72-1684-93EB-9179-71BD41D2887B}"/>
              </a:ext>
            </a:extLst>
          </p:cNvPr>
          <p:cNvPicPr>
            <a:picLocks noChangeAspect="1"/>
          </p:cNvPicPr>
          <p:nvPr/>
        </p:nvPicPr>
        <p:blipFill rotWithShape="1">
          <a:blip r:embed="rId6">
            <a:extLst>
              <a:ext uri="{28A0092B-C50C-407E-A947-70E740481C1C}">
                <a14:useLocalDpi xmlns:a14="http://schemas.microsoft.com/office/drawing/2010/main" val="0"/>
              </a:ext>
            </a:extLst>
          </a:blip>
          <a:srcRect t="5673"/>
          <a:stretch/>
        </p:blipFill>
        <p:spPr>
          <a:xfrm>
            <a:off x="982040" y="1309858"/>
            <a:ext cx="4624046" cy="2323954"/>
          </a:xfrm>
          <a:prstGeom prst="rect">
            <a:avLst/>
          </a:prstGeom>
        </p:spPr>
      </p:pic>
      <p:sp>
        <p:nvSpPr>
          <p:cNvPr id="30" name="文本框 29">
            <a:extLst>
              <a:ext uri="{FF2B5EF4-FFF2-40B4-BE49-F238E27FC236}">
                <a16:creationId xmlns:a16="http://schemas.microsoft.com/office/drawing/2014/main" id="{CD7DD6BC-952D-1B48-E1F5-7DFBBADBE566}"/>
              </a:ext>
            </a:extLst>
          </p:cNvPr>
          <p:cNvSpPr txBox="1"/>
          <p:nvPr/>
        </p:nvSpPr>
        <p:spPr>
          <a:xfrm>
            <a:off x="1560343" y="669514"/>
            <a:ext cx="3119903" cy="338554"/>
          </a:xfrm>
          <a:prstGeom prst="rect">
            <a:avLst/>
          </a:prstGeom>
          <a:noFill/>
        </p:spPr>
        <p:txBody>
          <a:bodyPr wrap="square" rtlCol="0">
            <a:spAutoFit/>
          </a:bodyPr>
          <a:lstStyle/>
          <a:p>
            <a:r>
              <a:rPr lang="en-US" altLang="zh-CN" sz="1600" b="1" dirty="0">
                <a:latin typeface="+mj-lt"/>
              </a:rPr>
              <a:t>Variables candidate in M33</a:t>
            </a:r>
            <a:endParaRPr lang="zh-CN" altLang="en-US" sz="1600" b="1" dirty="0">
              <a:latin typeface="+mj-lt"/>
            </a:endParaRPr>
          </a:p>
        </p:txBody>
      </p:sp>
    </p:spTree>
    <p:extLst>
      <p:ext uri="{BB962C8B-B14F-4D97-AF65-F5344CB8AC3E}">
        <p14:creationId xmlns:p14="http://schemas.microsoft.com/office/powerpoint/2010/main" val="1362146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83FB991-899C-E73F-A336-00628BBC2227}"/>
              </a:ext>
            </a:extLst>
          </p:cNvPr>
          <p:cNvSpPr>
            <a:spLocks noGrp="1"/>
          </p:cNvSpPr>
          <p:nvPr>
            <p:ph idx="1"/>
          </p:nvPr>
        </p:nvSpPr>
        <p:spPr>
          <a:xfrm>
            <a:off x="478762" y="854074"/>
            <a:ext cx="10515600" cy="4351338"/>
          </a:xfrm>
        </p:spPr>
        <p:txBody>
          <a:bodyPr>
            <a:normAutofit/>
          </a:bodyPr>
          <a:lstStyle/>
          <a:p>
            <a:pPr marL="0" indent="0">
              <a:buNone/>
            </a:pPr>
            <a:r>
              <a:rPr lang="en-US" altLang="zh-CN" sz="2000" b="1" dirty="0">
                <a:latin typeface="+mj-lt"/>
              </a:rPr>
              <a:t>Completed work</a:t>
            </a:r>
          </a:p>
          <a:p>
            <a:r>
              <a:rPr lang="en-US" altLang="zh-CN" sz="2000" dirty="0">
                <a:latin typeface="+mj-lt"/>
              </a:rPr>
              <a:t>Conducted long-term, multi-band observation of M33.</a:t>
            </a:r>
          </a:p>
          <a:p>
            <a:r>
              <a:rPr lang="en-US" altLang="zh-CN" sz="2000" dirty="0">
                <a:latin typeface="+mj-lt"/>
              </a:rPr>
              <a:t>Completed preliminary photometry and data analysis.</a:t>
            </a:r>
          </a:p>
          <a:p>
            <a:r>
              <a:rPr lang="en-US" altLang="zh-CN" sz="2000" dirty="0">
                <a:latin typeface="+mj-lt"/>
              </a:rPr>
              <a:t>Create a Catalog of New Variable Source Candidates.</a:t>
            </a:r>
          </a:p>
          <a:p>
            <a:endParaRPr lang="en-US" altLang="zh-CN" sz="2000" dirty="0">
              <a:latin typeface="+mj-lt"/>
            </a:endParaRPr>
          </a:p>
          <a:p>
            <a:pPr marL="0" indent="0">
              <a:buNone/>
            </a:pPr>
            <a:endParaRPr lang="en-US" altLang="zh-CN" sz="2000" dirty="0">
              <a:latin typeface="+mj-lt"/>
            </a:endParaRPr>
          </a:p>
          <a:p>
            <a:endParaRPr lang="zh-CN" altLang="en-US" sz="2000" dirty="0">
              <a:latin typeface="+mj-lt"/>
            </a:endParaRPr>
          </a:p>
        </p:txBody>
      </p:sp>
      <p:sp>
        <p:nvSpPr>
          <p:cNvPr id="4" name="标题 3">
            <a:extLst>
              <a:ext uri="{FF2B5EF4-FFF2-40B4-BE49-F238E27FC236}">
                <a16:creationId xmlns:a16="http://schemas.microsoft.com/office/drawing/2014/main" id="{E884CF3C-6CDA-4FEF-715B-9670B32CC0FD}"/>
              </a:ext>
            </a:extLst>
          </p:cNvPr>
          <p:cNvSpPr txBox="1">
            <a:spLocks noGrp="1"/>
          </p:cNvSpPr>
          <p:nvPr>
            <p:ph type="title"/>
          </p:nvPr>
        </p:nvSpPr>
        <p:spPr>
          <a:xfrm>
            <a:off x="223786" y="199605"/>
            <a:ext cx="5612841" cy="535531"/>
          </a:xfrm>
          <a:prstGeom prst="rect">
            <a:avLst/>
          </a:prstGeom>
          <a:noFill/>
        </p:spPr>
        <p:txBody>
          <a:bodyPr wrap="square" rtlCol="0">
            <a:spAutoFit/>
          </a:bodyPr>
          <a:lstStyle/>
          <a:p>
            <a:r>
              <a:rPr lang="en-US" altLang="zh-CN" sz="3200" dirty="0"/>
              <a:t>Summary and Outlook</a:t>
            </a:r>
            <a:endParaRPr lang="zh-CN" altLang="en-US" sz="3200" dirty="0">
              <a:latin typeface="+mj-lt"/>
            </a:endParaRPr>
          </a:p>
        </p:txBody>
      </p:sp>
      <p:pic>
        <p:nvPicPr>
          <p:cNvPr id="7" name="图片 6">
            <a:extLst>
              <a:ext uri="{FF2B5EF4-FFF2-40B4-BE49-F238E27FC236}">
                <a16:creationId xmlns:a16="http://schemas.microsoft.com/office/drawing/2014/main" id="{01928178-70EB-5A2C-D102-6363829BC9C7}"/>
              </a:ext>
            </a:extLst>
          </p:cNvPr>
          <p:cNvPicPr>
            <a:picLocks noChangeAspect="1"/>
          </p:cNvPicPr>
          <p:nvPr/>
        </p:nvPicPr>
        <p:blipFill>
          <a:blip r:embed="rId2"/>
          <a:stretch>
            <a:fillRect/>
          </a:stretch>
        </p:blipFill>
        <p:spPr>
          <a:xfrm>
            <a:off x="5667789" y="2391068"/>
            <a:ext cx="6375679" cy="2814344"/>
          </a:xfrm>
          <a:prstGeom prst="rect">
            <a:avLst/>
          </a:prstGeom>
        </p:spPr>
      </p:pic>
      <p:sp>
        <p:nvSpPr>
          <p:cNvPr id="9" name="文本框 8">
            <a:extLst>
              <a:ext uri="{FF2B5EF4-FFF2-40B4-BE49-F238E27FC236}">
                <a16:creationId xmlns:a16="http://schemas.microsoft.com/office/drawing/2014/main" id="{30A34AB7-B466-50A3-92FE-7DF21877557A}"/>
              </a:ext>
            </a:extLst>
          </p:cNvPr>
          <p:cNvSpPr txBox="1"/>
          <p:nvPr/>
        </p:nvSpPr>
        <p:spPr>
          <a:xfrm>
            <a:off x="89103" y="3048889"/>
            <a:ext cx="5709024" cy="1631216"/>
          </a:xfrm>
          <a:prstGeom prst="rect">
            <a:avLst/>
          </a:prstGeom>
          <a:noFill/>
        </p:spPr>
        <p:txBody>
          <a:bodyPr wrap="square">
            <a:spAutoFit/>
          </a:bodyPr>
          <a:lstStyle/>
          <a:p>
            <a:pPr marL="0" indent="0">
              <a:buNone/>
            </a:pPr>
            <a:r>
              <a:rPr lang="en-US" altLang="zh-CN" sz="2000" b="1" dirty="0">
                <a:latin typeface="+mj-lt"/>
              </a:rPr>
              <a:t>Future work</a:t>
            </a:r>
          </a:p>
          <a:p>
            <a:pPr marL="285750" indent="-285750">
              <a:buFont typeface="Wingdings" panose="05000000000000000000" pitchFamily="2" charset="2"/>
              <a:buChar char="p"/>
            </a:pPr>
            <a:r>
              <a:rPr lang="en-US" altLang="zh-CN" sz="2000" dirty="0">
                <a:latin typeface="+mj-lt"/>
              </a:rPr>
              <a:t>Classification of New Variables Candidates in M33.</a:t>
            </a:r>
          </a:p>
          <a:p>
            <a:pPr marL="285750" indent="-285750">
              <a:buFont typeface="Wingdings" panose="05000000000000000000" pitchFamily="2" charset="2"/>
              <a:buChar char="p"/>
            </a:pPr>
            <a:r>
              <a:rPr lang="en-US" altLang="zh-CN" sz="2000" dirty="0">
                <a:latin typeface="+mj-lt"/>
              </a:rPr>
              <a:t>Apply method to other nearby galaxies. (Such as M31, NGC4395)</a:t>
            </a:r>
          </a:p>
          <a:p>
            <a:pPr marL="285750" indent="-285750">
              <a:buFont typeface="Wingdings" panose="05000000000000000000" pitchFamily="2" charset="2"/>
              <a:buChar char="p"/>
            </a:pPr>
            <a:r>
              <a:rPr lang="en-US" altLang="zh-CN" sz="2000" dirty="0">
                <a:latin typeface="+mj-lt"/>
              </a:rPr>
              <a:t>Systematic Monitoring of Galaxies within 50 </a:t>
            </a:r>
            <a:r>
              <a:rPr lang="en-US" altLang="zh-CN" sz="2000" dirty="0" err="1">
                <a:latin typeface="+mj-lt"/>
              </a:rPr>
              <a:t>Mpc</a:t>
            </a:r>
            <a:r>
              <a:rPr lang="en-US" altLang="zh-CN" sz="2000" dirty="0">
                <a:latin typeface="+mj-lt"/>
              </a:rPr>
              <a:t>.</a:t>
            </a:r>
          </a:p>
        </p:txBody>
      </p:sp>
      <p:sp>
        <p:nvSpPr>
          <p:cNvPr id="10" name="文本框 9">
            <a:extLst>
              <a:ext uri="{FF2B5EF4-FFF2-40B4-BE49-F238E27FC236}">
                <a16:creationId xmlns:a16="http://schemas.microsoft.com/office/drawing/2014/main" id="{6315436B-B602-C947-3F7F-FB6E37A93297}"/>
              </a:ext>
            </a:extLst>
          </p:cNvPr>
          <p:cNvSpPr txBox="1"/>
          <p:nvPr/>
        </p:nvSpPr>
        <p:spPr>
          <a:xfrm>
            <a:off x="8702386" y="5814795"/>
            <a:ext cx="2899063" cy="646331"/>
          </a:xfrm>
          <a:prstGeom prst="rect">
            <a:avLst/>
          </a:prstGeom>
          <a:noFill/>
        </p:spPr>
        <p:txBody>
          <a:bodyPr wrap="square" rtlCol="0">
            <a:spAutoFit/>
          </a:bodyPr>
          <a:lstStyle/>
          <a:p>
            <a:r>
              <a:rPr lang="en-US" altLang="zh-CN" sz="3600" dirty="0">
                <a:solidFill>
                  <a:schemeClr val="accent1"/>
                </a:solidFill>
                <a:latin typeface="+mj-lt"/>
              </a:rPr>
              <a:t>THANK YOU!</a:t>
            </a:r>
            <a:endParaRPr lang="zh-CN" altLang="en-US" sz="3600" dirty="0">
              <a:solidFill>
                <a:schemeClr val="accent1"/>
              </a:solidFill>
              <a:latin typeface="+mj-lt"/>
            </a:endParaRPr>
          </a:p>
        </p:txBody>
      </p:sp>
    </p:spTree>
    <p:extLst>
      <p:ext uri="{BB962C8B-B14F-4D97-AF65-F5344CB8AC3E}">
        <p14:creationId xmlns:p14="http://schemas.microsoft.com/office/powerpoint/2010/main" val="3787666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1CACDDB8-7E44-C21F-00AD-FA21E93E6F59}"/>
              </a:ext>
            </a:extLst>
          </p:cNvPr>
          <p:cNvSpPr txBox="1"/>
          <p:nvPr/>
        </p:nvSpPr>
        <p:spPr>
          <a:xfrm>
            <a:off x="237601" y="189619"/>
            <a:ext cx="3150159" cy="769441"/>
          </a:xfrm>
          <a:prstGeom prst="rect">
            <a:avLst/>
          </a:prstGeom>
          <a:noFill/>
        </p:spPr>
        <p:txBody>
          <a:bodyPr wrap="square" rtlCol="0">
            <a:spAutoFit/>
          </a:bodyPr>
          <a:lstStyle/>
          <a:p>
            <a:r>
              <a:rPr lang="en-US" altLang="zh-CN" sz="4400" dirty="0">
                <a:latin typeface="+mj-lt"/>
              </a:rPr>
              <a:t>OUTLINES</a:t>
            </a:r>
            <a:endParaRPr lang="zh-CN" altLang="en-US" sz="4400" dirty="0">
              <a:latin typeface="+mj-lt"/>
            </a:endParaRPr>
          </a:p>
        </p:txBody>
      </p:sp>
      <p:sp>
        <p:nvSpPr>
          <p:cNvPr id="2" name="文本框 1">
            <a:extLst>
              <a:ext uri="{FF2B5EF4-FFF2-40B4-BE49-F238E27FC236}">
                <a16:creationId xmlns:a16="http://schemas.microsoft.com/office/drawing/2014/main" id="{2E515845-004F-40E4-1BF8-E2F0028A721C}"/>
              </a:ext>
            </a:extLst>
          </p:cNvPr>
          <p:cNvSpPr txBox="1"/>
          <p:nvPr/>
        </p:nvSpPr>
        <p:spPr>
          <a:xfrm>
            <a:off x="438149" y="1304925"/>
            <a:ext cx="9096375" cy="497873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3600" dirty="0">
                <a:latin typeface="+mj-lt"/>
              </a:rPr>
              <a:t>Background</a:t>
            </a:r>
          </a:p>
          <a:p>
            <a:pPr marL="285750" indent="-285750">
              <a:lnSpc>
                <a:spcPct val="150000"/>
              </a:lnSpc>
              <a:buFont typeface="Arial" panose="020B0604020202020204" pitchFamily="34" charset="0"/>
              <a:buChar char="•"/>
            </a:pPr>
            <a:r>
              <a:rPr lang="en-US" altLang="zh-CN" sz="3600" dirty="0">
                <a:latin typeface="+mj-lt"/>
              </a:rPr>
              <a:t>The Advantage and Data of </a:t>
            </a:r>
            <a:r>
              <a:rPr lang="en-US" altLang="zh-CN" sz="3600" dirty="0" err="1">
                <a:latin typeface="+mj-lt"/>
              </a:rPr>
              <a:t>Mephisto</a:t>
            </a:r>
            <a:endParaRPr lang="en-US" altLang="zh-CN" sz="3600" dirty="0">
              <a:latin typeface="+mj-lt"/>
            </a:endParaRPr>
          </a:p>
          <a:p>
            <a:pPr marL="285750" indent="-285750">
              <a:lnSpc>
                <a:spcPct val="150000"/>
              </a:lnSpc>
              <a:buFont typeface="Arial" panose="020B0604020202020204" pitchFamily="34" charset="0"/>
              <a:buChar char="•"/>
            </a:pPr>
            <a:r>
              <a:rPr lang="en-US" altLang="zh-CN" sz="3600" dirty="0">
                <a:latin typeface="+mj-lt"/>
              </a:rPr>
              <a:t>Image subtraction</a:t>
            </a:r>
            <a:endParaRPr lang="zh-CN" altLang="en-US" sz="3600" dirty="0">
              <a:latin typeface="+mj-lt"/>
            </a:endParaRPr>
          </a:p>
          <a:p>
            <a:pPr marL="285750" indent="-285750">
              <a:lnSpc>
                <a:spcPct val="150000"/>
              </a:lnSpc>
              <a:buFont typeface="Arial" panose="020B0604020202020204" pitchFamily="34" charset="0"/>
              <a:buChar char="•"/>
            </a:pPr>
            <a:r>
              <a:rPr lang="en-US" altLang="zh-CN" sz="3600" dirty="0">
                <a:latin typeface="+mj-lt"/>
              </a:rPr>
              <a:t>Result</a:t>
            </a:r>
          </a:p>
          <a:p>
            <a:pPr marL="285750" indent="-285750">
              <a:lnSpc>
                <a:spcPct val="150000"/>
              </a:lnSpc>
              <a:buFont typeface="Arial" panose="020B0604020202020204" pitchFamily="34" charset="0"/>
              <a:buChar char="•"/>
            </a:pPr>
            <a:r>
              <a:rPr lang="en-US" altLang="zh-CN" sz="3600" dirty="0">
                <a:latin typeface="+mj-lt"/>
              </a:rPr>
              <a:t>Summary </a:t>
            </a:r>
          </a:p>
          <a:p>
            <a:pPr marL="285750" indent="-285750">
              <a:lnSpc>
                <a:spcPct val="150000"/>
              </a:lnSpc>
              <a:buFont typeface="Arial" panose="020B0604020202020204" pitchFamily="34" charset="0"/>
              <a:buChar char="•"/>
            </a:pPr>
            <a:endParaRPr lang="zh-CN" altLang="en-US" sz="3600" dirty="0">
              <a:latin typeface="+mj-lt"/>
            </a:endParaRPr>
          </a:p>
        </p:txBody>
      </p:sp>
    </p:spTree>
    <p:extLst>
      <p:ext uri="{BB962C8B-B14F-4D97-AF65-F5344CB8AC3E}">
        <p14:creationId xmlns:p14="http://schemas.microsoft.com/office/powerpoint/2010/main" val="4216296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27166AA-ED7F-4CED-4CB3-0D2BBCE93A4E}"/>
              </a:ext>
            </a:extLst>
          </p:cNvPr>
          <p:cNvSpPr txBox="1"/>
          <p:nvPr/>
        </p:nvSpPr>
        <p:spPr>
          <a:xfrm>
            <a:off x="0" y="874617"/>
            <a:ext cx="12268200" cy="1815882"/>
          </a:xfrm>
          <a:prstGeom prst="rect">
            <a:avLst/>
          </a:prstGeom>
          <a:noFill/>
        </p:spPr>
        <p:txBody>
          <a:bodyPr wrap="square">
            <a:spAutoFit/>
          </a:bodyPr>
          <a:lstStyle/>
          <a:p>
            <a:r>
              <a:rPr lang="en-US" altLang="zh-CN" sz="1600" dirty="0">
                <a:latin typeface="+mj-lt"/>
              </a:rPr>
              <a:t>Galaxies are the cornerstone of the universe, and the formation and evolution of galaxies is one of the frontier topics in the field of astrophysics research in the 21st century.</a:t>
            </a:r>
          </a:p>
          <a:p>
            <a:r>
              <a:rPr lang="en-US" altLang="zh-CN" sz="1600" dirty="0">
                <a:latin typeface="+mj-lt"/>
              </a:rPr>
              <a:t>M33 is the stepping stones in most of the current effort to understand the evolving universe at large scales. Not only is it essential to the calibration of the extragalactic distance scale, but it also constrains population synthesis models for early galaxy formation and evolution. (</a:t>
            </a:r>
            <a:r>
              <a:rPr lang="en-US" altLang="zh-CN" sz="1600" b="0" kern="100" dirty="0" err="1">
                <a:effectLst/>
                <a:latin typeface="+mj-lt"/>
                <a:ea typeface="等线" panose="02010600030101010101" pitchFamily="2" charset="-122"/>
                <a:cs typeface="Times New Roman" panose="02020603050405020304" pitchFamily="18" charset="0"/>
              </a:rPr>
              <a:t>Macri</a:t>
            </a:r>
            <a:r>
              <a:rPr lang="en-US" altLang="zh-CN" sz="1600" b="0" kern="100" dirty="0">
                <a:effectLst/>
                <a:latin typeface="+mj-lt"/>
                <a:ea typeface="等线" panose="02010600030101010101" pitchFamily="2" charset="-122"/>
                <a:cs typeface="Times New Roman" panose="02020603050405020304" pitchFamily="18" charset="0"/>
              </a:rPr>
              <a:t> et al.2001)</a:t>
            </a:r>
            <a:endParaRPr lang="en-US" altLang="zh-CN" sz="1600" dirty="0">
              <a:latin typeface="+mj-lt"/>
            </a:endParaRPr>
          </a:p>
          <a:p>
            <a:pPr marL="285750" indent="-285750">
              <a:buFont typeface="Arial" panose="020B0604020202020204" pitchFamily="34" charset="0"/>
              <a:buChar char="•"/>
            </a:pPr>
            <a:r>
              <a:rPr lang="en-US" altLang="zh-CN" sz="1600" dirty="0">
                <a:latin typeface="+mj-lt"/>
              </a:rPr>
              <a:t>Proximity:</a:t>
            </a:r>
            <a:r>
              <a:rPr lang="zh-CN" altLang="en-US" sz="1600" dirty="0">
                <a:latin typeface="+mj-lt"/>
              </a:rPr>
              <a:t> </a:t>
            </a:r>
            <a:r>
              <a:rPr lang="en-US" altLang="zh-CN" sz="1600" dirty="0">
                <a:latin typeface="+mj-lt"/>
              </a:rPr>
              <a:t>resolve brighter variable star populations with </a:t>
            </a:r>
            <a:r>
              <a:rPr lang="en-US" altLang="zh-CN" sz="1600" dirty="0" err="1">
                <a:latin typeface="+mj-lt"/>
              </a:rPr>
              <a:t>groundbased</a:t>
            </a:r>
            <a:r>
              <a:rPr lang="en-US" altLang="zh-CN" sz="1600" dirty="0">
                <a:latin typeface="+mj-lt"/>
              </a:rPr>
              <a:t> telescopes</a:t>
            </a:r>
          </a:p>
          <a:p>
            <a:pPr marL="285750" indent="-285750">
              <a:buFont typeface="Arial" panose="020B0604020202020204" pitchFamily="34" charset="0"/>
              <a:buChar char="•"/>
            </a:pPr>
            <a:r>
              <a:rPr lang="en-US" altLang="zh-CN" sz="1600" dirty="0">
                <a:latin typeface="+mj-lt"/>
              </a:rPr>
              <a:t>Simple geometry and as a face-on galaxy: treat all the M33 stars as at the same distance.</a:t>
            </a:r>
          </a:p>
          <a:p>
            <a:pPr marL="285750" indent="-285750">
              <a:buFont typeface="Arial" panose="020B0604020202020204" pitchFamily="34" charset="0"/>
              <a:buChar char="•"/>
            </a:pPr>
            <a:r>
              <a:rPr lang="en-US" altLang="zh-CN" sz="1600" dirty="0">
                <a:latin typeface="+mj-lt"/>
              </a:rPr>
              <a:t>Metal rich environment: study metallicity influence on the properties of variables ( Scowcroft et al. (2009)).</a:t>
            </a:r>
            <a:endParaRPr lang="en-US" altLang="zh-CN" sz="1600" dirty="0">
              <a:latin typeface="+mj-lt"/>
              <a:cs typeface="Times New Roman" panose="02020603050405020304" pitchFamily="18" charset="0"/>
            </a:endParaRPr>
          </a:p>
        </p:txBody>
      </p:sp>
      <p:pic>
        <p:nvPicPr>
          <p:cNvPr id="5" name="图片 4">
            <a:extLst>
              <a:ext uri="{FF2B5EF4-FFF2-40B4-BE49-F238E27FC236}">
                <a16:creationId xmlns:a16="http://schemas.microsoft.com/office/drawing/2014/main" id="{73B4E5A9-6CF3-0343-6CC1-DF85B4CF1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027" y="2690499"/>
            <a:ext cx="4181714" cy="4181714"/>
          </a:xfrm>
          <a:prstGeom prst="rect">
            <a:avLst/>
          </a:prstGeom>
        </p:spPr>
      </p:pic>
      <p:sp>
        <p:nvSpPr>
          <p:cNvPr id="3" name="Rectangle 1">
            <a:extLst>
              <a:ext uri="{FF2B5EF4-FFF2-40B4-BE49-F238E27FC236}">
                <a16:creationId xmlns:a16="http://schemas.microsoft.com/office/drawing/2014/main" id="{CA06F2AB-7462-7BCB-3CF0-980E5DF3CBE3}"/>
              </a:ext>
            </a:extLst>
          </p:cNvPr>
          <p:cNvSpPr>
            <a:spLocks noChangeArrowheads="1"/>
          </p:cNvSpPr>
          <p:nvPr/>
        </p:nvSpPr>
        <p:spPr bwMode="auto">
          <a:xfrm>
            <a:off x="0" y="63142"/>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2" name="文本框 1">
            <a:extLst>
              <a:ext uri="{FF2B5EF4-FFF2-40B4-BE49-F238E27FC236}">
                <a16:creationId xmlns:a16="http://schemas.microsoft.com/office/drawing/2014/main" id="{8AD914E7-14FF-74D1-9B92-79E3C8307770}"/>
              </a:ext>
            </a:extLst>
          </p:cNvPr>
          <p:cNvSpPr txBox="1"/>
          <p:nvPr/>
        </p:nvSpPr>
        <p:spPr>
          <a:xfrm>
            <a:off x="184731" y="0"/>
            <a:ext cx="2307515" cy="584775"/>
          </a:xfrm>
          <a:prstGeom prst="rect">
            <a:avLst/>
          </a:prstGeom>
          <a:noFill/>
        </p:spPr>
        <p:txBody>
          <a:bodyPr wrap="square" rtlCol="0">
            <a:spAutoFit/>
          </a:bodyPr>
          <a:lstStyle/>
          <a:p>
            <a:r>
              <a:rPr lang="en-US" altLang="zh-CN" sz="3200" dirty="0">
                <a:latin typeface="+mj-lt"/>
              </a:rPr>
              <a:t>Background</a:t>
            </a:r>
            <a:endParaRPr lang="zh-CN" altLang="en-US" sz="3200" dirty="0">
              <a:latin typeface="+mj-lt"/>
            </a:endParaRPr>
          </a:p>
        </p:txBody>
      </p:sp>
      <p:sp>
        <p:nvSpPr>
          <p:cNvPr id="6" name="文本框 5">
            <a:extLst>
              <a:ext uri="{FF2B5EF4-FFF2-40B4-BE49-F238E27FC236}">
                <a16:creationId xmlns:a16="http://schemas.microsoft.com/office/drawing/2014/main" id="{2B8EDBEE-11AF-A2DA-B3AD-2C0F7933BE22}"/>
              </a:ext>
            </a:extLst>
          </p:cNvPr>
          <p:cNvSpPr txBox="1"/>
          <p:nvPr/>
        </p:nvSpPr>
        <p:spPr>
          <a:xfrm>
            <a:off x="-23702" y="569475"/>
            <a:ext cx="6214952" cy="338554"/>
          </a:xfrm>
          <a:prstGeom prst="rect">
            <a:avLst/>
          </a:prstGeom>
          <a:noFill/>
        </p:spPr>
        <p:txBody>
          <a:bodyPr wrap="square" rtlCol="0">
            <a:spAutoFit/>
          </a:bodyPr>
          <a:lstStyle/>
          <a:p>
            <a:r>
              <a:rPr lang="en-US" altLang="zh-CN" sz="1600" b="1" dirty="0">
                <a:latin typeface="+mj-lt"/>
              </a:rPr>
              <a:t>The importance of studying variables in nearby galaxies</a:t>
            </a:r>
            <a:endParaRPr lang="zh-CN" altLang="en-US" sz="1600" b="1" dirty="0">
              <a:latin typeface="+mj-lt"/>
            </a:endParaRPr>
          </a:p>
        </p:txBody>
      </p:sp>
      <p:sp>
        <p:nvSpPr>
          <p:cNvPr id="8" name="文本框 7">
            <a:extLst>
              <a:ext uri="{FF2B5EF4-FFF2-40B4-BE49-F238E27FC236}">
                <a16:creationId xmlns:a16="http://schemas.microsoft.com/office/drawing/2014/main" id="{77F98A53-F5A4-430B-D6B6-67E0AB24C8DF}"/>
              </a:ext>
            </a:extLst>
          </p:cNvPr>
          <p:cNvSpPr txBox="1"/>
          <p:nvPr/>
        </p:nvSpPr>
        <p:spPr>
          <a:xfrm>
            <a:off x="-23702" y="2612199"/>
            <a:ext cx="7658100" cy="1323439"/>
          </a:xfrm>
          <a:prstGeom prst="rect">
            <a:avLst/>
          </a:prstGeom>
          <a:noFill/>
        </p:spPr>
        <p:txBody>
          <a:bodyPr wrap="square">
            <a:spAutoFit/>
          </a:bodyPr>
          <a:lstStyle/>
          <a:p>
            <a:r>
              <a:rPr lang="en-US" altLang="zh-CN" sz="1600" dirty="0">
                <a:latin typeface="+mj-lt"/>
              </a:rPr>
              <a:t>Traditionally variable stars have served as one of the prime tools for determining the local distance scale. </a:t>
            </a:r>
          </a:p>
          <a:p>
            <a:r>
              <a:rPr lang="en-US" altLang="zh-CN" sz="1600" dirty="0">
                <a:latin typeface="+mj-lt"/>
              </a:rPr>
              <a:t>Transient detections would help to throw light on the properties of galaxy, in particular its stellar population. (</a:t>
            </a:r>
            <a:r>
              <a:rPr lang="en-US" altLang="zh-CN" sz="1600" dirty="0" err="1">
                <a:latin typeface="+mj-lt"/>
              </a:rPr>
              <a:t>Soraisam</a:t>
            </a:r>
            <a:r>
              <a:rPr lang="en-US" altLang="zh-CN" sz="1600" dirty="0">
                <a:latin typeface="+mj-lt"/>
              </a:rPr>
              <a:t> et al.2018)</a:t>
            </a:r>
          </a:p>
          <a:p>
            <a:pPr marL="0" indent="0">
              <a:buNone/>
            </a:pPr>
            <a:r>
              <a:rPr lang="en-US" altLang="zh-CN" sz="1600" dirty="0">
                <a:latin typeface="+mj-lt"/>
              </a:rPr>
              <a:t>                </a:t>
            </a:r>
          </a:p>
        </p:txBody>
      </p:sp>
      <p:graphicFrame>
        <p:nvGraphicFramePr>
          <p:cNvPr id="10" name="表格 9">
            <a:extLst>
              <a:ext uri="{FF2B5EF4-FFF2-40B4-BE49-F238E27FC236}">
                <a16:creationId xmlns:a16="http://schemas.microsoft.com/office/drawing/2014/main" id="{23285138-9E16-8EB7-1094-DB264071A676}"/>
              </a:ext>
            </a:extLst>
          </p:cNvPr>
          <p:cNvGraphicFramePr>
            <a:graphicFrameLocks noGrp="1"/>
          </p:cNvGraphicFramePr>
          <p:nvPr>
            <p:extLst>
              <p:ext uri="{D42A27DB-BD31-4B8C-83A1-F6EECF244321}">
                <p14:modId xmlns:p14="http://schemas.microsoft.com/office/powerpoint/2010/main" val="4069402226"/>
              </p:ext>
            </p:extLst>
          </p:nvPr>
        </p:nvGraphicFramePr>
        <p:xfrm>
          <a:off x="1204232" y="3774619"/>
          <a:ext cx="5572125" cy="2609404"/>
        </p:xfrm>
        <a:graphic>
          <a:graphicData uri="http://schemas.openxmlformats.org/drawingml/2006/table">
            <a:tbl>
              <a:tblPr firstRow="1" bandRow="1">
                <a:tableStyleId>{5C22544A-7EE6-4342-B048-85BDC9FD1C3A}</a:tableStyleId>
              </a:tblPr>
              <a:tblGrid>
                <a:gridCol w="1041450">
                  <a:extLst>
                    <a:ext uri="{9D8B030D-6E8A-4147-A177-3AD203B41FA5}">
                      <a16:colId xmlns:a16="http://schemas.microsoft.com/office/drawing/2014/main" val="4138866712"/>
                    </a:ext>
                  </a:extLst>
                </a:gridCol>
                <a:gridCol w="1226459">
                  <a:extLst>
                    <a:ext uri="{9D8B030D-6E8A-4147-A177-3AD203B41FA5}">
                      <a16:colId xmlns:a16="http://schemas.microsoft.com/office/drawing/2014/main" val="2619800648"/>
                    </a:ext>
                  </a:extLst>
                </a:gridCol>
                <a:gridCol w="1863125">
                  <a:extLst>
                    <a:ext uri="{9D8B030D-6E8A-4147-A177-3AD203B41FA5}">
                      <a16:colId xmlns:a16="http://schemas.microsoft.com/office/drawing/2014/main" val="859801644"/>
                    </a:ext>
                  </a:extLst>
                </a:gridCol>
                <a:gridCol w="1441091">
                  <a:extLst>
                    <a:ext uri="{9D8B030D-6E8A-4147-A177-3AD203B41FA5}">
                      <a16:colId xmlns:a16="http://schemas.microsoft.com/office/drawing/2014/main" val="267689910"/>
                    </a:ext>
                  </a:extLst>
                </a:gridCol>
              </a:tblGrid>
              <a:tr h="695922">
                <a:tc>
                  <a:txBody>
                    <a:bodyPr/>
                    <a:lstStyle/>
                    <a:p>
                      <a:pPr algn="just"/>
                      <a:r>
                        <a:rPr lang="en-US" sz="1600" kern="100" dirty="0">
                          <a:effectLst/>
                          <a:latin typeface="Times New Roman" panose="02020603050405020304" pitchFamily="18" charset="0"/>
                          <a:ea typeface="等线" panose="02010600030101010101" pitchFamily="2" charset="-122"/>
                          <a:cs typeface="Times New Roman" panose="02020603050405020304" pitchFamily="18" charset="0"/>
                        </a:rPr>
                        <a:t>Host galaxy</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Telescope</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Distance Moduli</a:t>
                      </a:r>
                    </a:p>
                    <a:p>
                      <a:pPr algn="just"/>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Reference</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52325594"/>
                  </a:ext>
                </a:extLst>
              </a:tr>
              <a:tr h="518790">
                <a:tc>
                  <a:txBody>
                    <a:bodyPr/>
                    <a:lstStyle/>
                    <a:p>
                      <a:pPr algn="just"/>
                      <a:r>
                        <a:rPr lang="en-US" sz="1400" b="0" kern="100" dirty="0">
                          <a:effectLst/>
                          <a:latin typeface="+mj-lt"/>
                          <a:ea typeface="等线" panose="02010600030101010101" pitchFamily="2" charset="-122"/>
                          <a:cs typeface="Times New Roman" panose="02020603050405020304" pitchFamily="18" charset="0"/>
                        </a:rPr>
                        <a:t>M33</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tc>
                  <a:txBody>
                    <a:bodyPr/>
                    <a:lstStyle/>
                    <a:p>
                      <a:r>
                        <a:rPr lang="en-US" altLang="zh-CN" sz="1400" b="0" dirty="0">
                          <a:latin typeface="+mj-lt"/>
                        </a:rPr>
                        <a:t>FLWO</a:t>
                      </a:r>
                      <a:endParaRPr lang="zh-CN" altLang="en-US" sz="1400" b="0" dirty="0">
                        <a:latin typeface="+mj-lt"/>
                      </a:endParaRPr>
                    </a:p>
                  </a:txBody>
                  <a:tcPr/>
                </a:tc>
                <a:tc>
                  <a:txBody>
                    <a:bodyPr/>
                    <a:lstStyle/>
                    <a:p>
                      <a:pPr algn="just"/>
                      <a:r>
                        <a:rPr lang="en-US" altLang="zh-CN" sz="1400" b="0" kern="1200" dirty="0">
                          <a:solidFill>
                            <a:schemeClr val="dk1"/>
                          </a:solidFill>
                          <a:latin typeface="+mj-lt"/>
                          <a:ea typeface="+mn-ea"/>
                          <a:cs typeface="+mn-cs"/>
                        </a:rPr>
                        <a:t>µ=</a:t>
                      </a:r>
                      <a:r>
                        <a:rPr lang="en-US" altLang="zh-CN" sz="1400" b="0" dirty="0">
                          <a:latin typeface="+mj-lt"/>
                        </a:rPr>
                        <a:t>24.65± 0.12mag</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tc>
                  <a:txBody>
                    <a:bodyPr/>
                    <a:lstStyle/>
                    <a:p>
                      <a:pPr algn="just"/>
                      <a:r>
                        <a:rPr lang="en-US" altLang="zh-CN" sz="1400" b="0" kern="100" dirty="0" err="1">
                          <a:effectLst/>
                          <a:latin typeface="+mj-lt"/>
                          <a:ea typeface="等线" panose="02010600030101010101" pitchFamily="2" charset="-122"/>
                          <a:cs typeface="Times New Roman" panose="02020603050405020304" pitchFamily="18" charset="0"/>
                        </a:rPr>
                        <a:t>Macri</a:t>
                      </a:r>
                      <a:r>
                        <a:rPr lang="en-US" altLang="zh-CN" sz="1400" b="0" kern="100" dirty="0">
                          <a:effectLst/>
                          <a:latin typeface="+mj-lt"/>
                          <a:ea typeface="等线" panose="02010600030101010101" pitchFamily="2" charset="-122"/>
                          <a:cs typeface="Times New Roman" panose="02020603050405020304" pitchFamily="18" charset="0"/>
                        </a:rPr>
                        <a:t> (2001)</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74712"/>
                  </a:ext>
                </a:extLst>
              </a:tr>
              <a:tr h="518790">
                <a:tc>
                  <a:txBody>
                    <a:bodyPr/>
                    <a:lstStyle/>
                    <a:p>
                      <a:pPr algn="just"/>
                      <a:r>
                        <a:rPr lang="en-US" sz="1400" b="0" kern="100" dirty="0">
                          <a:effectLst/>
                          <a:latin typeface="+mj-lt"/>
                          <a:ea typeface="等线" panose="02010600030101010101" pitchFamily="2" charset="-122"/>
                          <a:cs typeface="Times New Roman" panose="02020603050405020304" pitchFamily="18" charset="0"/>
                        </a:rPr>
                        <a:t>M33</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tc>
                  <a:txBody>
                    <a:bodyPr/>
                    <a:lstStyle/>
                    <a:p>
                      <a:pPr algn="just"/>
                      <a:r>
                        <a:rPr lang="en-US" altLang="zh-CN" sz="1400" b="0" kern="100" dirty="0">
                          <a:effectLst/>
                          <a:latin typeface="+mj-lt"/>
                          <a:ea typeface="等线" panose="02010600030101010101" pitchFamily="2" charset="-122"/>
                          <a:cs typeface="Times New Roman" panose="02020603050405020304" pitchFamily="18" charset="0"/>
                        </a:rPr>
                        <a:t>WIYN</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tc>
                  <a:txBody>
                    <a:bodyPr/>
                    <a:lstStyle/>
                    <a:p>
                      <a:pPr algn="just"/>
                      <a:r>
                        <a:rPr lang="en-US" altLang="zh-CN" sz="1400" b="0" dirty="0">
                          <a:latin typeface="+mj-lt"/>
                        </a:rPr>
                        <a:t>µ=</a:t>
                      </a:r>
                      <a:r>
                        <a:rPr lang="en-US" altLang="zh-CN" sz="1400" b="0" kern="100" dirty="0">
                          <a:effectLst/>
                          <a:latin typeface="+mj-lt"/>
                          <a:ea typeface="等线" panose="02010600030101010101" pitchFamily="2" charset="-122"/>
                          <a:cs typeface="Times New Roman" panose="02020603050405020304" pitchFamily="18" charset="0"/>
                        </a:rPr>
                        <a:t>24.76±0.02mag</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tc>
                  <a:txBody>
                    <a:bodyPr/>
                    <a:lstStyle/>
                    <a:p>
                      <a:pPr algn="just"/>
                      <a:r>
                        <a:rPr lang="en-US" altLang="zh-CN" sz="1400" b="0" kern="100" dirty="0">
                          <a:effectLst/>
                          <a:latin typeface="+mj-lt"/>
                          <a:ea typeface="等线" panose="02010600030101010101" pitchFamily="2" charset="-122"/>
                          <a:cs typeface="Times New Roman" panose="02020603050405020304" pitchFamily="18" charset="0"/>
                        </a:rPr>
                        <a:t>Pellerin (2011)</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69382084"/>
                  </a:ext>
                </a:extLst>
              </a:tr>
              <a:tr h="461751">
                <a:tc>
                  <a:txBody>
                    <a:bodyPr/>
                    <a:lstStyle/>
                    <a:p>
                      <a:pPr algn="just"/>
                      <a:r>
                        <a:rPr lang="en-US" sz="1400" b="0" kern="100" dirty="0">
                          <a:effectLst/>
                          <a:latin typeface="+mj-lt"/>
                          <a:ea typeface="等线" panose="02010600030101010101" pitchFamily="2" charset="-122"/>
                          <a:cs typeface="Times New Roman" panose="02020603050405020304" pitchFamily="18" charset="0"/>
                        </a:rPr>
                        <a:t>M33</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tc>
                  <a:txBody>
                    <a:bodyPr/>
                    <a:lstStyle/>
                    <a:p>
                      <a:pPr algn="just"/>
                      <a:r>
                        <a:rPr lang="en-US" altLang="zh-CN" sz="1400" b="0" kern="100" dirty="0">
                          <a:effectLst/>
                          <a:latin typeface="+mj-lt"/>
                          <a:ea typeface="等线" panose="02010600030101010101" pitchFamily="2" charset="-122"/>
                          <a:cs typeface="Times New Roman" panose="02020603050405020304" pitchFamily="18" charset="0"/>
                        </a:rPr>
                        <a:t>CFHT</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tc>
                  <a:txBody>
                    <a:bodyPr/>
                    <a:lstStyle/>
                    <a:p>
                      <a:pPr algn="just"/>
                      <a:r>
                        <a:rPr lang="en-US" altLang="zh-CN" sz="1400" b="0" dirty="0">
                          <a:latin typeface="+mj-lt"/>
                        </a:rPr>
                        <a:t>µ=25.044±0.083mag</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tc>
                  <a:txBody>
                    <a:bodyPr/>
                    <a:lstStyle/>
                    <a:p>
                      <a:pPr algn="just"/>
                      <a:r>
                        <a:rPr lang="en-US" altLang="zh-CN" sz="1400" b="0" kern="1200" dirty="0">
                          <a:solidFill>
                            <a:schemeClr val="dk1"/>
                          </a:solidFill>
                          <a:effectLst/>
                          <a:latin typeface="+mj-lt"/>
                          <a:ea typeface="+mn-ea"/>
                          <a:cs typeface="+mn-cs"/>
                        </a:rPr>
                        <a:t>Adair (2023)</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35347233"/>
                  </a:ext>
                </a:extLst>
              </a:tr>
              <a:tr h="414151">
                <a:tc>
                  <a:txBody>
                    <a:bodyPr/>
                    <a:lstStyle/>
                    <a:p>
                      <a:pPr algn="just"/>
                      <a:r>
                        <a:rPr lang="en-US" sz="1400" b="0" kern="100" dirty="0">
                          <a:effectLst/>
                          <a:latin typeface="+mj-lt"/>
                          <a:ea typeface="等线" panose="02010600030101010101" pitchFamily="2" charset="-122"/>
                          <a:cs typeface="Times New Roman" panose="02020603050405020304" pitchFamily="18" charset="0"/>
                        </a:rPr>
                        <a:t>M33</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tc>
                  <a:txBody>
                    <a:bodyPr/>
                    <a:lstStyle/>
                    <a:p>
                      <a:pPr algn="just"/>
                      <a:r>
                        <a:rPr lang="en-US" altLang="zh-CN" sz="1400" b="0" kern="100" dirty="0">
                          <a:effectLst/>
                          <a:latin typeface="+mj-lt"/>
                          <a:ea typeface="等线" panose="02010600030101010101" pitchFamily="2" charset="-122"/>
                          <a:cs typeface="Times New Roman" panose="02020603050405020304" pitchFamily="18" charset="0"/>
                        </a:rPr>
                        <a:t>HST</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tc>
                  <a:txBody>
                    <a:bodyPr/>
                    <a:lstStyle/>
                    <a:p>
                      <a:pPr algn="just"/>
                      <a:r>
                        <a:rPr lang="en-US" altLang="zh-CN" sz="1400" b="0" dirty="0">
                          <a:latin typeface="+mj-lt"/>
                        </a:rPr>
                        <a:t>µ=24.622±0.030mag</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tc>
                  <a:txBody>
                    <a:bodyPr/>
                    <a:lstStyle/>
                    <a:p>
                      <a:pPr algn="just"/>
                      <a:r>
                        <a:rPr lang="en-US" altLang="zh-CN" sz="1400" b="0" kern="1200" dirty="0" err="1">
                          <a:solidFill>
                            <a:schemeClr val="dk1"/>
                          </a:solidFill>
                          <a:effectLst/>
                          <a:latin typeface="+mj-lt"/>
                          <a:ea typeface="+mn-ea"/>
                          <a:cs typeface="+mn-cs"/>
                        </a:rPr>
                        <a:t>Breuval</a:t>
                      </a:r>
                      <a:r>
                        <a:rPr lang="en-US" altLang="zh-CN" sz="1400" b="0" kern="1200" dirty="0">
                          <a:solidFill>
                            <a:schemeClr val="dk1"/>
                          </a:solidFill>
                          <a:effectLst/>
                          <a:latin typeface="+mj-lt"/>
                          <a:ea typeface="+mn-ea"/>
                          <a:cs typeface="+mn-cs"/>
                        </a:rPr>
                        <a:t> (2023)</a:t>
                      </a:r>
                      <a:endParaRPr lang="zh-CN" sz="1400" b="0" kern="100" dirty="0">
                        <a:effectLst/>
                        <a:latin typeface="+mj-lt"/>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88399175"/>
                  </a:ext>
                </a:extLst>
              </a:tr>
            </a:tbl>
          </a:graphicData>
        </a:graphic>
      </p:graphicFrame>
      <p:sp>
        <p:nvSpPr>
          <p:cNvPr id="7" name="文本框 6">
            <a:extLst>
              <a:ext uri="{FF2B5EF4-FFF2-40B4-BE49-F238E27FC236}">
                <a16:creationId xmlns:a16="http://schemas.microsoft.com/office/drawing/2014/main" id="{EE5E2B65-92C0-D4B9-AF92-8522984FAD02}"/>
              </a:ext>
            </a:extLst>
          </p:cNvPr>
          <p:cNvSpPr txBox="1"/>
          <p:nvPr/>
        </p:nvSpPr>
        <p:spPr>
          <a:xfrm>
            <a:off x="8055791" y="2690499"/>
            <a:ext cx="4112179" cy="338554"/>
          </a:xfrm>
          <a:prstGeom prst="rect">
            <a:avLst/>
          </a:prstGeom>
          <a:noFill/>
        </p:spPr>
        <p:txBody>
          <a:bodyPr wrap="square" rtlCol="0">
            <a:spAutoFit/>
          </a:bodyPr>
          <a:lstStyle/>
          <a:p>
            <a:r>
              <a:rPr lang="en-US" altLang="zh-CN" sz="1600" dirty="0">
                <a:solidFill>
                  <a:schemeClr val="bg1"/>
                </a:solidFill>
                <a:latin typeface="+mj-lt"/>
              </a:rPr>
              <a:t>RGB images (</a:t>
            </a:r>
            <a:r>
              <a:rPr lang="en-US" altLang="zh-CN" sz="1600" dirty="0" err="1">
                <a:solidFill>
                  <a:schemeClr val="bg1"/>
                </a:solidFill>
                <a:latin typeface="+mj-lt"/>
              </a:rPr>
              <a:t>ugi</a:t>
            </a:r>
            <a:r>
              <a:rPr lang="en-US" altLang="zh-CN" sz="1600" dirty="0">
                <a:solidFill>
                  <a:schemeClr val="bg1"/>
                </a:solidFill>
                <a:latin typeface="+mj-lt"/>
              </a:rPr>
              <a:t>) of M33 taken by </a:t>
            </a:r>
            <a:r>
              <a:rPr lang="en-US" altLang="zh-CN" sz="1600" dirty="0" err="1">
                <a:solidFill>
                  <a:schemeClr val="bg1"/>
                </a:solidFill>
                <a:latin typeface="+mj-lt"/>
              </a:rPr>
              <a:t>Mephisto</a:t>
            </a:r>
            <a:endParaRPr lang="zh-CN" altLang="en-US" sz="1600" dirty="0">
              <a:solidFill>
                <a:schemeClr val="bg1"/>
              </a:solidFill>
              <a:latin typeface="+mj-lt"/>
            </a:endParaRPr>
          </a:p>
        </p:txBody>
      </p:sp>
    </p:spTree>
    <p:extLst>
      <p:ext uri="{BB962C8B-B14F-4D97-AF65-F5344CB8AC3E}">
        <p14:creationId xmlns:p14="http://schemas.microsoft.com/office/powerpoint/2010/main" val="4193477495"/>
      </p:ext>
    </p:extLst>
  </p:cSld>
  <p:clrMapOvr>
    <a:masterClrMapping/>
  </p:clrMapOvr>
  <mc:AlternateContent xmlns:mc="http://schemas.openxmlformats.org/markup-compatibility/2006" xmlns:p14="http://schemas.microsoft.com/office/powerpoint/2010/main">
    <mc:Choice Requires="p14">
      <p:transition spd="slow" p14:dur="2000" advTm="31921"/>
    </mc:Choice>
    <mc:Fallback xmlns="">
      <p:transition spd="slow" advTm="3192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69E90887-387D-5DDB-11D2-73A9A97817C2}"/>
              </a:ext>
            </a:extLst>
          </p:cNvPr>
          <p:cNvSpPr>
            <a:spLocks noGrp="1"/>
          </p:cNvSpPr>
          <p:nvPr>
            <p:ph type="title"/>
          </p:nvPr>
        </p:nvSpPr>
        <p:spPr>
          <a:xfrm>
            <a:off x="53641" y="-160858"/>
            <a:ext cx="8912225" cy="1281112"/>
          </a:xfrm>
        </p:spPr>
        <p:txBody>
          <a:bodyPr>
            <a:normAutofit/>
          </a:bodyPr>
          <a:lstStyle/>
          <a:p>
            <a:r>
              <a:rPr lang="en-US" altLang="zh-CN" dirty="0">
                <a:latin typeface="+mj-lt"/>
              </a:rPr>
              <a:t> The advantage of </a:t>
            </a:r>
            <a:r>
              <a:rPr lang="en-US" altLang="zh-CN" dirty="0" err="1">
                <a:latin typeface="+mj-lt"/>
              </a:rPr>
              <a:t>Mephisto</a:t>
            </a:r>
            <a:endParaRPr lang="zh-CN" altLang="en-US" dirty="0">
              <a:latin typeface="+mj-lt"/>
            </a:endParaRPr>
          </a:p>
        </p:txBody>
      </p:sp>
      <p:sp>
        <p:nvSpPr>
          <p:cNvPr id="6" name="文本框 5">
            <a:extLst>
              <a:ext uri="{FF2B5EF4-FFF2-40B4-BE49-F238E27FC236}">
                <a16:creationId xmlns:a16="http://schemas.microsoft.com/office/drawing/2014/main" id="{394B011E-379D-BFA6-7A30-02D78311C3A4}"/>
              </a:ext>
            </a:extLst>
          </p:cNvPr>
          <p:cNvSpPr txBox="1"/>
          <p:nvPr/>
        </p:nvSpPr>
        <p:spPr>
          <a:xfrm>
            <a:off x="9989561" y="2527267"/>
            <a:ext cx="6113720" cy="369332"/>
          </a:xfrm>
          <a:prstGeom prst="rect">
            <a:avLst/>
          </a:prstGeom>
          <a:noFill/>
        </p:spPr>
        <p:txBody>
          <a:bodyPr wrap="square">
            <a:spAutoFit/>
          </a:bodyPr>
          <a:lstStyle/>
          <a:p>
            <a:r>
              <a:rPr lang="zh-CN" altLang="en-US" dirty="0"/>
              <a:t>Hartman </a:t>
            </a:r>
            <a:r>
              <a:rPr lang="en-US" altLang="zh-CN" dirty="0"/>
              <a:t>et al.</a:t>
            </a:r>
            <a:r>
              <a:rPr lang="zh-CN" altLang="en-US" dirty="0"/>
              <a:t> </a:t>
            </a:r>
            <a:r>
              <a:rPr lang="en-US" altLang="zh-CN" dirty="0"/>
              <a:t>2006</a:t>
            </a:r>
            <a:endParaRPr lang="zh-CN" altLang="en-US" dirty="0"/>
          </a:p>
        </p:txBody>
      </p:sp>
      <p:sp>
        <p:nvSpPr>
          <p:cNvPr id="16" name="文本框 15">
            <a:extLst>
              <a:ext uri="{FF2B5EF4-FFF2-40B4-BE49-F238E27FC236}">
                <a16:creationId xmlns:a16="http://schemas.microsoft.com/office/drawing/2014/main" id="{031017F3-DA51-E12C-23CA-3AB6262B7334}"/>
              </a:ext>
            </a:extLst>
          </p:cNvPr>
          <p:cNvSpPr txBox="1"/>
          <p:nvPr/>
        </p:nvSpPr>
        <p:spPr>
          <a:xfrm>
            <a:off x="182319" y="5651426"/>
            <a:ext cx="5400340" cy="1200329"/>
          </a:xfrm>
          <a:prstGeom prst="rect">
            <a:avLst/>
          </a:prstGeom>
          <a:noFill/>
        </p:spPr>
        <p:txBody>
          <a:bodyPr wrap="square" rtlCol="0">
            <a:spAutoFit/>
          </a:bodyPr>
          <a:lstStyle/>
          <a:p>
            <a:r>
              <a:rPr lang="en-US" altLang="zh-CN" dirty="0">
                <a:latin typeface="+mj-lt"/>
              </a:rPr>
              <a:t>Mosaic g image of M33 obtained with </a:t>
            </a:r>
            <a:r>
              <a:rPr lang="en-US" altLang="zh-CN" dirty="0" err="1">
                <a:latin typeface="+mj-lt"/>
              </a:rPr>
              <a:t>Mephisto</a:t>
            </a:r>
            <a:r>
              <a:rPr lang="en-US" altLang="zh-CN" dirty="0">
                <a:latin typeface="+mj-lt"/>
              </a:rPr>
              <a:t>.</a:t>
            </a:r>
          </a:p>
          <a:p>
            <a:r>
              <a:rPr lang="en-US" altLang="zh-CN" dirty="0">
                <a:latin typeface="+mj-lt"/>
              </a:rPr>
              <a:t>The red rectangle: the observation of  DIRECT project using 1.2-m telescope</a:t>
            </a:r>
          </a:p>
          <a:p>
            <a:endParaRPr lang="zh-CN" altLang="en-US" dirty="0">
              <a:latin typeface="+mj-lt"/>
            </a:endParaRPr>
          </a:p>
        </p:txBody>
      </p:sp>
      <p:pic>
        <p:nvPicPr>
          <p:cNvPr id="18" name="图片 17">
            <a:extLst>
              <a:ext uri="{FF2B5EF4-FFF2-40B4-BE49-F238E27FC236}">
                <a16:creationId xmlns:a16="http://schemas.microsoft.com/office/drawing/2014/main" id="{B4157129-FD4E-7847-C2BA-F0858DB1CD1B}"/>
              </a:ext>
            </a:extLst>
          </p:cNvPr>
          <p:cNvPicPr>
            <a:picLocks noChangeAspect="1"/>
          </p:cNvPicPr>
          <p:nvPr/>
        </p:nvPicPr>
        <p:blipFill>
          <a:blip r:embed="rId3"/>
          <a:stretch>
            <a:fillRect/>
          </a:stretch>
        </p:blipFill>
        <p:spPr>
          <a:xfrm>
            <a:off x="258665" y="1037127"/>
            <a:ext cx="4895225" cy="4485869"/>
          </a:xfrm>
          <a:prstGeom prst="rect">
            <a:avLst/>
          </a:prstGeom>
        </p:spPr>
      </p:pic>
      <p:sp>
        <p:nvSpPr>
          <p:cNvPr id="19" name="文本框 18">
            <a:extLst>
              <a:ext uri="{FF2B5EF4-FFF2-40B4-BE49-F238E27FC236}">
                <a16:creationId xmlns:a16="http://schemas.microsoft.com/office/drawing/2014/main" id="{A3ED7466-EAC0-0D51-AE31-20F94E6975B2}"/>
              </a:ext>
            </a:extLst>
          </p:cNvPr>
          <p:cNvSpPr txBox="1"/>
          <p:nvPr/>
        </p:nvSpPr>
        <p:spPr>
          <a:xfrm>
            <a:off x="5836388" y="824700"/>
            <a:ext cx="4484146" cy="2031325"/>
          </a:xfrm>
          <a:prstGeom prst="rect">
            <a:avLst/>
          </a:prstGeom>
          <a:noFill/>
        </p:spPr>
        <p:txBody>
          <a:bodyPr wrap="square" rtlCol="0">
            <a:spAutoFit/>
          </a:bodyPr>
          <a:lstStyle/>
          <a:p>
            <a:endParaRPr lang="en-US" altLang="zh-CN" dirty="0"/>
          </a:p>
          <a:p>
            <a:r>
              <a:rPr lang="en-US" altLang="zh-CN" dirty="0" err="1"/>
              <a:t>Fov</a:t>
            </a:r>
            <a:r>
              <a:rPr lang="en-US" altLang="zh-CN" dirty="0"/>
              <a:t>: 44’ ×44’</a:t>
            </a:r>
          </a:p>
          <a:p>
            <a:endParaRPr lang="en-US" altLang="zh-CN" dirty="0"/>
          </a:p>
          <a:p>
            <a:r>
              <a:rPr lang="en-US" altLang="zh-CN" dirty="0">
                <a:ea typeface="Calibri" panose="020F0502020204030204" pitchFamily="34" charset="0"/>
              </a:rPr>
              <a:t>P</a:t>
            </a:r>
            <a:r>
              <a:rPr lang="zh-CN" altLang="zh-CN" sz="1800" dirty="0">
                <a:effectLst/>
                <a:ea typeface="Calibri" panose="020F0502020204030204" pitchFamily="34" charset="0"/>
              </a:rPr>
              <a:t>late scale</a:t>
            </a:r>
            <a:r>
              <a:rPr lang="en-US" altLang="zh-CN" sz="1800" dirty="0">
                <a:effectLst/>
                <a:ea typeface="Calibri" panose="020F0502020204030204" pitchFamily="34" charset="0"/>
              </a:rPr>
              <a:t>: </a:t>
            </a:r>
            <a:r>
              <a:rPr lang="zh-CN" altLang="zh-CN" sz="1800" dirty="0">
                <a:effectLst/>
                <a:ea typeface="Calibri" panose="020F0502020204030204" pitchFamily="34" charset="0"/>
              </a:rPr>
              <a:t>0</a:t>
            </a:r>
            <a:r>
              <a:rPr lang="en-US" altLang="zh-CN" sz="1800" dirty="0">
                <a:effectLst/>
                <a:ea typeface="Calibri" panose="020F0502020204030204" pitchFamily="34" charset="0"/>
              </a:rPr>
              <a:t>.429</a:t>
            </a:r>
            <a:r>
              <a:rPr lang="zh-CN" altLang="zh-CN" sz="1800" dirty="0">
                <a:effectLst/>
                <a:ea typeface="Calibri" panose="020F0502020204030204" pitchFamily="34" charset="0"/>
              </a:rPr>
              <a:t>′′ /pixel</a:t>
            </a:r>
            <a:endParaRPr lang="en-US" altLang="zh-CN" sz="1800" dirty="0">
              <a:effectLst/>
              <a:ea typeface="Calibri" panose="020F0502020204030204" pitchFamily="34" charset="0"/>
            </a:endParaRPr>
          </a:p>
          <a:p>
            <a:endParaRPr lang="en-US" altLang="zh-CN" dirty="0">
              <a:ea typeface="Calibri" panose="020F0502020204030204" pitchFamily="34" charset="0"/>
            </a:endParaRPr>
          </a:p>
          <a:p>
            <a:r>
              <a:rPr lang="en-US" altLang="zh-CN" sz="1800" dirty="0">
                <a:effectLst/>
                <a:ea typeface="Calibri" panose="020F0502020204030204" pitchFamily="34" charset="0"/>
              </a:rPr>
              <a:t>Get </a:t>
            </a:r>
            <a:r>
              <a:rPr lang="en-US" altLang="zh-CN" sz="1800" i="1" dirty="0" err="1">
                <a:effectLst/>
                <a:ea typeface="Calibri" panose="020F0502020204030204" pitchFamily="34" charset="0"/>
              </a:rPr>
              <a:t>ugi</a:t>
            </a:r>
            <a:r>
              <a:rPr lang="en-US" altLang="zh-CN" sz="1800" dirty="0">
                <a:effectLst/>
                <a:ea typeface="Calibri" panose="020F0502020204030204" pitchFamily="34" charset="0"/>
              </a:rPr>
              <a:t> / </a:t>
            </a:r>
            <a:r>
              <a:rPr lang="en-US" altLang="zh-CN" sz="1800" i="1" dirty="0" err="1">
                <a:effectLst/>
                <a:ea typeface="Calibri" panose="020F0502020204030204" pitchFamily="34" charset="0"/>
              </a:rPr>
              <a:t>vrz</a:t>
            </a:r>
            <a:r>
              <a:rPr lang="en-US" altLang="zh-CN" sz="1800" dirty="0">
                <a:effectLst/>
                <a:ea typeface="Calibri" panose="020F0502020204030204" pitchFamily="34" charset="0"/>
              </a:rPr>
              <a:t> images at the same time. </a:t>
            </a:r>
          </a:p>
          <a:p>
            <a:endParaRPr lang="zh-CN" altLang="en-US" dirty="0"/>
          </a:p>
        </p:txBody>
      </p:sp>
      <p:pic>
        <p:nvPicPr>
          <p:cNvPr id="5" name="图片 4">
            <a:extLst>
              <a:ext uri="{FF2B5EF4-FFF2-40B4-BE49-F238E27FC236}">
                <a16:creationId xmlns:a16="http://schemas.microsoft.com/office/drawing/2014/main" id="{6C899FFD-C0D1-E6AC-DC82-998F04678483}"/>
              </a:ext>
            </a:extLst>
          </p:cNvPr>
          <p:cNvPicPr>
            <a:picLocks noChangeAspect="1"/>
          </p:cNvPicPr>
          <p:nvPr/>
        </p:nvPicPr>
        <p:blipFill>
          <a:blip r:embed="rId4"/>
          <a:stretch>
            <a:fillRect/>
          </a:stretch>
        </p:blipFill>
        <p:spPr>
          <a:xfrm>
            <a:off x="5499063" y="2890931"/>
            <a:ext cx="6692937" cy="3268493"/>
          </a:xfrm>
          <a:prstGeom prst="rect">
            <a:avLst/>
          </a:prstGeom>
        </p:spPr>
      </p:pic>
      <p:sp>
        <p:nvSpPr>
          <p:cNvPr id="8" name="文本框 7">
            <a:extLst>
              <a:ext uri="{FF2B5EF4-FFF2-40B4-BE49-F238E27FC236}">
                <a16:creationId xmlns:a16="http://schemas.microsoft.com/office/drawing/2014/main" id="{A1F70887-899F-5707-932D-BAA5F6A90F16}"/>
              </a:ext>
            </a:extLst>
          </p:cNvPr>
          <p:cNvSpPr txBox="1"/>
          <p:nvPr/>
        </p:nvSpPr>
        <p:spPr>
          <a:xfrm>
            <a:off x="6451310" y="6033300"/>
            <a:ext cx="5400340" cy="830997"/>
          </a:xfrm>
          <a:prstGeom prst="rect">
            <a:avLst/>
          </a:prstGeom>
          <a:noFill/>
        </p:spPr>
        <p:txBody>
          <a:bodyPr wrap="square">
            <a:spAutoFit/>
          </a:bodyPr>
          <a:lstStyle/>
          <a:p>
            <a:r>
              <a:rPr lang="en-US" altLang="zh-CN" sz="1200" dirty="0">
                <a:latin typeface="+mj-lt"/>
              </a:rPr>
              <a:t>The solid lines bound the Cepheid region; the short-dashed lines bound the LPV region; and the long-dashed lines bound the variable blue and red </a:t>
            </a:r>
            <a:r>
              <a:rPr lang="en-US" altLang="zh-CN" sz="1200" dirty="0" err="1">
                <a:latin typeface="+mj-lt"/>
              </a:rPr>
              <a:t>supergiants</a:t>
            </a:r>
            <a:r>
              <a:rPr lang="en-US" altLang="zh-CN" sz="1200" dirty="0">
                <a:latin typeface="+mj-lt"/>
              </a:rPr>
              <a:t>.</a:t>
            </a:r>
          </a:p>
          <a:p>
            <a:r>
              <a:rPr lang="en-US" altLang="zh-CN" sz="1200" dirty="0">
                <a:latin typeface="+mj-lt"/>
              </a:rPr>
              <a:t>Cepheid IS peak using triangles, its blue and red edges using squares, and the blue edge of the long period variable region using circles.</a:t>
            </a:r>
            <a:endParaRPr lang="zh-CN" altLang="en-US" sz="1200" dirty="0">
              <a:latin typeface="+mj-lt"/>
            </a:endParaRPr>
          </a:p>
        </p:txBody>
      </p:sp>
    </p:spTree>
    <p:extLst>
      <p:ext uri="{BB962C8B-B14F-4D97-AF65-F5344CB8AC3E}">
        <p14:creationId xmlns:p14="http://schemas.microsoft.com/office/powerpoint/2010/main" val="579871514"/>
      </p:ext>
    </p:extLst>
  </p:cSld>
  <p:clrMapOvr>
    <a:masterClrMapping/>
  </p:clrMapOvr>
  <mc:AlternateContent xmlns:mc="http://schemas.openxmlformats.org/markup-compatibility/2006" xmlns:p14="http://schemas.microsoft.com/office/powerpoint/2010/main">
    <mc:Choice Requires="p14">
      <p:transition spd="slow" p14:dur="2000" advTm="66136"/>
    </mc:Choice>
    <mc:Fallback xmlns="">
      <p:transition spd="slow" advTm="6613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EC8930AA-19DE-B8BF-32DA-CC54BBF672D5}"/>
              </a:ext>
            </a:extLst>
          </p:cNvPr>
          <p:cNvSpPr>
            <a:spLocks noGrp="1"/>
          </p:cNvSpPr>
          <p:nvPr>
            <p:ph type="title"/>
          </p:nvPr>
        </p:nvSpPr>
        <p:spPr>
          <a:xfrm>
            <a:off x="0" y="185718"/>
            <a:ext cx="6343651" cy="609600"/>
          </a:xfrm>
        </p:spPr>
        <p:txBody>
          <a:bodyPr>
            <a:normAutofit fontScale="90000"/>
          </a:bodyPr>
          <a:lstStyle/>
          <a:p>
            <a:r>
              <a:rPr lang="en-US" altLang="zh-CN" dirty="0">
                <a:latin typeface="+mj-lt"/>
              </a:rPr>
              <a:t> The </a:t>
            </a:r>
            <a:r>
              <a:rPr lang="en-US" altLang="zh-CN" dirty="0"/>
              <a:t>data</a:t>
            </a:r>
            <a:r>
              <a:rPr lang="en-US" altLang="zh-CN" dirty="0">
                <a:latin typeface="+mj-lt"/>
              </a:rPr>
              <a:t> of </a:t>
            </a:r>
            <a:r>
              <a:rPr lang="en-US" altLang="zh-CN" dirty="0" err="1">
                <a:latin typeface="+mj-lt"/>
              </a:rPr>
              <a:t>Mephisto</a:t>
            </a:r>
            <a:endParaRPr lang="zh-CN" altLang="en-US" dirty="0">
              <a:latin typeface="+mj-lt"/>
            </a:endParaRPr>
          </a:p>
        </p:txBody>
      </p:sp>
      <p:sp>
        <p:nvSpPr>
          <p:cNvPr id="12" name="文本框 11">
            <a:extLst>
              <a:ext uri="{FF2B5EF4-FFF2-40B4-BE49-F238E27FC236}">
                <a16:creationId xmlns:a16="http://schemas.microsoft.com/office/drawing/2014/main" id="{A898A4AF-FDDD-726B-18E6-932325BD3425}"/>
              </a:ext>
            </a:extLst>
          </p:cNvPr>
          <p:cNvSpPr txBox="1"/>
          <p:nvPr/>
        </p:nvSpPr>
        <p:spPr>
          <a:xfrm>
            <a:off x="436572" y="902132"/>
            <a:ext cx="6146800" cy="2862322"/>
          </a:xfrm>
          <a:prstGeom prst="rect">
            <a:avLst/>
          </a:prstGeom>
          <a:noFill/>
        </p:spPr>
        <p:txBody>
          <a:bodyPr wrap="square">
            <a:spAutoFit/>
          </a:bodyPr>
          <a:lstStyle/>
          <a:p>
            <a:pPr marL="285750" indent="-285750">
              <a:buFont typeface="Arial" panose="020B0604020202020204" pitchFamily="34" charset="0"/>
              <a:buChar char="•"/>
            </a:pPr>
            <a:r>
              <a:rPr lang="en-US" altLang="zh-CN" sz="2000" dirty="0">
                <a:solidFill>
                  <a:srgbClr val="0D0D0D"/>
                </a:solidFill>
                <a:highlight>
                  <a:srgbClr val="FFFFFF"/>
                </a:highlight>
                <a:latin typeface="+mj-lt"/>
              </a:rPr>
              <a:t>W</a:t>
            </a:r>
            <a:r>
              <a:rPr lang="en-US" altLang="zh-CN" sz="2000" b="0" i="0" dirty="0">
                <a:solidFill>
                  <a:srgbClr val="0D0D0D"/>
                </a:solidFill>
                <a:effectLst/>
                <a:highlight>
                  <a:srgbClr val="FFFFFF"/>
                </a:highlight>
                <a:latin typeface="+mj-lt"/>
              </a:rPr>
              <a:t>e have a dedicated high-cadence monitoring of the M33, specifically one whose stars can be resolved as much as possible within the sensitivity of the observation system.</a:t>
            </a:r>
          </a:p>
          <a:p>
            <a:pPr marL="285750" indent="-285750">
              <a:buFont typeface="Arial" panose="020B0604020202020204" pitchFamily="34" charset="0"/>
              <a:buChar char="•"/>
            </a:pPr>
            <a:r>
              <a:rPr lang="zh-CN" altLang="en-US" sz="2000" dirty="0">
                <a:latin typeface="+mj-lt"/>
              </a:rPr>
              <a:t>The data </a:t>
            </a:r>
            <a:r>
              <a:rPr lang="en-US" altLang="zh-CN" sz="2000" dirty="0">
                <a:latin typeface="+mj-lt"/>
              </a:rPr>
              <a:t>of M33 </a:t>
            </a:r>
            <a:r>
              <a:rPr lang="zh-CN" altLang="en-US" sz="2000" dirty="0">
                <a:latin typeface="+mj-lt"/>
              </a:rPr>
              <a:t>were obtained on </a:t>
            </a:r>
            <a:r>
              <a:rPr lang="en-US" altLang="zh-CN" sz="2000" dirty="0">
                <a:latin typeface="+mj-lt"/>
              </a:rPr>
              <a:t>97</a:t>
            </a:r>
            <a:r>
              <a:rPr lang="zh-CN" altLang="en-US" sz="2000" dirty="0">
                <a:latin typeface="+mj-lt"/>
              </a:rPr>
              <a:t> separate nights between </a:t>
            </a:r>
            <a:r>
              <a:rPr lang="en-US" altLang="zh-CN" sz="2000" dirty="0">
                <a:latin typeface="+mj-lt"/>
              </a:rPr>
              <a:t>2022/11/10</a:t>
            </a:r>
            <a:r>
              <a:rPr lang="zh-CN" altLang="en-US" sz="2000" dirty="0">
                <a:latin typeface="+mj-lt"/>
              </a:rPr>
              <a:t> and </a:t>
            </a:r>
            <a:r>
              <a:rPr lang="en-US" altLang="zh-CN" sz="2000" dirty="0">
                <a:latin typeface="+mj-lt"/>
              </a:rPr>
              <a:t>2024/03/07</a:t>
            </a:r>
            <a:r>
              <a:rPr lang="zh-CN" altLang="en-US" sz="2000" dirty="0">
                <a:latin typeface="+mj-lt"/>
              </a:rPr>
              <a:t>.</a:t>
            </a:r>
            <a:endParaRPr lang="en-US" altLang="zh-CN" sz="2000" dirty="0">
              <a:latin typeface="+mj-lt"/>
            </a:endParaRPr>
          </a:p>
          <a:p>
            <a:pPr marL="285750" indent="-285750">
              <a:buFont typeface="Arial" panose="020B0604020202020204" pitchFamily="34" charset="0"/>
              <a:buChar char="•"/>
            </a:pPr>
            <a:endParaRPr lang="en-US" altLang="zh-CN" sz="2000" b="0" i="0" dirty="0">
              <a:solidFill>
                <a:srgbClr val="0D0D0D"/>
              </a:solidFill>
              <a:effectLst/>
              <a:highlight>
                <a:srgbClr val="FFFFFF"/>
              </a:highlight>
              <a:latin typeface="+mj-lt"/>
            </a:endParaRPr>
          </a:p>
          <a:p>
            <a:pPr marL="285750" indent="-285750">
              <a:buFont typeface="Arial" panose="020B0604020202020204" pitchFamily="34" charset="0"/>
              <a:buChar char="•"/>
            </a:pPr>
            <a:endParaRPr lang="en-US" altLang="zh-CN" sz="2000" b="0" i="0" dirty="0">
              <a:solidFill>
                <a:srgbClr val="0D0D0D"/>
              </a:solidFill>
              <a:effectLst/>
              <a:highlight>
                <a:srgbClr val="FFFFFF"/>
              </a:highlight>
              <a:latin typeface="+mj-lt"/>
            </a:endParaRPr>
          </a:p>
          <a:p>
            <a:endParaRPr lang="zh-CN" altLang="en-US" sz="2000" dirty="0">
              <a:latin typeface="+mj-lt"/>
            </a:endParaRPr>
          </a:p>
        </p:txBody>
      </p:sp>
      <p:pic>
        <p:nvPicPr>
          <p:cNvPr id="14" name="图片 13">
            <a:extLst>
              <a:ext uri="{FF2B5EF4-FFF2-40B4-BE49-F238E27FC236}">
                <a16:creationId xmlns:a16="http://schemas.microsoft.com/office/drawing/2014/main" id="{317F7E6A-F42D-CE76-646B-F0D4C699F304}"/>
              </a:ext>
            </a:extLst>
          </p:cNvPr>
          <p:cNvPicPr>
            <a:picLocks noChangeAspect="1"/>
          </p:cNvPicPr>
          <p:nvPr/>
        </p:nvPicPr>
        <p:blipFill>
          <a:blip r:embed="rId3"/>
          <a:stretch>
            <a:fillRect/>
          </a:stretch>
        </p:blipFill>
        <p:spPr>
          <a:xfrm>
            <a:off x="0" y="2778352"/>
            <a:ext cx="6925000" cy="3937337"/>
          </a:xfrm>
          <a:prstGeom prst="rect">
            <a:avLst/>
          </a:prstGeom>
        </p:spPr>
      </p:pic>
      <p:pic>
        <p:nvPicPr>
          <p:cNvPr id="4" name="图片 3">
            <a:extLst>
              <a:ext uri="{FF2B5EF4-FFF2-40B4-BE49-F238E27FC236}">
                <a16:creationId xmlns:a16="http://schemas.microsoft.com/office/drawing/2014/main" id="{CDAA6988-77C9-5564-AF79-1F08F3835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634" y="374897"/>
            <a:ext cx="3257942" cy="3246095"/>
          </a:xfrm>
          <a:prstGeom prst="rect">
            <a:avLst/>
          </a:prstGeom>
        </p:spPr>
      </p:pic>
      <p:sp>
        <p:nvSpPr>
          <p:cNvPr id="10" name="文本框 9">
            <a:extLst>
              <a:ext uri="{FF2B5EF4-FFF2-40B4-BE49-F238E27FC236}">
                <a16:creationId xmlns:a16="http://schemas.microsoft.com/office/drawing/2014/main" id="{2F6BF26B-7C98-2ABF-7D3F-50F252FD7EC2}"/>
              </a:ext>
            </a:extLst>
          </p:cNvPr>
          <p:cNvSpPr txBox="1"/>
          <p:nvPr/>
        </p:nvSpPr>
        <p:spPr>
          <a:xfrm>
            <a:off x="8190634" y="55342"/>
            <a:ext cx="6146222" cy="307777"/>
          </a:xfrm>
          <a:prstGeom prst="rect">
            <a:avLst/>
          </a:prstGeom>
          <a:noFill/>
        </p:spPr>
        <p:txBody>
          <a:bodyPr wrap="square">
            <a:spAutoFit/>
          </a:bodyPr>
          <a:lstStyle/>
          <a:p>
            <a:r>
              <a:rPr lang="en-US" altLang="zh-CN" sz="1400" dirty="0">
                <a:latin typeface="+mj-lt"/>
              </a:rPr>
              <a:t>Complete RSG sample from Ren et</a:t>
            </a:r>
            <a:r>
              <a:rPr lang="zh-CN" altLang="en-US" sz="1400" dirty="0">
                <a:latin typeface="+mj-lt"/>
              </a:rPr>
              <a:t> </a:t>
            </a:r>
            <a:r>
              <a:rPr lang="en-US" altLang="zh-CN" sz="1400" dirty="0">
                <a:latin typeface="+mj-lt"/>
              </a:rPr>
              <a:t>al.2020</a:t>
            </a:r>
            <a:endParaRPr lang="zh-CN" altLang="en-US" sz="1400" dirty="0">
              <a:latin typeface="+mj-lt"/>
            </a:endParaRPr>
          </a:p>
        </p:txBody>
      </p:sp>
      <p:pic>
        <p:nvPicPr>
          <p:cNvPr id="6" name="图片 5">
            <a:extLst>
              <a:ext uri="{FF2B5EF4-FFF2-40B4-BE49-F238E27FC236}">
                <a16:creationId xmlns:a16="http://schemas.microsoft.com/office/drawing/2014/main" id="{87A98AD0-D2EB-24EA-F173-61E829E2586B}"/>
              </a:ext>
            </a:extLst>
          </p:cNvPr>
          <p:cNvPicPr>
            <a:picLocks noChangeAspect="1"/>
          </p:cNvPicPr>
          <p:nvPr/>
        </p:nvPicPr>
        <p:blipFill>
          <a:blip r:embed="rId5"/>
          <a:stretch>
            <a:fillRect/>
          </a:stretch>
        </p:blipFill>
        <p:spPr>
          <a:xfrm>
            <a:off x="6907531" y="3910228"/>
            <a:ext cx="5284469" cy="2692723"/>
          </a:xfrm>
          <a:prstGeom prst="rect">
            <a:avLst/>
          </a:prstGeom>
        </p:spPr>
      </p:pic>
    </p:spTree>
    <p:extLst>
      <p:ext uri="{BB962C8B-B14F-4D97-AF65-F5344CB8AC3E}">
        <p14:creationId xmlns:p14="http://schemas.microsoft.com/office/powerpoint/2010/main" val="3901762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格 12">
            <a:extLst>
              <a:ext uri="{FF2B5EF4-FFF2-40B4-BE49-F238E27FC236}">
                <a16:creationId xmlns:a16="http://schemas.microsoft.com/office/drawing/2014/main" id="{176E9BCD-3641-B09B-B9B6-04DEB318433A}"/>
              </a:ext>
            </a:extLst>
          </p:cNvPr>
          <p:cNvGraphicFramePr>
            <a:graphicFrameLocks noGrp="1"/>
          </p:cNvGraphicFramePr>
          <p:nvPr>
            <p:extLst>
              <p:ext uri="{D42A27DB-BD31-4B8C-83A1-F6EECF244321}">
                <p14:modId xmlns:p14="http://schemas.microsoft.com/office/powerpoint/2010/main" val="3320908694"/>
              </p:ext>
            </p:extLst>
          </p:nvPr>
        </p:nvGraphicFramePr>
        <p:xfrm>
          <a:off x="7581950" y="1305368"/>
          <a:ext cx="3782034" cy="2560320"/>
        </p:xfrm>
        <a:graphic>
          <a:graphicData uri="http://schemas.openxmlformats.org/drawingml/2006/table">
            <a:tbl>
              <a:tblPr firstRow="1" bandRow="1">
                <a:tableStyleId>{5C22544A-7EE6-4342-B048-85BDC9FD1C3A}</a:tableStyleId>
              </a:tblPr>
              <a:tblGrid>
                <a:gridCol w="1260678">
                  <a:extLst>
                    <a:ext uri="{9D8B030D-6E8A-4147-A177-3AD203B41FA5}">
                      <a16:colId xmlns:a16="http://schemas.microsoft.com/office/drawing/2014/main" val="2242844039"/>
                    </a:ext>
                  </a:extLst>
                </a:gridCol>
                <a:gridCol w="1260678">
                  <a:extLst>
                    <a:ext uri="{9D8B030D-6E8A-4147-A177-3AD203B41FA5}">
                      <a16:colId xmlns:a16="http://schemas.microsoft.com/office/drawing/2014/main" val="1666500472"/>
                    </a:ext>
                  </a:extLst>
                </a:gridCol>
                <a:gridCol w="1260678">
                  <a:extLst>
                    <a:ext uri="{9D8B030D-6E8A-4147-A177-3AD203B41FA5}">
                      <a16:colId xmlns:a16="http://schemas.microsoft.com/office/drawing/2014/main" val="993716187"/>
                    </a:ext>
                  </a:extLst>
                </a:gridCol>
              </a:tblGrid>
              <a:tr h="333413">
                <a:tc>
                  <a:txBody>
                    <a:bodyPr/>
                    <a:lstStyle/>
                    <a:p>
                      <a:pPr algn="ctr"/>
                      <a:r>
                        <a:rPr lang="en-US" altLang="zh-CN" dirty="0"/>
                        <a:t>Filter</a:t>
                      </a:r>
                      <a:endParaRPr lang="zh-CN" altLang="en-US" dirty="0"/>
                    </a:p>
                  </a:txBody>
                  <a:tcPr/>
                </a:tc>
                <a:tc>
                  <a:txBody>
                    <a:bodyPr/>
                    <a:lstStyle/>
                    <a:p>
                      <a:pPr algn="ctr"/>
                      <a:r>
                        <a:rPr lang="en-US" altLang="zh-CN" dirty="0"/>
                        <a:t>FWHM(“)</a:t>
                      </a:r>
                      <a:endParaRPr lang="zh-CN" altLang="en-US" dirty="0"/>
                    </a:p>
                  </a:txBody>
                  <a:tcPr/>
                </a:tc>
                <a:tc>
                  <a:txBody>
                    <a:bodyPr/>
                    <a:lstStyle/>
                    <a:p>
                      <a:pPr algn="ctr"/>
                      <a:r>
                        <a:rPr lang="en-US" altLang="zh-CN" dirty="0"/>
                        <a:t>Ell</a:t>
                      </a:r>
                      <a:endParaRPr lang="zh-CN" altLang="en-US" dirty="0"/>
                    </a:p>
                  </a:txBody>
                  <a:tcPr/>
                </a:tc>
                <a:extLst>
                  <a:ext uri="{0D108BD9-81ED-4DB2-BD59-A6C34878D82A}">
                    <a16:rowId xmlns:a16="http://schemas.microsoft.com/office/drawing/2014/main" val="988583790"/>
                  </a:ext>
                </a:extLst>
              </a:tr>
              <a:tr h="333413">
                <a:tc>
                  <a:txBody>
                    <a:bodyPr/>
                    <a:lstStyle/>
                    <a:p>
                      <a:pPr algn="ctr"/>
                      <a:r>
                        <a:rPr lang="en-US" altLang="zh-CN" dirty="0"/>
                        <a:t> u</a:t>
                      </a:r>
                      <a:endParaRPr lang="zh-CN" altLang="en-US" dirty="0"/>
                    </a:p>
                  </a:txBody>
                  <a:tcPr/>
                </a:tc>
                <a:tc>
                  <a:txBody>
                    <a:bodyPr/>
                    <a:lstStyle/>
                    <a:p>
                      <a:pPr algn="ctr"/>
                      <a:r>
                        <a:rPr lang="en-US" altLang="zh-CN" dirty="0"/>
                        <a:t>2.2</a:t>
                      </a:r>
                      <a:endParaRPr lang="zh-CN" altLang="en-US" dirty="0"/>
                    </a:p>
                  </a:txBody>
                  <a:tcPr/>
                </a:tc>
                <a:tc>
                  <a:txBody>
                    <a:bodyPr/>
                    <a:lstStyle/>
                    <a:p>
                      <a:pPr algn="ctr"/>
                      <a:r>
                        <a:rPr lang="en-US" altLang="zh-CN" dirty="0"/>
                        <a:t>0.15</a:t>
                      </a:r>
                      <a:endParaRPr lang="zh-CN" altLang="en-US" dirty="0"/>
                    </a:p>
                  </a:txBody>
                  <a:tcPr/>
                </a:tc>
                <a:extLst>
                  <a:ext uri="{0D108BD9-81ED-4DB2-BD59-A6C34878D82A}">
                    <a16:rowId xmlns:a16="http://schemas.microsoft.com/office/drawing/2014/main" val="439642913"/>
                  </a:ext>
                </a:extLst>
              </a:tr>
              <a:tr h="333413">
                <a:tc>
                  <a:txBody>
                    <a:bodyPr/>
                    <a:lstStyle/>
                    <a:p>
                      <a:pPr algn="ctr"/>
                      <a:r>
                        <a:rPr lang="en-US" altLang="zh-CN" dirty="0"/>
                        <a:t> v</a:t>
                      </a:r>
                      <a:endParaRPr lang="zh-CN" altLang="en-US" dirty="0"/>
                    </a:p>
                  </a:txBody>
                  <a:tcPr/>
                </a:tc>
                <a:tc>
                  <a:txBody>
                    <a:bodyPr/>
                    <a:lstStyle/>
                    <a:p>
                      <a:pPr algn="ctr"/>
                      <a:r>
                        <a:rPr lang="en-US" altLang="zh-CN" dirty="0"/>
                        <a:t>2.5</a:t>
                      </a:r>
                      <a:endParaRPr lang="zh-CN" altLang="en-US" dirty="0"/>
                    </a:p>
                  </a:txBody>
                  <a:tcPr/>
                </a:tc>
                <a:tc>
                  <a:txBody>
                    <a:bodyPr/>
                    <a:lstStyle/>
                    <a:p>
                      <a:pPr algn="ctr"/>
                      <a:r>
                        <a:rPr lang="en-US" altLang="zh-CN" dirty="0"/>
                        <a:t>0.15</a:t>
                      </a:r>
                      <a:endParaRPr lang="zh-CN" altLang="en-US" dirty="0"/>
                    </a:p>
                  </a:txBody>
                  <a:tcPr/>
                </a:tc>
                <a:extLst>
                  <a:ext uri="{0D108BD9-81ED-4DB2-BD59-A6C34878D82A}">
                    <a16:rowId xmlns:a16="http://schemas.microsoft.com/office/drawing/2014/main" val="198773136"/>
                  </a:ext>
                </a:extLst>
              </a:tr>
              <a:tr h="333413">
                <a:tc>
                  <a:txBody>
                    <a:bodyPr/>
                    <a:lstStyle/>
                    <a:p>
                      <a:pPr algn="ctr"/>
                      <a:r>
                        <a:rPr lang="en-US" altLang="zh-CN" dirty="0"/>
                        <a:t> g</a:t>
                      </a:r>
                      <a:endParaRPr lang="zh-CN" altLang="en-US" dirty="0"/>
                    </a:p>
                  </a:txBody>
                  <a:tcPr/>
                </a:tc>
                <a:tc>
                  <a:txBody>
                    <a:bodyPr/>
                    <a:lstStyle/>
                    <a:p>
                      <a:pPr algn="ctr"/>
                      <a:r>
                        <a:rPr lang="en-US" altLang="zh-CN" dirty="0"/>
                        <a:t>2.1</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0.15</a:t>
                      </a:r>
                      <a:endParaRPr lang="zh-CN" altLang="en-US" dirty="0"/>
                    </a:p>
                  </a:txBody>
                  <a:tcPr/>
                </a:tc>
                <a:extLst>
                  <a:ext uri="{0D108BD9-81ED-4DB2-BD59-A6C34878D82A}">
                    <a16:rowId xmlns:a16="http://schemas.microsoft.com/office/drawing/2014/main" val="3922295594"/>
                  </a:ext>
                </a:extLst>
              </a:tr>
              <a:tr h="333413">
                <a:tc>
                  <a:txBody>
                    <a:bodyPr/>
                    <a:lstStyle/>
                    <a:p>
                      <a:pPr algn="ctr"/>
                      <a:r>
                        <a:rPr lang="en-US" altLang="zh-CN" dirty="0"/>
                        <a:t> r</a:t>
                      </a:r>
                      <a:endParaRPr lang="zh-CN" altLang="en-US" dirty="0"/>
                    </a:p>
                  </a:txBody>
                  <a:tcPr/>
                </a:tc>
                <a:tc>
                  <a:txBody>
                    <a:bodyPr/>
                    <a:lstStyle/>
                    <a:p>
                      <a:pPr algn="ctr"/>
                      <a:r>
                        <a:rPr lang="en-US" altLang="zh-CN" dirty="0"/>
                        <a:t>2.2</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0.15</a:t>
                      </a:r>
                      <a:endParaRPr lang="zh-CN" altLang="en-US" dirty="0"/>
                    </a:p>
                  </a:txBody>
                  <a:tcPr/>
                </a:tc>
                <a:extLst>
                  <a:ext uri="{0D108BD9-81ED-4DB2-BD59-A6C34878D82A}">
                    <a16:rowId xmlns:a16="http://schemas.microsoft.com/office/drawing/2014/main" val="412413300"/>
                  </a:ext>
                </a:extLst>
              </a:tr>
              <a:tr h="333413">
                <a:tc>
                  <a:txBody>
                    <a:bodyPr/>
                    <a:lstStyle/>
                    <a:p>
                      <a:pPr algn="ctr"/>
                      <a:r>
                        <a:rPr lang="en-US" altLang="zh-CN" dirty="0"/>
                        <a:t> </a:t>
                      </a:r>
                      <a:r>
                        <a:rPr lang="en-US" altLang="zh-CN" dirty="0" err="1"/>
                        <a:t>i</a:t>
                      </a:r>
                      <a:endParaRPr lang="zh-CN" altLang="en-US" dirty="0"/>
                    </a:p>
                  </a:txBody>
                  <a:tcPr/>
                </a:tc>
                <a:tc>
                  <a:txBody>
                    <a:bodyPr/>
                    <a:lstStyle/>
                    <a:p>
                      <a:pPr algn="ctr"/>
                      <a:r>
                        <a:rPr lang="en-US" altLang="zh-CN" dirty="0"/>
                        <a:t>2.1</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0.15</a:t>
                      </a:r>
                      <a:endParaRPr lang="zh-CN" altLang="en-US" dirty="0"/>
                    </a:p>
                  </a:txBody>
                  <a:tcPr/>
                </a:tc>
                <a:extLst>
                  <a:ext uri="{0D108BD9-81ED-4DB2-BD59-A6C34878D82A}">
                    <a16:rowId xmlns:a16="http://schemas.microsoft.com/office/drawing/2014/main" val="1289790463"/>
                  </a:ext>
                </a:extLst>
              </a:tr>
              <a:tr h="333413">
                <a:tc>
                  <a:txBody>
                    <a:bodyPr/>
                    <a:lstStyle/>
                    <a:p>
                      <a:pPr algn="ctr"/>
                      <a:r>
                        <a:rPr lang="en-US" altLang="zh-CN" dirty="0"/>
                        <a:t> z</a:t>
                      </a:r>
                      <a:endParaRPr lang="zh-CN" altLang="en-US" dirty="0"/>
                    </a:p>
                  </a:txBody>
                  <a:tcPr/>
                </a:tc>
                <a:tc>
                  <a:txBody>
                    <a:bodyPr/>
                    <a:lstStyle/>
                    <a:p>
                      <a:pPr algn="ctr"/>
                      <a:r>
                        <a:rPr lang="en-US" altLang="zh-CN" dirty="0"/>
                        <a:t>2.2</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0.15</a:t>
                      </a:r>
                      <a:endParaRPr lang="zh-CN" altLang="en-US" dirty="0"/>
                    </a:p>
                  </a:txBody>
                  <a:tcPr/>
                </a:tc>
                <a:extLst>
                  <a:ext uri="{0D108BD9-81ED-4DB2-BD59-A6C34878D82A}">
                    <a16:rowId xmlns:a16="http://schemas.microsoft.com/office/drawing/2014/main" val="3709435089"/>
                  </a:ext>
                </a:extLst>
              </a:tr>
            </a:tbl>
          </a:graphicData>
        </a:graphic>
      </p:graphicFrame>
      <p:sp>
        <p:nvSpPr>
          <p:cNvPr id="14" name="文本框 13">
            <a:extLst>
              <a:ext uri="{FF2B5EF4-FFF2-40B4-BE49-F238E27FC236}">
                <a16:creationId xmlns:a16="http://schemas.microsoft.com/office/drawing/2014/main" id="{EAB6A8E6-427C-E725-CD73-C3E740C40489}"/>
              </a:ext>
            </a:extLst>
          </p:cNvPr>
          <p:cNvSpPr txBox="1"/>
          <p:nvPr/>
        </p:nvSpPr>
        <p:spPr>
          <a:xfrm>
            <a:off x="6835301" y="4023907"/>
            <a:ext cx="5356699" cy="2031325"/>
          </a:xfrm>
          <a:prstGeom prst="rect">
            <a:avLst/>
          </a:prstGeom>
          <a:noFill/>
        </p:spPr>
        <p:txBody>
          <a:bodyPr wrap="square" rtlCol="0">
            <a:spAutoFit/>
          </a:bodyPr>
          <a:lstStyle/>
          <a:p>
            <a:endParaRPr lang="en-US" altLang="zh-CN" dirty="0">
              <a:latin typeface="+mj-lt"/>
            </a:endParaRPr>
          </a:p>
          <a:p>
            <a:pPr marL="285750" indent="-285750">
              <a:buFont typeface="Arial" panose="020B0604020202020204" pitchFamily="34" charset="0"/>
              <a:buChar char="•"/>
            </a:pPr>
            <a:r>
              <a:rPr lang="en-US" altLang="zh-CN" dirty="0">
                <a:latin typeface="+mj-lt"/>
              </a:rPr>
              <a:t>Perform time matching on </a:t>
            </a:r>
            <a:r>
              <a:rPr lang="en-US" altLang="zh-CN" dirty="0" err="1">
                <a:latin typeface="+mj-lt"/>
              </a:rPr>
              <a:t>ugi</a:t>
            </a:r>
            <a:r>
              <a:rPr lang="en-US" altLang="zh-CN" dirty="0">
                <a:latin typeface="+mj-lt"/>
              </a:rPr>
              <a:t>, select images that were exposed simultaneously, finally match 25 images that were exposed at the same time, and then stack these 25 images (Same as </a:t>
            </a:r>
            <a:r>
              <a:rPr lang="en-US" altLang="zh-CN" dirty="0" err="1">
                <a:latin typeface="+mj-lt"/>
              </a:rPr>
              <a:t>vrz</a:t>
            </a:r>
            <a:r>
              <a:rPr lang="en-US" altLang="zh-CN" dirty="0">
                <a:latin typeface="+mj-lt"/>
              </a:rPr>
              <a:t>, finally match 19 images) </a:t>
            </a:r>
          </a:p>
          <a:p>
            <a:endParaRPr lang="en-US" altLang="zh-CN" b="1" dirty="0">
              <a:latin typeface="+mj-lt"/>
            </a:endParaRPr>
          </a:p>
        </p:txBody>
      </p:sp>
      <p:sp>
        <p:nvSpPr>
          <p:cNvPr id="16" name="标题 15">
            <a:extLst>
              <a:ext uri="{FF2B5EF4-FFF2-40B4-BE49-F238E27FC236}">
                <a16:creationId xmlns:a16="http://schemas.microsoft.com/office/drawing/2014/main" id="{800896DC-3F17-786F-7A86-79C2B9A69E9B}"/>
              </a:ext>
            </a:extLst>
          </p:cNvPr>
          <p:cNvSpPr>
            <a:spLocks noGrp="1"/>
          </p:cNvSpPr>
          <p:nvPr>
            <p:ph type="title"/>
          </p:nvPr>
        </p:nvSpPr>
        <p:spPr>
          <a:xfrm>
            <a:off x="385281" y="63568"/>
            <a:ext cx="10515600" cy="1325563"/>
          </a:xfrm>
        </p:spPr>
        <p:txBody>
          <a:bodyPr/>
          <a:lstStyle/>
          <a:p>
            <a:r>
              <a:rPr lang="en-US" altLang="zh-CN" dirty="0"/>
              <a:t>The data of </a:t>
            </a:r>
            <a:r>
              <a:rPr lang="en-US" altLang="zh-CN" dirty="0" err="1"/>
              <a:t>Mephisto</a:t>
            </a:r>
            <a:r>
              <a:rPr lang="en-US" altLang="zh-CN" dirty="0"/>
              <a:t> </a:t>
            </a:r>
            <a:endParaRPr lang="zh-CN" altLang="en-US" dirty="0"/>
          </a:p>
        </p:txBody>
      </p:sp>
      <p:sp>
        <p:nvSpPr>
          <p:cNvPr id="2" name="文本框 1">
            <a:extLst>
              <a:ext uri="{FF2B5EF4-FFF2-40B4-BE49-F238E27FC236}">
                <a16:creationId xmlns:a16="http://schemas.microsoft.com/office/drawing/2014/main" id="{8438BB0F-D22D-7E9C-82CA-888C7EDAE696}"/>
              </a:ext>
            </a:extLst>
          </p:cNvPr>
          <p:cNvSpPr txBox="1"/>
          <p:nvPr/>
        </p:nvSpPr>
        <p:spPr>
          <a:xfrm>
            <a:off x="7123471" y="839267"/>
            <a:ext cx="5161935" cy="369332"/>
          </a:xfrm>
          <a:prstGeom prst="rect">
            <a:avLst/>
          </a:prstGeom>
          <a:noFill/>
        </p:spPr>
        <p:txBody>
          <a:bodyPr wrap="square" rtlCol="0">
            <a:spAutoFit/>
          </a:bodyPr>
          <a:lstStyle/>
          <a:p>
            <a:r>
              <a:rPr lang="en-US" altLang="zh-CN" dirty="0">
                <a:latin typeface="+mj-lt"/>
              </a:rPr>
              <a:t>Select images to make template (Hereafter ref.)</a:t>
            </a:r>
            <a:endParaRPr lang="zh-CN" altLang="en-US" dirty="0">
              <a:latin typeface="+mj-lt"/>
            </a:endParaRPr>
          </a:p>
        </p:txBody>
      </p:sp>
      <p:pic>
        <p:nvPicPr>
          <p:cNvPr id="6" name="图片 5">
            <a:extLst>
              <a:ext uri="{FF2B5EF4-FFF2-40B4-BE49-F238E27FC236}">
                <a16:creationId xmlns:a16="http://schemas.microsoft.com/office/drawing/2014/main" id="{2BF0670F-D645-969F-FBE9-94571E1920EA}"/>
              </a:ext>
            </a:extLst>
          </p:cNvPr>
          <p:cNvPicPr>
            <a:picLocks noChangeAspect="1"/>
          </p:cNvPicPr>
          <p:nvPr/>
        </p:nvPicPr>
        <p:blipFill>
          <a:blip r:embed="rId3"/>
          <a:stretch>
            <a:fillRect/>
          </a:stretch>
        </p:blipFill>
        <p:spPr>
          <a:xfrm>
            <a:off x="296933" y="1485900"/>
            <a:ext cx="6538368" cy="4324350"/>
          </a:xfrm>
          <a:prstGeom prst="rect">
            <a:avLst/>
          </a:prstGeom>
        </p:spPr>
      </p:pic>
    </p:spTree>
    <p:extLst>
      <p:ext uri="{BB962C8B-B14F-4D97-AF65-F5344CB8AC3E}">
        <p14:creationId xmlns:p14="http://schemas.microsoft.com/office/powerpoint/2010/main" val="1693640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5">
            <a:extLst>
              <a:ext uri="{FF2B5EF4-FFF2-40B4-BE49-F238E27FC236}">
                <a16:creationId xmlns:a16="http://schemas.microsoft.com/office/drawing/2014/main" id="{F75B53CA-F633-54E0-A03B-61970358A1B8}"/>
              </a:ext>
            </a:extLst>
          </p:cNvPr>
          <p:cNvSpPr>
            <a:spLocks noGrp="1"/>
          </p:cNvSpPr>
          <p:nvPr>
            <p:ph type="title"/>
          </p:nvPr>
        </p:nvSpPr>
        <p:spPr>
          <a:xfrm>
            <a:off x="5662131" y="139769"/>
            <a:ext cx="3224694" cy="763072"/>
          </a:xfrm>
        </p:spPr>
        <p:txBody>
          <a:bodyPr>
            <a:normAutofit/>
          </a:bodyPr>
          <a:lstStyle/>
          <a:p>
            <a:r>
              <a:rPr lang="en-US" altLang="zh-CN" sz="2000" dirty="0"/>
              <a:t>Parameters of Hotpants</a:t>
            </a:r>
            <a:endParaRPr lang="zh-CN" altLang="en-US" sz="2000" dirty="0"/>
          </a:p>
        </p:txBody>
      </p:sp>
      <p:graphicFrame>
        <p:nvGraphicFramePr>
          <p:cNvPr id="4" name="表格 3">
            <a:extLst>
              <a:ext uri="{FF2B5EF4-FFF2-40B4-BE49-F238E27FC236}">
                <a16:creationId xmlns:a16="http://schemas.microsoft.com/office/drawing/2014/main" id="{CF784C25-B8E8-2158-52FD-EAD9CAF2DAAE}"/>
              </a:ext>
            </a:extLst>
          </p:cNvPr>
          <p:cNvGraphicFramePr>
            <a:graphicFrameLocks noGrp="1"/>
          </p:cNvGraphicFramePr>
          <p:nvPr>
            <p:extLst>
              <p:ext uri="{D42A27DB-BD31-4B8C-83A1-F6EECF244321}">
                <p14:modId xmlns:p14="http://schemas.microsoft.com/office/powerpoint/2010/main" val="211227689"/>
              </p:ext>
            </p:extLst>
          </p:nvPr>
        </p:nvGraphicFramePr>
        <p:xfrm>
          <a:off x="5587691" y="826640"/>
          <a:ext cx="6179965" cy="2429318"/>
        </p:xfrm>
        <a:graphic>
          <a:graphicData uri="http://schemas.openxmlformats.org/drawingml/2006/table">
            <a:tbl>
              <a:tblPr firstRow="1" bandRow="1">
                <a:tableStyleId>{5C22544A-7EE6-4342-B048-85BDC9FD1C3A}</a:tableStyleId>
              </a:tblPr>
              <a:tblGrid>
                <a:gridCol w="1261116">
                  <a:extLst>
                    <a:ext uri="{9D8B030D-6E8A-4147-A177-3AD203B41FA5}">
                      <a16:colId xmlns:a16="http://schemas.microsoft.com/office/drawing/2014/main" val="956101846"/>
                    </a:ext>
                  </a:extLst>
                </a:gridCol>
                <a:gridCol w="1570443">
                  <a:extLst>
                    <a:ext uri="{9D8B030D-6E8A-4147-A177-3AD203B41FA5}">
                      <a16:colId xmlns:a16="http://schemas.microsoft.com/office/drawing/2014/main" val="2415359695"/>
                    </a:ext>
                  </a:extLst>
                </a:gridCol>
                <a:gridCol w="3348406">
                  <a:extLst>
                    <a:ext uri="{9D8B030D-6E8A-4147-A177-3AD203B41FA5}">
                      <a16:colId xmlns:a16="http://schemas.microsoft.com/office/drawing/2014/main" val="1166214698"/>
                    </a:ext>
                  </a:extLst>
                </a:gridCol>
              </a:tblGrid>
              <a:tr h="330739">
                <a:tc>
                  <a:txBody>
                    <a:bodyPr/>
                    <a:lstStyle/>
                    <a:p>
                      <a:pPr algn="ctr"/>
                      <a:r>
                        <a:rPr lang="en-US" altLang="zh-CN" sz="1400" dirty="0">
                          <a:solidFill>
                            <a:schemeClr val="tx1"/>
                          </a:solidFill>
                        </a:rPr>
                        <a:t>Parameter</a:t>
                      </a:r>
                      <a:endParaRPr lang="zh-CN" altLang="en-US" sz="1400"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dirty="0">
                          <a:solidFill>
                            <a:schemeClr val="tx1"/>
                          </a:solidFill>
                        </a:rPr>
                        <a:t>Value</a:t>
                      </a:r>
                      <a:endParaRPr lang="zh-CN" altLang="en-US" sz="14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dirty="0">
                          <a:solidFill>
                            <a:schemeClr val="tx1"/>
                          </a:solidFill>
                        </a:rPr>
                        <a:t>Note</a:t>
                      </a:r>
                      <a:endParaRPr lang="zh-CN" altLang="en-US" sz="140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2705078"/>
                  </a:ext>
                </a:extLst>
              </a:tr>
              <a:tr h="330739">
                <a:tc>
                  <a:txBody>
                    <a:bodyPr/>
                    <a:lstStyle/>
                    <a:p>
                      <a:pPr algn="ctr"/>
                      <a:r>
                        <a:rPr lang="en-US" altLang="zh-CN" sz="1400" dirty="0">
                          <a:solidFill>
                            <a:schemeClr val="tx1"/>
                          </a:solidFill>
                        </a:rPr>
                        <a:t> r</a:t>
                      </a:r>
                      <a:endParaRPr lang="zh-CN" altLang="en-US" sz="1400"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1400" dirty="0">
                          <a:solidFill>
                            <a:schemeClr val="tx1"/>
                          </a:solidFill>
                        </a:rPr>
                        <a:t>7</a:t>
                      </a:r>
                      <a:endParaRPr lang="zh-CN" altLang="en-US" sz="14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1400" dirty="0">
                          <a:solidFill>
                            <a:schemeClr val="tx1"/>
                          </a:solidFill>
                        </a:rPr>
                        <a:t>convolution kernel half width (pixel)</a:t>
                      </a:r>
                      <a:endParaRPr lang="zh-CN" altLang="en-US" sz="140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788220"/>
                  </a:ext>
                </a:extLst>
              </a:tr>
              <a:tr h="388336">
                <a:tc>
                  <a:txBody>
                    <a:bodyPr/>
                    <a:lstStyle/>
                    <a:p>
                      <a:pPr algn="ctr"/>
                      <a:r>
                        <a:rPr lang="en-US" altLang="zh-CN" sz="1400" dirty="0" err="1">
                          <a:solidFill>
                            <a:schemeClr val="tx1"/>
                          </a:solidFill>
                        </a:rPr>
                        <a:t>rss</a:t>
                      </a:r>
                      <a:endParaRPr lang="zh-CN" altLang="en-US" sz="1400"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1400" dirty="0">
                          <a:solidFill>
                            <a:schemeClr val="tx1"/>
                          </a:solidFill>
                        </a:rPr>
                        <a:t>17</a:t>
                      </a:r>
                      <a:endParaRPr lang="zh-CN" altLang="en-US" sz="1400" dirty="0">
                        <a:solidFill>
                          <a:schemeClr val="tx1"/>
                        </a:solidFill>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dirty="0">
                          <a:solidFill>
                            <a:schemeClr val="tx1"/>
                          </a:solidFill>
                        </a:rPr>
                        <a:t>Half width of </a:t>
                      </a:r>
                      <a:r>
                        <a:rPr lang="en-US" altLang="zh-CN" sz="1400" dirty="0" err="1">
                          <a:solidFill>
                            <a:schemeClr val="tx1"/>
                          </a:solidFill>
                        </a:rPr>
                        <a:t>substamp</a:t>
                      </a:r>
                      <a:r>
                        <a:rPr lang="en-US" altLang="zh-CN" sz="1400" dirty="0">
                          <a:solidFill>
                            <a:schemeClr val="tx1"/>
                          </a:solidFill>
                        </a:rPr>
                        <a:t> to extract around stars (pixel)</a:t>
                      </a:r>
                      <a:endParaRPr lang="zh-CN" altLang="en-US" sz="140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52763370"/>
                  </a:ext>
                </a:extLst>
              </a:tr>
              <a:tr h="330739">
                <a:tc>
                  <a:txBody>
                    <a:bodyPr/>
                    <a:lstStyle/>
                    <a:p>
                      <a:pPr algn="ctr"/>
                      <a:r>
                        <a:rPr lang="en-US" altLang="zh-CN" sz="1400" dirty="0" err="1">
                          <a:solidFill>
                            <a:schemeClr val="tx1"/>
                          </a:solidFill>
                        </a:rPr>
                        <a:t>tu</a:t>
                      </a:r>
                      <a:endParaRPr lang="zh-CN" altLang="en-US" sz="1400"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dirty="0">
                          <a:solidFill>
                            <a:schemeClr val="tx1"/>
                          </a:solidFill>
                        </a:rPr>
                        <a:t>40000</a:t>
                      </a:r>
                      <a:endParaRPr lang="zh-CN" altLang="en-US" sz="1400" dirty="0">
                        <a:solidFill>
                          <a:schemeClr val="tx1"/>
                        </a:solidFill>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dirty="0">
                          <a:solidFill>
                            <a:schemeClr val="tx1"/>
                          </a:solidFill>
                        </a:rPr>
                        <a:t>upper valid data count of the reference image</a:t>
                      </a:r>
                      <a:endParaRPr lang="zh-CN" altLang="en-US" sz="140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0077182"/>
                  </a:ext>
                </a:extLst>
              </a:tr>
              <a:tr h="469332">
                <a:tc>
                  <a:txBody>
                    <a:bodyPr/>
                    <a:lstStyle/>
                    <a:p>
                      <a:pPr algn="ctr"/>
                      <a:r>
                        <a:rPr lang="en-US" altLang="zh-CN" sz="1400" dirty="0" err="1">
                          <a:solidFill>
                            <a:schemeClr val="tx1"/>
                          </a:solidFill>
                        </a:rPr>
                        <a:t>iu</a:t>
                      </a:r>
                      <a:endParaRPr lang="zh-CN" altLang="en-US" sz="1400"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dirty="0">
                          <a:solidFill>
                            <a:schemeClr val="tx1"/>
                          </a:solidFill>
                        </a:rPr>
                        <a:t>40000</a:t>
                      </a:r>
                      <a:endParaRPr lang="zh-CN" altLang="en-US" sz="1400" dirty="0">
                        <a:solidFill>
                          <a:schemeClr val="tx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solidFill>
                        </a:rPr>
                        <a:t>upper valid data count of the science image</a:t>
                      </a:r>
                      <a:endParaRPr lang="zh-CN" altLang="en-US" sz="1400" dirty="0">
                        <a:solidFill>
                          <a:schemeClr val="tx1"/>
                        </a:solidFill>
                      </a:endParaRPr>
                    </a:p>
                    <a:p>
                      <a:pPr algn="ctr"/>
                      <a:endParaRPr lang="zh-CN" altLang="en-US" sz="140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1165240"/>
                  </a:ext>
                </a:extLst>
              </a:tr>
            </a:tbl>
          </a:graphicData>
        </a:graphic>
      </p:graphicFrame>
      <p:sp>
        <p:nvSpPr>
          <p:cNvPr id="7" name="文本框 6">
            <a:extLst>
              <a:ext uri="{FF2B5EF4-FFF2-40B4-BE49-F238E27FC236}">
                <a16:creationId xmlns:a16="http://schemas.microsoft.com/office/drawing/2014/main" id="{15455B9F-5291-3A83-E9C7-1F61CFDC8DFD}"/>
              </a:ext>
            </a:extLst>
          </p:cNvPr>
          <p:cNvSpPr txBox="1"/>
          <p:nvPr/>
        </p:nvSpPr>
        <p:spPr>
          <a:xfrm>
            <a:off x="106597" y="3441984"/>
            <a:ext cx="13040443" cy="369332"/>
          </a:xfrm>
          <a:prstGeom prst="rect">
            <a:avLst/>
          </a:prstGeom>
          <a:noFill/>
        </p:spPr>
        <p:txBody>
          <a:bodyPr wrap="square" rtlCol="0">
            <a:spAutoFit/>
          </a:bodyPr>
          <a:lstStyle/>
          <a:p>
            <a:r>
              <a:rPr lang="en-US" altLang="zh-CN" dirty="0">
                <a:latin typeface="+mj-lt"/>
              </a:rPr>
              <a:t>                             Ref                                                                   Sci                                                                   Diff</a:t>
            </a:r>
            <a:endParaRPr lang="zh-CN" altLang="en-US" dirty="0">
              <a:latin typeface="+mj-lt"/>
            </a:endParaRPr>
          </a:p>
        </p:txBody>
      </p:sp>
      <p:sp>
        <p:nvSpPr>
          <p:cNvPr id="8" name="文本框 7">
            <a:extLst>
              <a:ext uri="{FF2B5EF4-FFF2-40B4-BE49-F238E27FC236}">
                <a16:creationId xmlns:a16="http://schemas.microsoft.com/office/drawing/2014/main" id="{1E412F64-CAB2-B822-9D4E-AD94A95FADCA}"/>
              </a:ext>
            </a:extLst>
          </p:cNvPr>
          <p:cNvSpPr txBox="1"/>
          <p:nvPr/>
        </p:nvSpPr>
        <p:spPr>
          <a:xfrm>
            <a:off x="155575" y="1189906"/>
            <a:ext cx="5071581" cy="2062103"/>
          </a:xfrm>
          <a:prstGeom prst="rect">
            <a:avLst/>
          </a:prstGeom>
          <a:noFill/>
        </p:spPr>
        <p:txBody>
          <a:bodyPr wrap="square">
            <a:spAutoFit/>
          </a:bodyPr>
          <a:lstStyle/>
          <a:p>
            <a:pPr marL="285750" indent="-285750">
              <a:buFont typeface="Arial" panose="020B0604020202020204" pitchFamily="34" charset="0"/>
              <a:buChar char="•"/>
            </a:pPr>
            <a:r>
              <a:rPr lang="en-US" altLang="zh-CN" sz="1400" b="1" dirty="0">
                <a:latin typeface="+mj-lt"/>
              </a:rPr>
              <a:t>Image position alignment</a:t>
            </a:r>
            <a:r>
              <a:rPr lang="en-US" altLang="zh-CN" sz="1400" dirty="0">
                <a:latin typeface="+mj-lt"/>
              </a:rPr>
              <a:t>: </a:t>
            </a:r>
            <a:r>
              <a:rPr lang="en-US" altLang="zh-CN" sz="1600" dirty="0">
                <a:latin typeface="+mj-lt"/>
              </a:rPr>
              <a:t>Remap the reference image into the pixel coordinate system of the science image with </a:t>
            </a:r>
            <a:r>
              <a:rPr lang="en-US" altLang="zh-CN" sz="1600" dirty="0" err="1">
                <a:latin typeface="+mj-lt"/>
              </a:rPr>
              <a:t>Swarp</a:t>
            </a:r>
            <a:r>
              <a:rPr lang="en-US" altLang="zh-CN" sz="1600" dirty="0">
                <a:latin typeface="+mj-lt"/>
              </a:rPr>
              <a:t> (</a:t>
            </a:r>
            <a:r>
              <a:rPr lang="en-US" altLang="zh-CN" sz="1600" dirty="0" err="1">
                <a:latin typeface="+mj-lt"/>
              </a:rPr>
              <a:t>Bertin</a:t>
            </a:r>
            <a:r>
              <a:rPr lang="en-US" altLang="zh-CN" sz="1600" dirty="0">
                <a:latin typeface="+mj-lt"/>
              </a:rPr>
              <a:t> et al. (2002)) </a:t>
            </a:r>
          </a:p>
          <a:p>
            <a:pPr marL="285750" indent="-285750">
              <a:buFont typeface="Arial" panose="020B0604020202020204" pitchFamily="34" charset="0"/>
              <a:buChar char="•"/>
            </a:pPr>
            <a:r>
              <a:rPr lang="en-US" altLang="zh-CN" sz="1400" b="1" dirty="0">
                <a:latin typeface="+mj-lt"/>
              </a:rPr>
              <a:t>Flux alignment:</a:t>
            </a:r>
            <a:r>
              <a:rPr lang="zh-CN" altLang="en-US" sz="1400" b="1" dirty="0">
                <a:latin typeface="+mj-lt"/>
              </a:rPr>
              <a:t> </a:t>
            </a:r>
            <a:r>
              <a:rPr lang="en-US" altLang="zh-CN" sz="1600" dirty="0">
                <a:latin typeface="+mj-lt"/>
              </a:rPr>
              <a:t>We align the flux of the stars in the remaining images with that of the corresponding stars whose signal-to-noise ratios (S/N) &gt; 20, flag =0 and flux &gt;0  in the reference image, and obtain the scale factor.</a:t>
            </a:r>
            <a:endParaRPr lang="zh-CN" altLang="en-US" sz="1600" dirty="0">
              <a:latin typeface="+mj-lt"/>
            </a:endParaRPr>
          </a:p>
        </p:txBody>
      </p:sp>
      <p:sp>
        <p:nvSpPr>
          <p:cNvPr id="9" name="文本框 8">
            <a:extLst>
              <a:ext uri="{FF2B5EF4-FFF2-40B4-BE49-F238E27FC236}">
                <a16:creationId xmlns:a16="http://schemas.microsoft.com/office/drawing/2014/main" id="{49BA70BA-E0D4-1062-ECBF-BC2CD28EE59C}"/>
              </a:ext>
            </a:extLst>
          </p:cNvPr>
          <p:cNvSpPr txBox="1"/>
          <p:nvPr/>
        </p:nvSpPr>
        <p:spPr>
          <a:xfrm>
            <a:off x="7456" y="201593"/>
            <a:ext cx="5654675" cy="769441"/>
          </a:xfrm>
          <a:prstGeom prst="rect">
            <a:avLst/>
          </a:prstGeom>
          <a:noFill/>
        </p:spPr>
        <p:txBody>
          <a:bodyPr wrap="square" rtlCol="0">
            <a:spAutoFit/>
          </a:bodyPr>
          <a:lstStyle/>
          <a:p>
            <a:r>
              <a:rPr lang="en-US" altLang="zh-CN" sz="4400" dirty="0">
                <a:latin typeface="+mj-lt"/>
              </a:rPr>
              <a:t>Image subtraction</a:t>
            </a:r>
            <a:endParaRPr lang="zh-CN" altLang="en-US" sz="4400" dirty="0">
              <a:latin typeface="+mj-lt"/>
            </a:endParaRPr>
          </a:p>
        </p:txBody>
      </p:sp>
      <p:pic>
        <p:nvPicPr>
          <p:cNvPr id="6" name="图片 5">
            <a:extLst>
              <a:ext uri="{FF2B5EF4-FFF2-40B4-BE49-F238E27FC236}">
                <a16:creationId xmlns:a16="http://schemas.microsoft.com/office/drawing/2014/main" id="{6A6890DC-11B3-F855-E001-6F8AEE79C0D0}"/>
              </a:ext>
            </a:extLst>
          </p:cNvPr>
          <p:cNvPicPr>
            <a:picLocks noChangeAspect="1"/>
          </p:cNvPicPr>
          <p:nvPr/>
        </p:nvPicPr>
        <p:blipFill rotWithShape="1">
          <a:blip r:embed="rId3">
            <a:extLst>
              <a:ext uri="{28A0092B-C50C-407E-A947-70E740481C1C}">
                <a14:useLocalDpi xmlns:a14="http://schemas.microsoft.com/office/drawing/2010/main" val="0"/>
              </a:ext>
            </a:extLst>
          </a:blip>
          <a:srcRect r="4355"/>
          <a:stretch/>
        </p:blipFill>
        <p:spPr>
          <a:xfrm>
            <a:off x="106597" y="3820022"/>
            <a:ext cx="11661059" cy="2836385"/>
          </a:xfrm>
          <a:prstGeom prst="rect">
            <a:avLst/>
          </a:prstGeom>
        </p:spPr>
      </p:pic>
    </p:spTree>
    <p:extLst>
      <p:ext uri="{BB962C8B-B14F-4D97-AF65-F5344CB8AC3E}">
        <p14:creationId xmlns:p14="http://schemas.microsoft.com/office/powerpoint/2010/main" val="33084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AB4768D0-1107-9B0C-664A-0E1778B25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6108" y="2912140"/>
            <a:ext cx="2605891" cy="2028296"/>
          </a:xfrm>
          <a:prstGeom prst="rect">
            <a:avLst/>
          </a:prstGeom>
        </p:spPr>
      </p:pic>
      <p:sp>
        <p:nvSpPr>
          <p:cNvPr id="2" name="文本框 1">
            <a:extLst>
              <a:ext uri="{FF2B5EF4-FFF2-40B4-BE49-F238E27FC236}">
                <a16:creationId xmlns:a16="http://schemas.microsoft.com/office/drawing/2014/main" id="{3E4DB113-7EBA-4801-A7DD-036B9DEE083D}"/>
              </a:ext>
            </a:extLst>
          </p:cNvPr>
          <p:cNvSpPr txBox="1"/>
          <p:nvPr/>
        </p:nvSpPr>
        <p:spPr>
          <a:xfrm>
            <a:off x="2344698" y="439829"/>
            <a:ext cx="2793722" cy="369332"/>
          </a:xfrm>
          <a:prstGeom prst="rect">
            <a:avLst/>
          </a:prstGeom>
          <a:noFill/>
        </p:spPr>
        <p:txBody>
          <a:bodyPr wrap="square" rtlCol="0">
            <a:spAutoFit/>
          </a:bodyPr>
          <a:lstStyle/>
          <a:p>
            <a:r>
              <a:rPr lang="en-US" altLang="zh-CN" dirty="0">
                <a:latin typeface="+mj-lt"/>
              </a:rPr>
              <a:t>Check star in M33</a:t>
            </a:r>
            <a:endParaRPr lang="zh-CN" altLang="en-US" dirty="0">
              <a:latin typeface="+mj-lt"/>
            </a:endParaRPr>
          </a:p>
        </p:txBody>
      </p:sp>
      <p:sp>
        <p:nvSpPr>
          <p:cNvPr id="17" name="文本框 16">
            <a:extLst>
              <a:ext uri="{FF2B5EF4-FFF2-40B4-BE49-F238E27FC236}">
                <a16:creationId xmlns:a16="http://schemas.microsoft.com/office/drawing/2014/main" id="{3C8C26D5-20B6-1A4D-947E-18895548A450}"/>
              </a:ext>
            </a:extLst>
          </p:cNvPr>
          <p:cNvSpPr txBox="1"/>
          <p:nvPr/>
        </p:nvSpPr>
        <p:spPr>
          <a:xfrm>
            <a:off x="7256462" y="116663"/>
            <a:ext cx="4747880" cy="646331"/>
          </a:xfrm>
          <a:prstGeom prst="rect">
            <a:avLst/>
          </a:prstGeom>
          <a:noFill/>
        </p:spPr>
        <p:txBody>
          <a:bodyPr wrap="square" rtlCol="0">
            <a:spAutoFit/>
          </a:bodyPr>
          <a:lstStyle/>
          <a:p>
            <a:r>
              <a:rPr lang="en-US" altLang="zh-CN" dirty="0" err="1">
                <a:latin typeface="+mj-lt"/>
              </a:rPr>
              <a:t>Lightcurves</a:t>
            </a:r>
            <a:r>
              <a:rPr lang="en-US" altLang="zh-CN" dirty="0">
                <a:latin typeface="+mj-lt"/>
              </a:rPr>
              <a:t> constructed via force photometry on the difference images.</a:t>
            </a:r>
            <a:endParaRPr lang="zh-CN" altLang="en-US" dirty="0">
              <a:latin typeface="+mj-lt"/>
            </a:endParaRPr>
          </a:p>
        </p:txBody>
      </p:sp>
      <p:sp>
        <p:nvSpPr>
          <p:cNvPr id="43" name="文本框 42">
            <a:extLst>
              <a:ext uri="{FF2B5EF4-FFF2-40B4-BE49-F238E27FC236}">
                <a16:creationId xmlns:a16="http://schemas.microsoft.com/office/drawing/2014/main" id="{57F5EFB5-E8AA-C29F-EAD1-7A215D3CF3C0}"/>
              </a:ext>
            </a:extLst>
          </p:cNvPr>
          <p:cNvSpPr txBox="1"/>
          <p:nvPr/>
        </p:nvSpPr>
        <p:spPr>
          <a:xfrm>
            <a:off x="39120" y="-88852"/>
            <a:ext cx="1958487" cy="584775"/>
          </a:xfrm>
          <a:prstGeom prst="rect">
            <a:avLst/>
          </a:prstGeom>
          <a:noFill/>
        </p:spPr>
        <p:txBody>
          <a:bodyPr wrap="square" rtlCol="0">
            <a:spAutoFit/>
          </a:bodyPr>
          <a:lstStyle/>
          <a:p>
            <a:r>
              <a:rPr lang="en-US" altLang="zh-CN" sz="3200" dirty="0">
                <a:latin typeface="+mj-lt"/>
              </a:rPr>
              <a:t>Result</a:t>
            </a:r>
            <a:endParaRPr lang="zh-CN" altLang="en-US" sz="3200" dirty="0">
              <a:latin typeface="+mj-lt"/>
            </a:endParaRPr>
          </a:p>
        </p:txBody>
      </p:sp>
      <p:sp>
        <p:nvSpPr>
          <p:cNvPr id="7" name="文本框 6">
            <a:extLst>
              <a:ext uri="{FF2B5EF4-FFF2-40B4-BE49-F238E27FC236}">
                <a16:creationId xmlns:a16="http://schemas.microsoft.com/office/drawing/2014/main" id="{14B35397-6D3F-ACD6-69AF-F158B6E549DF}"/>
              </a:ext>
            </a:extLst>
          </p:cNvPr>
          <p:cNvSpPr txBox="1"/>
          <p:nvPr/>
        </p:nvSpPr>
        <p:spPr>
          <a:xfrm>
            <a:off x="-736365" y="924635"/>
            <a:ext cx="13040443" cy="369332"/>
          </a:xfrm>
          <a:prstGeom prst="rect">
            <a:avLst/>
          </a:prstGeom>
          <a:noFill/>
        </p:spPr>
        <p:txBody>
          <a:bodyPr wrap="square" rtlCol="0">
            <a:spAutoFit/>
          </a:bodyPr>
          <a:lstStyle/>
          <a:p>
            <a:r>
              <a:rPr lang="en-US" altLang="zh-CN" dirty="0">
                <a:latin typeface="+mj-lt"/>
              </a:rPr>
              <a:t>                             Ref                                  Sci                                  Diff</a:t>
            </a:r>
            <a:endParaRPr lang="zh-CN" altLang="en-US" dirty="0">
              <a:latin typeface="+mj-lt"/>
            </a:endParaRPr>
          </a:p>
        </p:txBody>
      </p:sp>
      <p:sp>
        <p:nvSpPr>
          <p:cNvPr id="8" name="文本框 7">
            <a:extLst>
              <a:ext uri="{FF2B5EF4-FFF2-40B4-BE49-F238E27FC236}">
                <a16:creationId xmlns:a16="http://schemas.microsoft.com/office/drawing/2014/main" id="{43752969-682E-1DE1-F2A2-C353DA937EC0}"/>
              </a:ext>
            </a:extLst>
          </p:cNvPr>
          <p:cNvSpPr txBox="1"/>
          <p:nvPr/>
        </p:nvSpPr>
        <p:spPr>
          <a:xfrm>
            <a:off x="0" y="1455608"/>
            <a:ext cx="896644" cy="2585323"/>
          </a:xfrm>
          <a:prstGeom prst="rect">
            <a:avLst/>
          </a:prstGeom>
          <a:noFill/>
        </p:spPr>
        <p:txBody>
          <a:bodyPr wrap="square" rtlCol="0">
            <a:spAutoFit/>
          </a:bodyPr>
          <a:lstStyle/>
          <a:p>
            <a:r>
              <a:rPr lang="en-US" altLang="zh-CN" dirty="0">
                <a:latin typeface="+mj-lt"/>
              </a:rPr>
              <a:t>                             u</a:t>
            </a:r>
          </a:p>
          <a:p>
            <a:endParaRPr lang="en-US" altLang="zh-CN" dirty="0">
              <a:latin typeface="+mj-lt"/>
            </a:endParaRPr>
          </a:p>
          <a:p>
            <a:r>
              <a:rPr lang="en-US" altLang="zh-CN" dirty="0">
                <a:latin typeface="+mj-lt"/>
              </a:rPr>
              <a:t>                                         g</a:t>
            </a:r>
          </a:p>
          <a:p>
            <a:endParaRPr lang="en-US" altLang="zh-CN" dirty="0">
              <a:latin typeface="+mj-lt"/>
            </a:endParaRPr>
          </a:p>
          <a:p>
            <a:endParaRPr lang="en-US" altLang="zh-CN" dirty="0">
              <a:latin typeface="+mj-lt"/>
            </a:endParaRPr>
          </a:p>
          <a:p>
            <a:r>
              <a:rPr lang="en-US" altLang="zh-CN" dirty="0">
                <a:latin typeface="+mj-lt"/>
              </a:rPr>
              <a:t>                                     </a:t>
            </a:r>
            <a:r>
              <a:rPr lang="en-US" altLang="zh-CN" dirty="0" err="1">
                <a:latin typeface="+mj-lt"/>
              </a:rPr>
              <a:t>i</a:t>
            </a:r>
            <a:endParaRPr lang="zh-CN" altLang="en-US" dirty="0">
              <a:latin typeface="+mj-lt"/>
            </a:endParaRPr>
          </a:p>
        </p:txBody>
      </p:sp>
      <p:pic>
        <p:nvPicPr>
          <p:cNvPr id="12" name="图片 11">
            <a:extLst>
              <a:ext uri="{FF2B5EF4-FFF2-40B4-BE49-F238E27FC236}">
                <a16:creationId xmlns:a16="http://schemas.microsoft.com/office/drawing/2014/main" id="{F26F47D7-6FB1-8477-063C-873C9B981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247" y="1409441"/>
            <a:ext cx="6531869" cy="3005397"/>
          </a:xfrm>
          <a:prstGeom prst="rect">
            <a:avLst/>
          </a:prstGeom>
        </p:spPr>
      </p:pic>
      <p:pic>
        <p:nvPicPr>
          <p:cNvPr id="18" name="图片 17">
            <a:extLst>
              <a:ext uri="{FF2B5EF4-FFF2-40B4-BE49-F238E27FC236}">
                <a16:creationId xmlns:a16="http://schemas.microsoft.com/office/drawing/2014/main" id="{724C5BE2-EF75-561C-B705-D7479A925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440" y="696954"/>
            <a:ext cx="2994660" cy="2347026"/>
          </a:xfrm>
          <a:prstGeom prst="rect">
            <a:avLst/>
          </a:prstGeom>
        </p:spPr>
      </p:pic>
      <p:pic>
        <p:nvPicPr>
          <p:cNvPr id="20" name="图片 19">
            <a:extLst>
              <a:ext uri="{FF2B5EF4-FFF2-40B4-BE49-F238E27FC236}">
                <a16:creationId xmlns:a16="http://schemas.microsoft.com/office/drawing/2014/main" id="{221D35CA-3C67-258D-030A-91DC660E6554}"/>
              </a:ext>
            </a:extLst>
          </p:cNvPr>
          <p:cNvPicPr>
            <a:picLocks noChangeAspect="1"/>
          </p:cNvPicPr>
          <p:nvPr/>
        </p:nvPicPr>
        <p:blipFill>
          <a:blip r:embed="rId6"/>
          <a:stretch>
            <a:fillRect/>
          </a:stretch>
        </p:blipFill>
        <p:spPr>
          <a:xfrm>
            <a:off x="364807" y="5182120"/>
            <a:ext cx="5146233" cy="1502489"/>
          </a:xfrm>
          <a:prstGeom prst="rect">
            <a:avLst/>
          </a:prstGeom>
        </p:spPr>
      </p:pic>
      <p:sp>
        <p:nvSpPr>
          <p:cNvPr id="22" name="文本框 21">
            <a:extLst>
              <a:ext uri="{FF2B5EF4-FFF2-40B4-BE49-F238E27FC236}">
                <a16:creationId xmlns:a16="http://schemas.microsoft.com/office/drawing/2014/main" id="{EB0A419B-67CE-02C8-901E-A03712B91E62}"/>
              </a:ext>
            </a:extLst>
          </p:cNvPr>
          <p:cNvSpPr txBox="1"/>
          <p:nvPr/>
        </p:nvSpPr>
        <p:spPr>
          <a:xfrm>
            <a:off x="-13568" y="4771159"/>
            <a:ext cx="3988753" cy="338554"/>
          </a:xfrm>
          <a:prstGeom prst="rect">
            <a:avLst/>
          </a:prstGeom>
          <a:noFill/>
        </p:spPr>
        <p:txBody>
          <a:bodyPr wrap="square" rtlCol="0">
            <a:spAutoFit/>
          </a:bodyPr>
          <a:lstStyle/>
          <a:p>
            <a:r>
              <a:rPr lang="en-US" altLang="zh-CN" sz="1600" dirty="0">
                <a:latin typeface="+mj-lt"/>
              </a:rPr>
              <a:t>Check star information in </a:t>
            </a:r>
            <a:r>
              <a:rPr lang="en-US" altLang="zh-CN" sz="1600" dirty="0" err="1">
                <a:latin typeface="+mj-lt"/>
              </a:rPr>
              <a:t>simbad</a:t>
            </a:r>
            <a:endParaRPr lang="zh-CN" altLang="en-US" sz="1600" dirty="0">
              <a:latin typeface="+mj-lt"/>
            </a:endParaRPr>
          </a:p>
        </p:txBody>
      </p:sp>
      <p:pic>
        <p:nvPicPr>
          <p:cNvPr id="24" name="图片 23">
            <a:extLst>
              <a:ext uri="{FF2B5EF4-FFF2-40B4-BE49-F238E27FC236}">
                <a16:creationId xmlns:a16="http://schemas.microsoft.com/office/drawing/2014/main" id="{22C39F6B-F8CA-FEEC-93B3-FE3029B41E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9180" y="4530312"/>
            <a:ext cx="2897188" cy="2298470"/>
          </a:xfrm>
          <a:prstGeom prst="rect">
            <a:avLst/>
          </a:prstGeom>
        </p:spPr>
      </p:pic>
    </p:spTree>
    <p:extLst>
      <p:ext uri="{BB962C8B-B14F-4D97-AF65-F5344CB8AC3E}">
        <p14:creationId xmlns:p14="http://schemas.microsoft.com/office/powerpoint/2010/main" val="2550236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内容占位符 25">
            <a:extLst>
              <a:ext uri="{FF2B5EF4-FFF2-40B4-BE49-F238E27FC236}">
                <a16:creationId xmlns:a16="http://schemas.microsoft.com/office/drawing/2014/main" id="{396DA2A0-E24D-6F52-AA9C-6E719634FBB3}"/>
              </a:ext>
            </a:extLst>
          </p:cNvPr>
          <p:cNvSpPr txBox="1">
            <a:spLocks noGrp="1"/>
          </p:cNvSpPr>
          <p:nvPr>
            <p:ph idx="1"/>
          </p:nvPr>
        </p:nvSpPr>
        <p:spPr>
          <a:xfrm>
            <a:off x="395914" y="747240"/>
            <a:ext cx="11467319" cy="5363520"/>
          </a:xfrm>
          <a:prstGeom prst="rect">
            <a:avLst/>
          </a:prstGeom>
          <a:noFill/>
        </p:spPr>
        <p:txBody>
          <a:bodyPr wrap="square" rtlCol="0">
            <a:spAutoFit/>
          </a:bodyPr>
          <a:lstStyle/>
          <a:p>
            <a:pPr marL="285750" indent="-285750">
              <a:buFont typeface="Arial" panose="020B0604020202020204" pitchFamily="34" charset="0"/>
              <a:buChar char="•"/>
            </a:pPr>
            <a:r>
              <a:rPr lang="en-US" altLang="zh-CN" sz="2400" dirty="0">
                <a:latin typeface="+mj-lt"/>
              </a:rPr>
              <a:t>Do aperture photometry  in difference images.</a:t>
            </a:r>
          </a:p>
          <a:p>
            <a:pPr marL="0" indent="0">
              <a:buNone/>
            </a:pPr>
            <a:endParaRPr lang="en-US" altLang="zh-CN" sz="2400" dirty="0">
              <a:latin typeface="+mj-lt"/>
            </a:endParaRPr>
          </a:p>
          <a:p>
            <a:pPr marL="285750" indent="-285750">
              <a:buFont typeface="Arial" panose="020B0604020202020204" pitchFamily="34" charset="0"/>
              <a:buChar char="•"/>
            </a:pPr>
            <a:r>
              <a:rPr lang="en-US" altLang="zh-CN" sz="2400" dirty="0">
                <a:latin typeface="+mj-lt"/>
              </a:rPr>
              <a:t>Performs some tests to filter out false positive detections</a:t>
            </a:r>
            <a:r>
              <a:rPr lang="zh-CN" altLang="en-US" sz="2400" dirty="0">
                <a:latin typeface="+mj-lt"/>
              </a:rPr>
              <a:t>：</a:t>
            </a:r>
            <a:endParaRPr lang="en-US" altLang="zh-CN" sz="2400" dirty="0">
              <a:latin typeface="+mj-lt"/>
            </a:endParaRPr>
          </a:p>
          <a:p>
            <a:pPr marL="285750" indent="-285750">
              <a:buFont typeface="Arial" panose="020B0604020202020204" pitchFamily="34" charset="0"/>
              <a:buChar char="•"/>
            </a:pPr>
            <a:endParaRPr lang="en-US" altLang="zh-CN" sz="2400" dirty="0">
              <a:latin typeface="+mj-lt"/>
            </a:endParaRPr>
          </a:p>
          <a:p>
            <a:pPr marL="285750" indent="-285750">
              <a:buFont typeface="Arial" panose="020B0604020202020204" pitchFamily="34" charset="0"/>
              <a:buChar char="•"/>
            </a:pPr>
            <a:endParaRPr lang="en-US" altLang="zh-CN" sz="2400" dirty="0">
              <a:latin typeface="+mj-lt"/>
            </a:endParaRPr>
          </a:p>
          <a:p>
            <a:pPr marL="285750" indent="-285750">
              <a:buFont typeface="Arial" panose="020B0604020202020204" pitchFamily="34" charset="0"/>
              <a:buChar char="•"/>
            </a:pPr>
            <a:endParaRPr lang="en-US" altLang="zh-CN" sz="2400" dirty="0">
              <a:latin typeface="+mj-lt"/>
            </a:endParaRPr>
          </a:p>
          <a:p>
            <a:pPr marL="285750" indent="-285750">
              <a:buFont typeface="Arial" panose="020B0604020202020204" pitchFamily="34" charset="0"/>
              <a:buChar char="•"/>
            </a:pPr>
            <a:endParaRPr lang="en-US" altLang="zh-CN" sz="2400" dirty="0">
              <a:latin typeface="+mj-lt"/>
            </a:endParaRPr>
          </a:p>
          <a:p>
            <a:pPr marL="0" indent="0">
              <a:buNone/>
            </a:pPr>
            <a:endParaRPr lang="en-US" altLang="zh-CN" sz="2400" dirty="0">
              <a:latin typeface="+mj-lt"/>
            </a:endParaRPr>
          </a:p>
          <a:p>
            <a:pPr marL="285750" indent="-285750">
              <a:buFont typeface="Arial" panose="020B0604020202020204" pitchFamily="34" charset="0"/>
              <a:buChar char="•"/>
            </a:pPr>
            <a:r>
              <a:rPr lang="en-US" altLang="zh-CN" sz="2400" dirty="0">
                <a:latin typeface="+mj-lt"/>
              </a:rPr>
              <a:t>Cross-match and combine star catalogs from individual bands.</a:t>
            </a:r>
          </a:p>
          <a:p>
            <a:pPr marL="285750" indent="-285750">
              <a:buFont typeface="Arial" panose="020B0604020202020204" pitchFamily="34" charset="0"/>
              <a:buChar char="•"/>
            </a:pPr>
            <a:r>
              <a:rPr lang="en-US" altLang="zh-CN" sz="2400" dirty="0">
                <a:latin typeface="+mj-lt"/>
              </a:rPr>
              <a:t>Cross-match the star catalogs of the </a:t>
            </a:r>
            <a:r>
              <a:rPr lang="en-US" altLang="zh-CN" sz="2400" dirty="0" err="1">
                <a:latin typeface="+mj-lt"/>
              </a:rPr>
              <a:t>ugi</a:t>
            </a:r>
            <a:r>
              <a:rPr lang="en-US" altLang="zh-CN" sz="2400" dirty="0">
                <a:latin typeface="+mj-lt"/>
              </a:rPr>
              <a:t> bands and filter out sources that appear two or more times.</a:t>
            </a:r>
            <a:r>
              <a:rPr lang="zh-CN" altLang="en-US" sz="2400" dirty="0">
                <a:latin typeface="+mj-lt"/>
              </a:rPr>
              <a:t> </a:t>
            </a:r>
            <a:r>
              <a:rPr lang="en-US" altLang="zh-CN" sz="2400" dirty="0">
                <a:latin typeface="+mj-lt"/>
              </a:rPr>
              <a:t>(7237)</a:t>
            </a:r>
          </a:p>
          <a:p>
            <a:pPr marL="285750" indent="-285750">
              <a:buFont typeface="Arial" panose="020B0604020202020204" pitchFamily="34" charset="0"/>
              <a:buChar char="•"/>
            </a:pPr>
            <a:r>
              <a:rPr lang="en-US" altLang="zh-CN" sz="2400" dirty="0">
                <a:latin typeface="+mj-lt"/>
              </a:rPr>
              <a:t>Cross-match sources that appear two or more times with </a:t>
            </a:r>
            <a:r>
              <a:rPr lang="en-US" altLang="zh-CN" sz="2400" dirty="0" err="1">
                <a:latin typeface="+mj-lt"/>
              </a:rPr>
              <a:t>Simbad</a:t>
            </a:r>
            <a:r>
              <a:rPr lang="en-US" altLang="zh-CN" sz="2400" dirty="0">
                <a:latin typeface="+mj-lt"/>
              </a:rPr>
              <a:t>. (3049)</a:t>
            </a:r>
            <a:endParaRPr lang="zh-CN" altLang="en-US" sz="2400" dirty="0">
              <a:latin typeface="+mj-lt"/>
            </a:endParaRPr>
          </a:p>
        </p:txBody>
      </p:sp>
      <p:sp>
        <p:nvSpPr>
          <p:cNvPr id="4" name="文本框 3">
            <a:extLst>
              <a:ext uri="{FF2B5EF4-FFF2-40B4-BE49-F238E27FC236}">
                <a16:creationId xmlns:a16="http://schemas.microsoft.com/office/drawing/2014/main" id="{E01120FD-CC09-A18E-16A3-0A903AF5AC9C}"/>
              </a:ext>
            </a:extLst>
          </p:cNvPr>
          <p:cNvSpPr txBox="1"/>
          <p:nvPr/>
        </p:nvSpPr>
        <p:spPr>
          <a:xfrm>
            <a:off x="0" y="72737"/>
            <a:ext cx="1958487" cy="584775"/>
          </a:xfrm>
          <a:prstGeom prst="rect">
            <a:avLst/>
          </a:prstGeom>
          <a:noFill/>
        </p:spPr>
        <p:txBody>
          <a:bodyPr wrap="square" rtlCol="0">
            <a:spAutoFit/>
          </a:bodyPr>
          <a:lstStyle/>
          <a:p>
            <a:r>
              <a:rPr lang="en-US" altLang="zh-CN" sz="3200" dirty="0">
                <a:latin typeface="+mj-lt"/>
              </a:rPr>
              <a:t>Result</a:t>
            </a:r>
            <a:endParaRPr lang="zh-CN" altLang="en-US" sz="3200" dirty="0">
              <a:latin typeface="+mj-lt"/>
            </a:endParaRPr>
          </a:p>
        </p:txBody>
      </p:sp>
      <p:sp>
        <p:nvSpPr>
          <p:cNvPr id="2" name="文本框 1">
            <a:extLst>
              <a:ext uri="{FF2B5EF4-FFF2-40B4-BE49-F238E27FC236}">
                <a16:creationId xmlns:a16="http://schemas.microsoft.com/office/drawing/2014/main" id="{684BD8A1-96A4-2A83-D095-87E2B68952B8}"/>
              </a:ext>
            </a:extLst>
          </p:cNvPr>
          <p:cNvSpPr txBox="1"/>
          <p:nvPr/>
        </p:nvSpPr>
        <p:spPr>
          <a:xfrm>
            <a:off x="645006" y="2118165"/>
            <a:ext cx="6174798" cy="2062103"/>
          </a:xfrm>
          <a:prstGeom prst="rect">
            <a:avLst/>
          </a:prstGeom>
          <a:noFill/>
        </p:spPr>
        <p:txBody>
          <a:bodyPr wrap="square">
            <a:spAutoFit/>
          </a:bodyPr>
          <a:lstStyle/>
          <a:p>
            <a:endParaRPr lang="en-US" altLang="zh-CN" sz="1600" dirty="0">
              <a:latin typeface="+mj-lt"/>
            </a:endParaRPr>
          </a:p>
          <a:p>
            <a:r>
              <a:rPr lang="en-US" altLang="zh-CN" sz="1600" dirty="0">
                <a:latin typeface="+mj-lt"/>
              </a:rPr>
              <a:t>       ELONGATION&lt; 0.5</a:t>
            </a:r>
            <a:br>
              <a:rPr lang="en-US" altLang="zh-CN" sz="1600" dirty="0">
                <a:latin typeface="+mj-lt"/>
              </a:rPr>
            </a:br>
            <a:r>
              <a:rPr lang="en-US" altLang="zh-CN" sz="1600" dirty="0">
                <a:latin typeface="+mj-lt"/>
              </a:rPr>
              <a:t>       ELONGATION&gt; 6) </a:t>
            </a:r>
            <a:br>
              <a:rPr lang="en-US" altLang="zh-CN" sz="1600" dirty="0">
                <a:latin typeface="+mj-lt"/>
              </a:rPr>
            </a:br>
            <a:r>
              <a:rPr lang="en-US" altLang="zh-CN" sz="1600" dirty="0">
                <a:latin typeface="+mj-lt"/>
              </a:rPr>
              <a:t>       FLAGS&gt; 0</a:t>
            </a:r>
            <a:br>
              <a:rPr lang="en-US" altLang="zh-CN" sz="1600" dirty="0">
                <a:latin typeface="+mj-lt"/>
              </a:rPr>
            </a:br>
            <a:r>
              <a:rPr lang="en-US" altLang="zh-CN" sz="1600" dirty="0">
                <a:latin typeface="+mj-lt"/>
              </a:rPr>
              <a:t>       FWHM_IMAGE&lt; 1</a:t>
            </a:r>
            <a:br>
              <a:rPr lang="en-US" altLang="zh-CN" sz="1600" dirty="0">
                <a:latin typeface="+mj-lt"/>
              </a:rPr>
            </a:br>
            <a:r>
              <a:rPr lang="en-US" altLang="zh-CN" sz="1600" dirty="0">
                <a:latin typeface="+mj-lt"/>
              </a:rPr>
              <a:t>       FWHM_IMAGE&gt; 8.8</a:t>
            </a:r>
            <a:br>
              <a:rPr lang="en-US" altLang="zh-CN" sz="1600" dirty="0">
                <a:latin typeface="+mj-lt"/>
              </a:rPr>
            </a:br>
            <a:r>
              <a:rPr lang="en-US" altLang="zh-CN" sz="1600" dirty="0">
                <a:latin typeface="+mj-lt"/>
              </a:rPr>
              <a:t>       SNR_WIN&lt; 5</a:t>
            </a:r>
            <a:br>
              <a:rPr lang="en-US" altLang="zh-CN" sz="1600" dirty="0">
                <a:latin typeface="+mj-lt"/>
              </a:rPr>
            </a:br>
            <a:r>
              <a:rPr lang="en-US" altLang="zh-CN" sz="1600" dirty="0">
                <a:latin typeface="+mj-lt"/>
              </a:rPr>
              <a:t>       MAG_APER== 99</a:t>
            </a:r>
          </a:p>
        </p:txBody>
      </p:sp>
      <p:pic>
        <p:nvPicPr>
          <p:cNvPr id="5" name="图片 4">
            <a:extLst>
              <a:ext uri="{FF2B5EF4-FFF2-40B4-BE49-F238E27FC236}">
                <a16:creationId xmlns:a16="http://schemas.microsoft.com/office/drawing/2014/main" id="{E8D4D987-1112-F428-3ADE-11B3B2953DE7}"/>
              </a:ext>
            </a:extLst>
          </p:cNvPr>
          <p:cNvPicPr>
            <a:picLocks noChangeAspect="1"/>
          </p:cNvPicPr>
          <p:nvPr/>
        </p:nvPicPr>
        <p:blipFill>
          <a:blip r:embed="rId3"/>
          <a:stretch>
            <a:fillRect/>
          </a:stretch>
        </p:blipFill>
        <p:spPr>
          <a:xfrm>
            <a:off x="5185019" y="2118165"/>
            <a:ext cx="5014496" cy="2222173"/>
          </a:xfrm>
          <a:prstGeom prst="rect">
            <a:avLst/>
          </a:prstGeom>
        </p:spPr>
      </p:pic>
      <p:sp>
        <p:nvSpPr>
          <p:cNvPr id="6" name="文本框 5">
            <a:extLst>
              <a:ext uri="{FF2B5EF4-FFF2-40B4-BE49-F238E27FC236}">
                <a16:creationId xmlns:a16="http://schemas.microsoft.com/office/drawing/2014/main" id="{E952C3AE-B1D7-878F-0683-849EC51A6E34}"/>
              </a:ext>
            </a:extLst>
          </p:cNvPr>
          <p:cNvSpPr txBox="1"/>
          <p:nvPr/>
        </p:nvSpPr>
        <p:spPr>
          <a:xfrm>
            <a:off x="6968883" y="2173616"/>
            <a:ext cx="1981391" cy="338554"/>
          </a:xfrm>
          <a:prstGeom prst="rect">
            <a:avLst/>
          </a:prstGeom>
          <a:noFill/>
        </p:spPr>
        <p:txBody>
          <a:bodyPr wrap="square" rtlCol="0">
            <a:spAutoFit/>
          </a:bodyPr>
          <a:lstStyle/>
          <a:p>
            <a:r>
              <a:rPr lang="en-US" altLang="zh-CN" sz="1600" dirty="0">
                <a:solidFill>
                  <a:schemeClr val="bg1"/>
                </a:solidFill>
                <a:latin typeface="+mj-lt"/>
              </a:rPr>
              <a:t>Red</a:t>
            </a:r>
            <a:r>
              <a:rPr lang="zh-CN" altLang="en-US" sz="1600" dirty="0">
                <a:solidFill>
                  <a:schemeClr val="bg1"/>
                </a:solidFill>
                <a:latin typeface="+mj-lt"/>
              </a:rPr>
              <a:t>：</a:t>
            </a:r>
            <a:r>
              <a:rPr lang="en-US" altLang="zh-CN" sz="1600" dirty="0">
                <a:solidFill>
                  <a:schemeClr val="bg1"/>
                </a:solidFill>
                <a:latin typeface="+mj-lt"/>
              </a:rPr>
              <a:t>after filter</a:t>
            </a:r>
            <a:endParaRPr lang="zh-CN" altLang="en-US" sz="1600" dirty="0">
              <a:solidFill>
                <a:schemeClr val="bg1"/>
              </a:solidFill>
              <a:latin typeface="+mj-lt"/>
            </a:endParaRPr>
          </a:p>
        </p:txBody>
      </p:sp>
    </p:spTree>
    <p:extLst>
      <p:ext uri="{BB962C8B-B14F-4D97-AF65-F5344CB8AC3E}">
        <p14:creationId xmlns:p14="http://schemas.microsoft.com/office/powerpoint/2010/main" val="147632657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34155</TotalTime>
  <Words>1996</Words>
  <Application>Microsoft Office PowerPoint</Application>
  <PresentationFormat>宽屏</PresentationFormat>
  <Paragraphs>219</Paragraphs>
  <Slides>13</Slides>
  <Notes>10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13</vt:i4>
      </vt:variant>
    </vt:vector>
  </HeadingPairs>
  <TitlesOfParts>
    <vt:vector size="19" baseType="lpstr">
      <vt:lpstr>等线</vt:lpstr>
      <vt:lpstr>Arial</vt:lpstr>
      <vt:lpstr>Calibri</vt:lpstr>
      <vt:lpstr>Times New Roman</vt:lpstr>
      <vt:lpstr>Wingdings</vt:lpstr>
      <vt:lpstr>Office 主题​​</vt:lpstr>
      <vt:lpstr>PowerPoint 演示文稿</vt:lpstr>
      <vt:lpstr>PowerPoint 演示文稿</vt:lpstr>
      <vt:lpstr>PowerPoint 演示文稿</vt:lpstr>
      <vt:lpstr> The advantage of Mephisto</vt:lpstr>
      <vt:lpstr> The data of Mephisto</vt:lpstr>
      <vt:lpstr>The data of Mephisto </vt:lpstr>
      <vt:lpstr>Parameters of Hotpants</vt:lpstr>
      <vt:lpstr>PowerPoint 演示文稿</vt:lpstr>
      <vt:lpstr>PowerPoint 演示文稿</vt:lpstr>
      <vt:lpstr>PowerPoint 演示文稿</vt:lpstr>
      <vt:lpstr>PowerPoint 演示文稿</vt:lpstr>
      <vt:lpstr>PowerPoint 演示文稿</vt:lpstr>
      <vt:lpstr>Summary and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玉 潘</dc:creator>
  <cp:lastModifiedBy>玉 潘</cp:lastModifiedBy>
  <cp:revision>165</cp:revision>
  <dcterms:created xsi:type="dcterms:W3CDTF">2024-03-19T08:10:37Z</dcterms:created>
  <dcterms:modified xsi:type="dcterms:W3CDTF">2024-08-05T04:03:00Z</dcterms:modified>
</cp:coreProperties>
</file>