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82" r:id="rId6"/>
    <p:sldId id="283" r:id="rId7"/>
    <p:sldId id="285" r:id="rId8"/>
    <p:sldId id="290" r:id="rId9"/>
    <p:sldId id="260" r:id="rId10"/>
    <p:sldId id="261" r:id="rId11"/>
    <p:sldId id="262" r:id="rId12"/>
    <p:sldId id="263" r:id="rId13"/>
    <p:sldId id="264" r:id="rId14"/>
    <p:sldId id="265" r:id="rId15"/>
    <p:sldId id="278" r:id="rId16"/>
    <p:sldId id="268" r:id="rId17"/>
    <p:sldId id="269" r:id="rId18"/>
    <p:sldId id="279" r:id="rId19"/>
    <p:sldId id="270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5"/>
    <p:restoredTop sz="96281"/>
  </p:normalViewPr>
  <p:slideViewPr>
    <p:cSldViewPr snapToGrid="0">
      <p:cViewPr varScale="1">
        <p:scale>
          <a:sx n="115" d="100"/>
          <a:sy n="115" d="100"/>
        </p:scale>
        <p:origin x="2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20739-9E3A-9349-8EB0-DE4F01BB92B1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0D3DD-A7E8-804C-9A8A-EEF0B96C37F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477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CC98DC-0E22-2E07-C7E4-C72A7474E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54137B-2CFD-8D8F-7FC2-7F33FA3D0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1C1ACC-1104-7FA9-B37C-94A97925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F9A5-DDD3-B746-AE87-08AA3E46C10B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D80E85-CDB1-15C4-EB48-EC564EC9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3D1456-DFBA-D355-B122-3D5A9099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315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56926C-E500-8D17-0CDA-65FD30EE6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6F9C63-B384-4669-E243-C71505692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1B4F10-1B93-3470-1D53-24BA35C2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4399-CDF9-6D40-A488-73FB20F18614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45D0C7-874D-D748-A7A7-93706C2E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61C14-20C2-6A83-9467-65D98296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232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3E2E47-B33C-43D1-F96A-58B2D3B5F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7E854C-856E-2B1C-B5FF-40C871847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32DA7C-A40C-9D8A-FCE4-27D21DCA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EDC3-BCA8-7940-877E-6926029E3A16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84B69F-4004-E48E-B094-D6042CF4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E39254-1DF6-416D-8C8E-B03A4A70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590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CF33E9-574E-B25B-3A0B-50EEE77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28C62F-98D2-FB5F-D402-5A9BF421C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0CD50E-8FD6-2F42-E7FB-19A6F0D8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AB3D-0588-A54D-81BB-21A648EB0F8D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2EC62-C4BB-0A37-0B7E-8E92A2B7B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B148E-D041-3C5D-C623-93D00BA0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272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5A988-B3EC-26F4-88E7-42227574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698BBD-8608-11FD-068E-47ABD2D7D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918FF4-0765-5D4F-256A-9EC7F191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84CA-D5D7-9C4D-9411-1FA14FAE522A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DD223C-B7E5-BD6F-F79E-9F247342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126944-2F0C-E497-C6EE-211BD29FE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77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BD20-154D-06A2-A582-03270F03B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F4E469-FCD7-DB25-EAD2-6BBF66301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222D6F-0C6E-A61F-AE8E-B2707A1E7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6E7DBB-BD6A-75D7-4FE8-88BC3D2C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90A7-973B-CE40-AD0F-C797E47C155A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C2FF61-A9CD-EBAA-1303-EFAF5F4A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1567AE-CE31-F7E6-13CD-F2660431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52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D6BF9C-DD41-7C2D-802F-C0BCAA02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F0C8E8-52E8-6071-F701-6F4F7F62A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B41957-0003-51ED-D00C-3E7D2D723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474A681-61C7-AC05-13F4-AB68ADD49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CFF6B7D-1C28-E9A2-78AB-397E38344F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21A229-0F97-EBD0-5870-AD23AA72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8B7-987B-5740-AEEA-F2215ADF7C51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637449F-6FB7-CA5B-3784-362E2E6A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E326AD-6F19-483C-4BA7-E8FBBEC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539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3CB350-AF50-25A1-CB70-C563C910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BEAD5E5-DF6D-08D8-3D96-F356B67A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3CFC4-E9CD-5344-BC59-019989DB8012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726364-9535-7837-FB75-1B06091D1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BE3E74-CCCC-02F8-0698-24848C910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605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7DB5C81-9ABF-A14B-742A-C39A43F4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BD3D-C899-1840-B483-B4CCEB9AA192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DF0C0F-F0AE-43D8-85E4-89586B5D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D9462F-06BB-0871-52BE-C0A8847B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113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F67074-0683-752A-4D50-7B1D88FF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541BB7-CE11-8AA2-BD1D-B23AB1778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3AEA18-D8A5-0581-F667-459798C56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767D3A-C28E-5C25-77BD-0896A3E0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50C6-E88F-3E4C-B856-9586E91396B5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BCE93D-BA66-896F-C34A-F079B3D5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A9F47E-A7A4-4A9C-942C-B48A0DC2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68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179718-6137-46BB-37E5-76409B05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E51CA18-CA5C-015F-BA4D-DB55E9466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5E5DF1-B346-C6AE-5E54-3ED69E62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4E8D68-13A1-1C76-DF7A-DCA35A18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7886-B4A9-DB4B-8A8D-D0CFBB0ECEF4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298DC3-C9B9-1F75-A380-9483A236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87FD1D-A62F-352C-CF4E-45CFCACA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822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379C439-CC2B-FB51-E0BD-91B664C4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41E92-D4FC-A91E-F75A-F3E797C03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765024-9CF7-F0FA-62AF-F40F5B8CF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BB769-4917-7840-A676-F945301D89EE}" type="datetime1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09535B-04F3-A2BF-B6A7-C726F446E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4D80DF-6C15-9D13-6D90-DB4411EE5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5E303-6BA6-5D43-8920-A732B6DEEE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614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6B81A-0A19-3C64-9361-B78A1A74E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b="1" dirty="0"/>
              <a:t>极贫金属盘的存在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01AC743-0445-4039-70AB-AFD786E27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kumimoji="1" lang="zh-CN" altLang="en-US" dirty="0"/>
              <a:t>徐帅</a:t>
            </a:r>
            <a:endParaRPr kumimoji="1" lang="en-US" altLang="zh-CN" dirty="0"/>
          </a:p>
          <a:p>
            <a:r>
              <a:rPr kumimoji="1" lang="zh-CN" altLang="en-US" dirty="0"/>
              <a:t>北京师范大学</a:t>
            </a:r>
            <a:endParaRPr kumimoji="1" lang="en-US" altLang="zh-CN" dirty="0"/>
          </a:p>
          <a:p>
            <a:r>
              <a:rPr kumimoji="1" lang="zh-CN" altLang="en-US" dirty="0"/>
              <a:t>指导教师：苑海波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98CEE2-DDD5-EADE-4B14-865BD5FF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700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0B0BCA-9C9D-C687-A034-7DC6D70A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Gaia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XP</a:t>
            </a:r>
            <a:r>
              <a:rPr kumimoji="1" lang="zh-CN" altLang="en-US" b="1" dirty="0"/>
              <a:t>合成星等测光丰度精度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31D8E3-3423-9CA6-609A-EBF79E0E6D84}"/>
              </a:ext>
            </a:extLst>
          </p:cNvPr>
          <p:cNvSpPr txBox="1"/>
          <p:nvPr/>
        </p:nvSpPr>
        <p:spPr>
          <a:xfrm>
            <a:off x="2776653" y="6197924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Huang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prep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C98F6D2-7D9A-154E-BFA2-B3E479557509}"/>
              </a:ext>
            </a:extLst>
          </p:cNvPr>
          <p:cNvSpPr txBox="1"/>
          <p:nvPr/>
        </p:nvSpPr>
        <p:spPr>
          <a:xfrm>
            <a:off x="8547284" y="6290140"/>
            <a:ext cx="2148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Huang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prep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9CC87C2-9293-B584-C0EA-2053B2E4A2AB}"/>
              </a:ext>
            </a:extLst>
          </p:cNvPr>
          <p:cNvSpPr txBox="1"/>
          <p:nvPr/>
        </p:nvSpPr>
        <p:spPr>
          <a:xfrm>
            <a:off x="2642838" y="17543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球状星团检验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491739-D3AB-C518-C566-EF5938D6B9CB}"/>
              </a:ext>
            </a:extLst>
          </p:cNvPr>
          <p:cNvSpPr txBox="1"/>
          <p:nvPr/>
        </p:nvSpPr>
        <p:spPr>
          <a:xfrm>
            <a:off x="9077093" y="180649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误差的分布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C11D6EA-996B-E270-27DF-D3F3A289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6F2364B-665B-312B-4B41-3DB052D5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5" y="2187384"/>
            <a:ext cx="6679435" cy="37744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309BA2A-F653-1FF7-5A4F-28C5E022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44" y="2617490"/>
            <a:ext cx="4841023" cy="33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70BD3-13B5-4296-13FC-4FA36EADA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数据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AF0863-D6F4-D817-1E67-5E5DE7D24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测光丰度：     </a:t>
            </a:r>
            <a:r>
              <a:rPr kumimoji="1" lang="en-US" altLang="zh-CN" dirty="0"/>
              <a:t>Huang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Bowen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prep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位置与自行： </a:t>
            </a:r>
            <a:r>
              <a:rPr kumimoji="1" lang="en-US" altLang="zh-CN" dirty="0"/>
              <a:t>Gaia</a:t>
            </a:r>
            <a:r>
              <a:rPr kumimoji="1" lang="zh-CN" altLang="en-US" dirty="0"/>
              <a:t> </a:t>
            </a:r>
            <a:r>
              <a:rPr kumimoji="1" lang="en-US" altLang="zh-CN" dirty="0"/>
              <a:t>DR3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距离：            </a:t>
            </a:r>
            <a:r>
              <a:rPr kumimoji="1" lang="en-US" altLang="zh-CN" dirty="0"/>
              <a:t>Bailer</a:t>
            </a:r>
            <a:r>
              <a:rPr kumimoji="1" lang="zh-CN" altLang="en-US" dirty="0"/>
              <a:t> </a:t>
            </a:r>
            <a:r>
              <a:rPr kumimoji="1" lang="en-US" altLang="zh-CN" dirty="0"/>
              <a:t>Jones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2021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视向速度：    </a:t>
            </a:r>
            <a:r>
              <a:rPr kumimoji="1" lang="en-US" altLang="zh-CN" dirty="0"/>
              <a:t>Gaia</a:t>
            </a:r>
            <a:r>
              <a:rPr kumimoji="1" lang="zh-CN" altLang="en-US" dirty="0"/>
              <a:t> </a:t>
            </a:r>
            <a:r>
              <a:rPr kumimoji="1" lang="en-US" altLang="zh-CN" dirty="0"/>
              <a:t>RVS</a:t>
            </a:r>
            <a:r>
              <a:rPr kumimoji="1" lang="zh-CN" altLang="en-US" dirty="0"/>
              <a:t> 光谱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73651E-C4C3-86E3-607A-26DF86BB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288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7CF192-E293-AFC5-65CA-6051E77A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数据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0B2BF-87C1-8962-9158-0CD4B3751544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sx="1000" sy="1000" algn="ctr" rotWithShape="0">
              <a:srgbClr val="000000"/>
            </a:outerShdw>
            <a:reflection endPos="0" dir="5400000" sy="-100000" algn="bl" rotWithShape="0"/>
            <a:softEdge rad="0"/>
          </a:effectLst>
        </p:spPr>
        <p:txBody>
          <a:bodyPr>
            <a:noAutofit/>
          </a:bodyPr>
          <a:lstStyle/>
          <a:p>
            <a:r>
              <a:rPr kumimoji="1" lang="zh-CN" altLang="en-US" dirty="0"/>
              <a:t>交叉星表得到含有</a:t>
            </a:r>
            <a:r>
              <a:rPr kumimoji="1" lang="en-US" altLang="zh-CN" dirty="0"/>
              <a:t>Gaia</a:t>
            </a:r>
            <a:r>
              <a:rPr kumimoji="1" lang="zh-CN" altLang="en-US" dirty="0"/>
              <a:t> </a:t>
            </a:r>
            <a:r>
              <a:rPr kumimoji="1" lang="en-US" altLang="zh-CN" dirty="0"/>
              <a:t>RVS</a:t>
            </a:r>
            <a:r>
              <a:rPr kumimoji="1" lang="zh-CN" altLang="en-US" dirty="0"/>
              <a:t> 视向速度测量的数据           </a:t>
            </a:r>
            <a:endParaRPr kumimoji="1" lang="en-US" altLang="zh-CN" dirty="0"/>
          </a:p>
          <a:p>
            <a:r>
              <a:rPr kumimoji="1" lang="en-US" altLang="zh-CN" dirty="0"/>
              <a:t>Cuts:</a:t>
            </a:r>
          </a:p>
          <a:p>
            <a:pPr marL="0" indent="0">
              <a:buNone/>
            </a:pPr>
            <a:r>
              <a:rPr kumimoji="1" lang="zh-CN" altLang="en-US" dirty="0"/>
              <a:t>  精确的测量质量（消光，银盘距，距离，自行，视向速度）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  </a:t>
            </a:r>
            <a:r>
              <a:rPr kumimoji="1" lang="en-US" altLang="zh-CN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RUWE</a:t>
            </a:r>
            <a:r>
              <a:rPr kumimoji="1" lang="zh-CN" altLang="en-US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 </a:t>
            </a:r>
            <a:r>
              <a:rPr kumimoji="1" lang="en-US" altLang="zh-CN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&lt;1.1</a:t>
            </a:r>
            <a:r>
              <a:rPr kumimoji="1" lang="zh-CN" altLang="en-US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（减少可能的双星）</a:t>
            </a:r>
            <a:endParaRPr kumimoji="1" lang="en-US" altLang="zh-CN" dirty="0">
              <a:effectLst>
                <a:outerShdw sx="1000" sy="1000" algn="ctr" rotWithShape="0">
                  <a:srgbClr val="000000">
                    <a:alpha val="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zh-CN" altLang="en-US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  去掉球状星团的成员星（</a:t>
            </a:r>
            <a:r>
              <a:rPr kumimoji="1" lang="en-US" altLang="zh-CN" dirty="0" err="1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Baumgardt</a:t>
            </a:r>
            <a:r>
              <a:rPr kumimoji="1" lang="en-US" altLang="zh-CN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 &amp; </a:t>
            </a:r>
            <a:r>
              <a:rPr kumimoji="1" lang="en-US" altLang="zh-CN" dirty="0" err="1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Vasiliev</a:t>
            </a:r>
            <a:r>
              <a:rPr kumimoji="1" lang="en-US" altLang="zh-CN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 2021</a:t>
            </a:r>
            <a:r>
              <a:rPr kumimoji="1" lang="zh-CN" altLang="en-US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）</a:t>
            </a:r>
            <a:endParaRPr kumimoji="1" lang="en-US" altLang="zh-CN" dirty="0">
              <a:effectLst>
                <a:outerShdw sx="1000" sy="1000" algn="ctr" rotWithShape="0">
                  <a:srgbClr val="000000">
                    <a:alpha val="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zh-CN" altLang="en-US" dirty="0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  </a:t>
            </a:r>
            <a:r>
              <a:rPr kumimoji="1" lang="en-US" altLang="zh-CN" dirty="0" err="1"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</a:rPr>
              <a:t>bp_rp_excess_factor_cut</a:t>
            </a:r>
            <a:endParaRPr kumimoji="1" lang="en-US" altLang="zh-CN" dirty="0">
              <a:effectLst>
                <a:outerShdw sx="1000" sy="1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53896D-F104-EA95-35B2-953361CC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259" y="4351104"/>
            <a:ext cx="4982077" cy="2320418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6653AD-B321-3AD4-7B82-30FFA8B9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558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D5D4AE-64F7-194C-7315-6B83CB7C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数据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F0B4F5-2956-58A6-8362-1DE9FAC0E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等时线</a:t>
            </a:r>
            <a:r>
              <a:rPr kumimoji="1" lang="en-US" altLang="zh-CN" dirty="0"/>
              <a:t>cut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10824 </a:t>
            </a:r>
            <a:r>
              <a:rPr kumimoji="1" lang="zh-CN" altLang="en-US" dirty="0"/>
              <a:t> 巨星，</a:t>
            </a:r>
            <a:r>
              <a:rPr kumimoji="1" lang="en-US" altLang="zh-CN" dirty="0"/>
              <a:t>1323</a:t>
            </a:r>
            <a:r>
              <a:rPr kumimoji="1" lang="zh-CN" altLang="en-US" dirty="0"/>
              <a:t> </a:t>
            </a:r>
            <a:r>
              <a:rPr kumimoji="1" lang="en-US" altLang="zh-CN" dirty="0"/>
              <a:t>turn-off</a:t>
            </a:r>
            <a:r>
              <a:rPr kumimoji="1" lang="zh-CN" altLang="en-US" dirty="0"/>
              <a:t>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148FB7-1A86-DD12-988B-D2A52797CF7A}"/>
              </a:ext>
            </a:extLst>
          </p:cNvPr>
          <p:cNvSpPr txBox="1"/>
          <p:nvPr/>
        </p:nvSpPr>
        <p:spPr>
          <a:xfrm>
            <a:off x="5430281" y="1915943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Dwarfs: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85%</a:t>
            </a:r>
            <a:endParaRPr kumimoji="1"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B29A672-68A4-3625-3FC9-E8A81419CDB8}"/>
              </a:ext>
            </a:extLst>
          </p:cNvPr>
          <p:cNvSpPr txBox="1"/>
          <p:nvPr/>
        </p:nvSpPr>
        <p:spPr>
          <a:xfrm>
            <a:off x="8653346" y="1891331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Giants: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94%</a:t>
            </a:r>
            <a:endParaRPr kumimoji="1"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9327520-5E96-DC7B-CE0C-570050C1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14" y="2418702"/>
            <a:ext cx="9505511" cy="2809539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AB09AE-D294-0EDA-A137-0B875FA7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081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B40A3C-3D59-40C0-7783-154F85DD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数据分布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12CCA2-CE1D-F0D0-8D4D-75C36EDAC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86" y="1596304"/>
            <a:ext cx="7132269" cy="21055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AE317DF-4834-D4D6-ED66-0CA098BC0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858" y="4043040"/>
            <a:ext cx="6852797" cy="2624186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7C30E37-F8D9-59B5-5F5A-1BA5503E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36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98F298-F14F-75A7-B7B8-986BFB9D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动力学参数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350F20-E2E6-F792-1CEF-A6E7BBB1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80" y="1526669"/>
            <a:ext cx="7851181" cy="2814022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FCFB5E-2DE8-12D7-A752-9424DA65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4A03D7F-7114-274E-EB73-D1D560AE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277" y="4377477"/>
            <a:ext cx="3095831" cy="23439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1CFDF7-41B7-BC86-E2CD-33844FD2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40691"/>
            <a:ext cx="3129993" cy="23807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C4D49D1-59B8-1902-07FD-CEDC715B35D5}"/>
              </a:ext>
            </a:extLst>
          </p:cNvPr>
          <p:cNvSpPr txBox="1"/>
          <p:nvPr/>
        </p:nvSpPr>
        <p:spPr>
          <a:xfrm>
            <a:off x="10259121" y="3088887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AGAMA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9402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67ADA-CE39-4BB8-E527-46B1AB6E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NMF</a:t>
            </a:r>
            <a:r>
              <a:rPr kumimoji="1" lang="zh-CN" altLang="en-US" b="1" dirty="0"/>
              <a:t>分解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F25892-0351-6506-C814-AE9279A8D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NMF</a:t>
            </a:r>
            <a:r>
              <a:rPr kumimoji="1" lang="zh-CN" altLang="en-US" dirty="0"/>
              <a:t>分解（非负矩阵分解）：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	</a:t>
            </a:r>
            <a:r>
              <a:rPr kumimoji="1" lang="zh-CN" altLang="en-US" dirty="0"/>
              <a:t>类似于</a:t>
            </a:r>
            <a:r>
              <a:rPr kumimoji="1" lang="en-US" altLang="zh-CN" dirty="0"/>
              <a:t>PCA</a:t>
            </a:r>
            <a:r>
              <a:rPr kumimoji="1" lang="zh-CN" altLang="en-US" dirty="0"/>
              <a:t>，但是所有成分都是非负的，可解释性更好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0A6D02F-4366-6D0D-DE2A-581E29A0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50" y="2956641"/>
            <a:ext cx="8316952" cy="353623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98F615-A1CF-8FDA-F0AA-7E6DB7D8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5995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662C5-086B-9E48-13D9-629CC343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152A5C-06CF-772A-F530-1803E1E1A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三个组分即可解释</a:t>
            </a:r>
            <a:r>
              <a:rPr kumimoji="1" lang="en-US" altLang="zh-CN" dirty="0"/>
              <a:t>98.15%</a:t>
            </a:r>
            <a:r>
              <a:rPr kumimoji="1" lang="zh-CN" altLang="en-US" dirty="0"/>
              <a:t>的方差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815A74-27AF-CA7C-E8DF-9B385170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18" y="2532852"/>
            <a:ext cx="9686184" cy="3455353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C0733F-D71E-D07D-2DA0-E4EED92E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032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84E73-9640-D08B-7633-E57C9A49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5FB7AC-69EF-D468-627B-778A3695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5" y="1690688"/>
            <a:ext cx="10589085" cy="450101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0817DE-9ED0-8669-95BA-A5140B22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2054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7B256-D371-F1F0-0212-736BB646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总结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0F85E4-23FF-AF94-87B3-9B4918522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zh-CN" altLang="en-US" dirty="0"/>
                  <a:t>使用基于</a:t>
                </a:r>
                <a:r>
                  <a:rPr kumimoji="1" lang="en-US" altLang="zh-CN" dirty="0"/>
                  <a:t>Gaia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XP</a:t>
                </a:r>
                <a:r>
                  <a:rPr kumimoji="1" lang="zh-CN" altLang="en-US" dirty="0"/>
                  <a:t> 合成星等的测光丰度，我们应用了多个</a:t>
                </a:r>
                <a:r>
                  <a:rPr kumimoji="1" lang="en-US" altLang="zh-CN" dirty="0"/>
                  <a:t>Cut</a:t>
                </a:r>
                <a:r>
                  <a:rPr kumimoji="1" lang="zh-CN" altLang="en-US" dirty="0"/>
                  <a:t>得到了一个纯净的</a:t>
                </a:r>
                <a:r>
                  <a:rPr kumimoji="1" lang="en-US" altLang="zh-CN" dirty="0"/>
                  <a:t>VMP</a:t>
                </a:r>
                <a:r>
                  <a:rPr kumimoji="1" lang="zh-CN" altLang="en-US" dirty="0"/>
                  <a:t>星样本（</a:t>
                </a:r>
                <a:r>
                  <a:rPr kumimoji="1" lang="en-US" altLang="zh-CN" b="1" dirty="0"/>
                  <a:t>11k</a:t>
                </a:r>
                <a:r>
                  <a:rPr kumimoji="1" lang="zh-CN" altLang="en-US" b="1" dirty="0"/>
                  <a:t>巨星，</a:t>
                </a:r>
                <a:r>
                  <a:rPr kumimoji="1" lang="en-US" altLang="zh-CN" b="1" dirty="0"/>
                  <a:t>94%</a:t>
                </a:r>
                <a:r>
                  <a:rPr kumimoji="1" lang="zh-CN" altLang="en-US" b="1" dirty="0"/>
                  <a:t>成功率；</a:t>
                </a:r>
                <a:r>
                  <a:rPr kumimoji="1" lang="en-US" altLang="zh-CN" b="1" dirty="0"/>
                  <a:t>1.3k</a:t>
                </a:r>
                <a:r>
                  <a:rPr kumimoji="1" lang="zh-CN" altLang="en-US" b="1" dirty="0"/>
                  <a:t>矮星，</a:t>
                </a:r>
                <a:r>
                  <a:rPr kumimoji="1" lang="en-US" altLang="zh-CN" b="1" dirty="0"/>
                  <a:t> 84%</a:t>
                </a:r>
                <a:r>
                  <a:rPr kumimoji="1" lang="zh-CN" altLang="en-US" b="1" dirty="0"/>
                  <a:t>成功率）</a:t>
                </a:r>
                <a:endParaRPr kumimoji="1" lang="en-US" altLang="zh-CN" b="1" dirty="0"/>
              </a:p>
              <a:p>
                <a:endParaRPr kumimoji="1" lang="en-US" altLang="zh-CN" dirty="0"/>
              </a:p>
              <a:p>
                <a:r>
                  <a:rPr kumimoji="1" lang="zh-CN" altLang="en-US" dirty="0"/>
                  <a:t>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kumimoji="1" lang="zh-CN" alt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 err="1"/>
                  <a:t>v.s</a:t>
                </a:r>
                <a:r>
                  <a:rPr kumimoji="1" lang="en-US" altLang="zh-CN" dirty="0"/>
                  <a:t>.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err="1"/>
                  <a:t>Zmax</a:t>
                </a:r>
                <a:r>
                  <a:rPr kumimoji="1" lang="zh-CN" altLang="en-US" dirty="0"/>
                  <a:t>空间进行非负矩阵分解，分解的结果显示</a:t>
                </a:r>
                <a:r>
                  <a:rPr kumimoji="1" lang="en-US" altLang="zh-CN" dirty="0"/>
                  <a:t>VMP</a:t>
                </a:r>
                <a:r>
                  <a:rPr kumimoji="1" lang="zh-CN" altLang="en-US" dirty="0"/>
                  <a:t>星部分主要由三部分组成：晕，</a:t>
                </a:r>
                <a:r>
                  <a:rPr kumimoji="1" lang="en-US" altLang="zh-CN" dirty="0"/>
                  <a:t>GSE</a:t>
                </a:r>
                <a:r>
                  <a:rPr kumimoji="1" lang="zh-CN" altLang="en-US" dirty="0"/>
                  <a:t>和</a:t>
                </a:r>
                <a:r>
                  <a:rPr kumimoji="1" lang="en-US" altLang="zh-CN" dirty="0"/>
                  <a:t>MWTD</a:t>
                </a:r>
              </a:p>
              <a:p>
                <a:endParaRPr kumimoji="1" lang="en-US" altLang="zh-CN" dirty="0"/>
              </a:p>
              <a:p>
                <a:r>
                  <a:rPr kumimoji="1" lang="zh-CN" altLang="en-US" dirty="0"/>
                  <a:t>在</a:t>
                </a:r>
                <a:r>
                  <a:rPr kumimoji="1" lang="en-US" altLang="zh-CN" dirty="0" err="1"/>
                  <a:t>Zmax</a:t>
                </a:r>
                <a:r>
                  <a:rPr kumimoji="1" lang="en-US" altLang="zh-CN" dirty="0"/>
                  <a:t>&lt;3kpc</a:t>
                </a:r>
                <a:r>
                  <a:rPr kumimoji="1" lang="zh-CN" altLang="en-US" dirty="0"/>
                  <a:t>的范围下，</a:t>
                </a:r>
                <a:r>
                  <a:rPr kumimoji="1" lang="en-US" altLang="zh-CN" dirty="0"/>
                  <a:t>MWTD</a:t>
                </a:r>
                <a:r>
                  <a:rPr kumimoji="1" lang="zh-CN" altLang="en-US" dirty="0"/>
                  <a:t>的占比超过</a:t>
                </a:r>
                <a:r>
                  <a:rPr kumimoji="1" lang="en-US" altLang="zh-CN" dirty="0"/>
                  <a:t>40%</a:t>
                </a:r>
                <a:r>
                  <a:rPr kumimoji="1" lang="zh-CN" altLang="en-US" dirty="0"/>
                  <a:t>，这意味着存在一个</a:t>
                </a:r>
                <a:r>
                  <a:rPr kumimoji="1" lang="en-US" altLang="zh-CN" dirty="0"/>
                  <a:t>VMP</a:t>
                </a:r>
                <a:r>
                  <a:rPr kumimoji="1" lang="zh-CN" altLang="en-US" dirty="0"/>
                  <a:t>的厚盘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0F85E4-23FF-AF94-87B3-9B4918522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7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D4F249-F005-0C5A-149A-40734AAF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93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7784C6-4B7F-AD66-2BB6-98FD00C4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F1DE3A-8DD4-C1F4-3965-F95E1181D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极贫金属高速盘轨道星的起源问题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构建纯净且有高精度天测的</a:t>
            </a:r>
            <a:r>
              <a:rPr kumimoji="1" lang="en-US" altLang="zh-CN" dirty="0"/>
              <a:t>VMP</a:t>
            </a:r>
            <a:r>
              <a:rPr kumimoji="1" lang="zh-CN" altLang="en-US" dirty="0"/>
              <a:t>样本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动力学参数计算与</a:t>
            </a:r>
            <a:r>
              <a:rPr kumimoji="1" lang="en-US" altLang="zh-CN" dirty="0"/>
              <a:t>NMF</a:t>
            </a:r>
            <a:r>
              <a:rPr kumimoji="1" lang="zh-CN" altLang="en-US" dirty="0"/>
              <a:t>分解结果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zh-CN" altLang="en-US" dirty="0"/>
              <a:t>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E51241-F921-7C06-BB15-18AB5D0B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329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879817-0DF5-DD56-2C59-95EC6CB45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kumimoji="1" lang="en-US" altLang="zh-CN" sz="6600" dirty="0"/>
          </a:p>
          <a:p>
            <a:pPr marL="0" indent="0" algn="ctr">
              <a:buNone/>
            </a:pPr>
            <a:r>
              <a:rPr kumimoji="1" lang="zh-CN" altLang="en-US" sz="6600" dirty="0"/>
              <a:t>谢谢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C2B24B9-9619-DF2A-1EF0-934DEFF0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530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4113B-4B5C-3995-FD3A-93D511FB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银河系的主要结构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12826E-BFB8-C0D0-49FA-24A582E1E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CN" altLang="en-US" dirty="0"/>
              <a:t>银晕：低速，贫金属，高偏心率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银盘：高速，富金属，低偏心率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GSE</a:t>
            </a:r>
            <a:r>
              <a:rPr kumimoji="1" lang="zh-CN" altLang="en-US" dirty="0"/>
              <a:t> ：低速，贫金属，极高偏心率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MWTD</a:t>
            </a:r>
            <a:r>
              <a:rPr kumimoji="1" lang="zh-CN" altLang="en-US" dirty="0"/>
              <a:t>：较高速，贫金属，中等偏心率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…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582079-A273-8048-C9D7-8E36E242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605" y="1332113"/>
            <a:ext cx="4270917" cy="419377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BAFB36F-1A1B-FFA8-F62F-9AF910920485}"/>
              </a:ext>
            </a:extLst>
          </p:cNvPr>
          <p:cNvSpPr txBox="1"/>
          <p:nvPr/>
        </p:nvSpPr>
        <p:spPr>
          <a:xfrm>
            <a:off x="8677507" y="5660824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Beers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2020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C4A770-0076-C073-9058-02555DD63344}"/>
              </a:ext>
            </a:extLst>
          </p:cNvPr>
          <p:cNvSpPr txBox="1"/>
          <p:nvPr/>
        </p:nvSpPr>
        <p:spPr>
          <a:xfrm>
            <a:off x="7426712" y="3523784"/>
            <a:ext cx="234176" cy="735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2155CE-8677-9118-492A-8879A4A8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672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E2910-940F-A11B-2BFF-EC5263B6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极贫金属高速盘轨道星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84074D2-4CEF-9D9F-6CE6-35F8E32B2F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dirty="0"/>
                  <a:t>极贫金属高速盘轨道星的来源？</a:t>
                </a: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zh-CN" altLang="en-US" dirty="0"/>
                  <a:t>（</a:t>
                </a:r>
                <a:r>
                  <a:rPr kumimoji="1" lang="en-US" altLang="zh-CN" dirty="0"/>
                  <a:t>[Fe/H]&lt;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-2</a:t>
                </a:r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eccentricity&lt;0.4</a:t>
                </a:r>
                <a:r>
                  <a:rPr kumimoji="1" lang="zh-CN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&gt;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100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km/s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zh-CN" altLang="en-US" dirty="0"/>
                  <a:t>银河系早期的气体密集区（</a:t>
                </a:r>
                <a:r>
                  <a:rPr kumimoji="1" lang="en-US" altLang="zh-CN" dirty="0"/>
                  <a:t>Sestito et al. 2021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…) </a:t>
                </a:r>
              </a:p>
              <a:p>
                <a:r>
                  <a:rPr kumimoji="1" lang="zh-CN" altLang="en-US" dirty="0"/>
                  <a:t>银河系早期的微小星系并合（</a:t>
                </a:r>
                <a:r>
                  <a:rPr kumimoji="1" lang="en-US" altLang="zh-CN" dirty="0" err="1"/>
                  <a:t>Belokurov</a:t>
                </a:r>
                <a:r>
                  <a:rPr kumimoji="1" lang="en-US" altLang="zh-CN" dirty="0"/>
                  <a:t> &amp; Kravtsov 2022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…) </a:t>
                </a:r>
              </a:p>
              <a:p>
                <a:r>
                  <a:rPr kumimoji="1" lang="zh-CN" altLang="en-US" dirty="0"/>
                  <a:t>原初盘（比晕更古老的盘，</a:t>
                </a:r>
                <a:r>
                  <a:rPr kumimoji="1" lang="en-US" altLang="zh-CN" dirty="0"/>
                  <a:t>Hong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al.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正转的晕（</a:t>
                </a:r>
                <a:r>
                  <a:rPr kumimoji="1" lang="en-US" altLang="zh-CN" dirty="0"/>
                  <a:t>Zhang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al.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r>
                  <a:rPr kumimoji="1" lang="en-US" altLang="zh-CN" dirty="0"/>
                  <a:t>…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84074D2-4CEF-9D9F-6CE6-35F8E32B2F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ECDCF1-F391-D6EB-22DE-F4A9E6CD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449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E2910-940F-A11B-2BFF-EC5263B6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极贫金属高速盘轨道星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84074D2-4CEF-9D9F-6CE6-35F8E32B2F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极贫金属高速盘轨道星的来源？</a:t>
                </a:r>
                <a:endParaRPr kumimoji="1" lang="en-US" altLang="zh-CN" dirty="0">
                  <a:solidFill>
                    <a:schemeClr val="tx1">
                      <a:alpha val="3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（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[Fe/H]&lt;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-2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，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eccentricity&lt;0.4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&gt;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100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km/s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）</a:t>
                </a:r>
                <a:endParaRPr kumimoji="1" lang="en-US" altLang="zh-CN" dirty="0">
                  <a:solidFill>
                    <a:schemeClr val="tx1">
                      <a:alpha val="30000"/>
                    </a:schemeClr>
                  </a:solidFill>
                </a:endParaRPr>
              </a:p>
              <a:p>
                <a:endParaRPr kumimoji="1" lang="en-US" altLang="zh-CN" dirty="0">
                  <a:solidFill>
                    <a:schemeClr val="tx1">
                      <a:alpha val="30000"/>
                    </a:schemeClr>
                  </a:solidFill>
                </a:endParaRPr>
              </a:p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银河系早期的气体密集区（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Sestito et al. 2021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…) </a:t>
                </a:r>
              </a:p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银河系早期的微小星系并合（</a:t>
                </a:r>
                <a:r>
                  <a:rPr kumimoji="1" lang="en-US" altLang="zh-CN" dirty="0" err="1">
                    <a:solidFill>
                      <a:schemeClr val="tx1">
                        <a:alpha val="30000"/>
                      </a:schemeClr>
                    </a:solidFill>
                  </a:rPr>
                  <a:t>Belokurov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 &amp; Kravtsov 2022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…) </a:t>
                </a:r>
              </a:p>
              <a:p>
                <a:r>
                  <a:rPr kumimoji="1" lang="zh-CN" altLang="en-US" dirty="0"/>
                  <a:t>原初盘（比晕更古老的盘，</a:t>
                </a:r>
                <a:r>
                  <a:rPr kumimoji="1" lang="en-US" altLang="zh-CN" dirty="0"/>
                  <a:t>Hong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al.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正转的晕（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Zhang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et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al.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2023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…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）</a:t>
                </a:r>
                <a:endParaRPr kumimoji="1" lang="en-US" altLang="zh-CN" dirty="0">
                  <a:solidFill>
                    <a:schemeClr val="tx1">
                      <a:alpha val="30000"/>
                    </a:schemeClr>
                  </a:solidFill>
                </a:endParaRPr>
              </a:p>
              <a:p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…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84074D2-4CEF-9D9F-6CE6-35F8E32B2F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FB36EE9D-9FF9-BAE6-9F9A-D7BB3364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896" y="720066"/>
            <a:ext cx="4161265" cy="3618987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237597-BBDD-29BF-AFFB-36FBCAE4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333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E2910-940F-A11B-2BFF-EC5263B6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极贫金属高速盘轨道星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84074D2-4CEF-9D9F-6CE6-35F8E32B2F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极贫金属高速盘轨道星的来源？</a:t>
                </a:r>
                <a:endParaRPr kumimoji="1" lang="en-US" altLang="zh-CN" dirty="0">
                  <a:solidFill>
                    <a:schemeClr val="tx1">
                      <a:alpha val="3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（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[Fe/H]&lt;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-2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，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eccentricity&lt;0.4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&gt;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100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km/s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）</a:t>
                </a:r>
                <a:endParaRPr kumimoji="1" lang="en-US" altLang="zh-CN" dirty="0">
                  <a:solidFill>
                    <a:schemeClr val="tx1">
                      <a:alpha val="30000"/>
                    </a:schemeClr>
                  </a:solidFill>
                </a:endParaRPr>
              </a:p>
              <a:p>
                <a:endParaRPr kumimoji="1" lang="en-US" altLang="zh-CN" dirty="0">
                  <a:solidFill>
                    <a:schemeClr val="tx1">
                      <a:alpha val="30000"/>
                    </a:schemeClr>
                  </a:solidFill>
                </a:endParaRPr>
              </a:p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银河系早期的气体密集区（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Sestito et al. 2021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…) </a:t>
                </a:r>
              </a:p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银河系早期的微小星系并合（</a:t>
                </a:r>
                <a:r>
                  <a:rPr kumimoji="1" lang="en-US" altLang="zh-CN" dirty="0" err="1">
                    <a:solidFill>
                      <a:schemeClr val="tx1">
                        <a:alpha val="30000"/>
                      </a:schemeClr>
                    </a:solidFill>
                  </a:rPr>
                  <a:t>Belokurov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 &amp; Kravtsov 2022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…) </a:t>
                </a:r>
              </a:p>
              <a:p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原初盘（比晕更古老的盘，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Hong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et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al.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2023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>
                        <a:alpha val="30000"/>
                      </a:schemeClr>
                    </a:solidFill>
                  </a:rPr>
                  <a:t>…</a:t>
                </a:r>
                <a:r>
                  <a:rPr kumimoji="1" lang="zh-CN" altLang="en-US" dirty="0">
                    <a:solidFill>
                      <a:schemeClr val="tx1">
                        <a:alpha val="30000"/>
                      </a:schemeClr>
                    </a:solidFill>
                  </a:rPr>
                  <a:t>）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正转的晕（</a:t>
                </a:r>
                <a:r>
                  <a:rPr kumimoji="1" lang="en-US" altLang="zh-CN" dirty="0"/>
                  <a:t>Zhang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et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al.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2023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…</a:t>
                </a:r>
                <a:r>
                  <a:rPr kumimoji="1" lang="zh-CN" altLang="en-US" dirty="0"/>
                  <a:t>）</a:t>
                </a:r>
                <a:endParaRPr kumimoji="1" lang="en-US" altLang="zh-CN" dirty="0"/>
              </a:p>
              <a:p>
                <a:r>
                  <a:rPr kumimoji="1" lang="en-US" altLang="zh-CN" dirty="0"/>
                  <a:t>…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84074D2-4CEF-9D9F-6CE6-35F8E32B2F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A83DFF4-F5D1-6E90-EACF-B0D83386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872" y="830765"/>
            <a:ext cx="4243928" cy="575142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A560F3-7002-24AE-21A8-7FC2884CB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255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D82EE-B379-7AAC-DD52-80FDB4FE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搜寻</a:t>
            </a:r>
            <a:r>
              <a:rPr kumimoji="1" lang="en-US" altLang="zh-CN" b="1" dirty="0"/>
              <a:t>VMP</a:t>
            </a:r>
            <a:r>
              <a:rPr kumimoji="1" lang="zh-CN" altLang="en-US" b="1" dirty="0"/>
              <a:t>星的方法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44EF77-7BE8-D39E-024C-C4A3CC0D5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传统搜寻</a:t>
            </a:r>
            <a:r>
              <a:rPr kumimoji="1" lang="en-US" altLang="zh-CN" dirty="0"/>
              <a:t>VMP</a:t>
            </a:r>
            <a:r>
              <a:rPr kumimoji="1" lang="zh-CN" altLang="en-US" dirty="0"/>
              <a:t>星的方式</a:t>
            </a:r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5B1D68-A4E9-25A1-19DA-B013942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596" y="1365907"/>
            <a:ext cx="4348973" cy="496507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6341967-A620-C7FE-0293-29CB5D9A987F}"/>
              </a:ext>
            </a:extLst>
          </p:cNvPr>
          <p:cNvSpPr txBox="1"/>
          <p:nvPr/>
        </p:nvSpPr>
        <p:spPr>
          <a:xfrm>
            <a:off x="6548490" y="644040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Li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2018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FAABAD-07FB-DFF9-FB6C-6908A92D7B73}"/>
              </a:ext>
            </a:extLst>
          </p:cNvPr>
          <p:cNvSpPr txBox="1"/>
          <p:nvPr/>
        </p:nvSpPr>
        <p:spPr>
          <a:xfrm>
            <a:off x="838200" y="3151107"/>
            <a:ext cx="41344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b="1" dirty="0"/>
              <a:t>光谱</a:t>
            </a:r>
            <a:endParaRPr kumimoji="1" lang="en-US" altLang="zh-CN" sz="2800" b="1" dirty="0"/>
          </a:p>
          <a:p>
            <a:pPr algn="ctr"/>
            <a:endParaRPr kumimoji="1" lang="en-US" altLang="zh-CN" sz="2800" dirty="0"/>
          </a:p>
          <a:p>
            <a:r>
              <a:rPr kumimoji="1" lang="zh-CN" altLang="en-US" sz="2800" dirty="0"/>
              <a:t>数目较低，选择效应严重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3645C8-1A8B-3F5F-6C35-6C0CF87B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985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D82EE-B379-7AAC-DD52-80FDB4FE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搜寻</a:t>
            </a:r>
            <a:r>
              <a:rPr kumimoji="1" lang="en-US" altLang="zh-CN" b="1" dirty="0"/>
              <a:t>VMP</a:t>
            </a:r>
            <a:r>
              <a:rPr kumimoji="1" lang="zh-CN" altLang="en-US" b="1" dirty="0"/>
              <a:t>星的方法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44EF77-7BE8-D39E-024C-C4A3CC0D5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新兴的搜寻</a:t>
            </a:r>
            <a:r>
              <a:rPr kumimoji="1" lang="en-US" altLang="zh-CN" dirty="0"/>
              <a:t>VMP</a:t>
            </a:r>
            <a:r>
              <a:rPr kumimoji="1" lang="zh-CN" altLang="en-US" dirty="0"/>
              <a:t>星方式：</a:t>
            </a:r>
            <a:r>
              <a:rPr kumimoji="1" lang="zh-CN" altLang="en-US" sz="2800" dirty="0"/>
              <a:t>红外吸收缺失，运动学，测光丰度</a:t>
            </a:r>
          </a:p>
          <a:p>
            <a:endParaRPr kumimoji="1"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FC7D36-F246-D062-774A-B82B123C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71" y="2937205"/>
            <a:ext cx="4714727" cy="325316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DE210CA-BD35-9719-1FB9-1B9F06EB80D2}"/>
              </a:ext>
            </a:extLst>
          </p:cNvPr>
          <p:cNvSpPr txBox="1"/>
          <p:nvPr/>
        </p:nvSpPr>
        <p:spPr>
          <a:xfrm>
            <a:off x="2185375" y="6190367"/>
            <a:ext cx="282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 err="1"/>
              <a:t>Schlaufman</a:t>
            </a:r>
            <a:r>
              <a:rPr lang="en" altLang="zh-CN" dirty="0"/>
              <a:t> &amp; Casey 2014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5D5BC3A-A305-A705-F3CF-1B780F86C1B5}"/>
              </a:ext>
            </a:extLst>
          </p:cNvPr>
          <p:cNvSpPr txBox="1"/>
          <p:nvPr/>
        </p:nvSpPr>
        <p:spPr>
          <a:xfrm>
            <a:off x="1041472" y="2475540"/>
            <a:ext cx="494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/>
              <a:t>红外吸收缺失</a:t>
            </a:r>
            <a:r>
              <a:rPr kumimoji="1" lang="en-US" altLang="zh-CN" sz="2400" b="1" dirty="0"/>
              <a:t>:</a:t>
            </a:r>
            <a:r>
              <a:rPr kumimoji="1" lang="zh-CN" altLang="en-US" sz="2400" dirty="0"/>
              <a:t>成功率较低（</a:t>
            </a:r>
            <a:r>
              <a:rPr kumimoji="1" lang="en-US" altLang="zh-CN" sz="2400" dirty="0"/>
              <a:t>~50%</a:t>
            </a:r>
            <a:r>
              <a:rPr kumimoji="1" lang="zh-CN" altLang="en-US" sz="2400" dirty="0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451DE8-6FB4-6C8B-31F7-D706E36D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F523C9-DB67-98CA-DDF7-C525B8F43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1" t="2575" r="8959" b="3345"/>
          <a:stretch/>
        </p:blipFill>
        <p:spPr>
          <a:xfrm rot="5400000">
            <a:off x="7206063" y="2020181"/>
            <a:ext cx="2809074" cy="507380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BCF1F15-6ADE-4432-4864-7BABE027A70E}"/>
              </a:ext>
            </a:extLst>
          </p:cNvPr>
          <p:cNvSpPr txBox="1"/>
          <p:nvPr/>
        </p:nvSpPr>
        <p:spPr>
          <a:xfrm>
            <a:off x="7353111" y="6123543"/>
            <a:ext cx="2403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 err="1"/>
              <a:t>Limberg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2021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01494D-71BC-49C7-CB90-A72D41E27466}"/>
              </a:ext>
            </a:extLst>
          </p:cNvPr>
          <p:cNvSpPr txBox="1"/>
          <p:nvPr/>
        </p:nvSpPr>
        <p:spPr>
          <a:xfrm>
            <a:off x="6884496" y="2475540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/>
              <a:t>运动学</a:t>
            </a:r>
            <a:r>
              <a:rPr kumimoji="1" lang="en-US" altLang="zh-CN" sz="2400" b="1" dirty="0"/>
              <a:t>:</a:t>
            </a:r>
            <a:r>
              <a:rPr kumimoji="1" lang="zh-CN" altLang="en-US" sz="2400" b="1" dirty="0"/>
              <a:t> </a:t>
            </a:r>
            <a:r>
              <a:rPr kumimoji="1" lang="zh-CN" altLang="en-US" sz="2400" dirty="0"/>
              <a:t>选择效应严重</a:t>
            </a:r>
          </a:p>
        </p:txBody>
      </p:sp>
    </p:spTree>
    <p:extLst>
      <p:ext uri="{BB962C8B-B14F-4D97-AF65-F5344CB8AC3E}">
        <p14:creationId xmlns:p14="http://schemas.microsoft.com/office/powerpoint/2010/main" val="278029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D82EE-B379-7AAC-DD52-80FDB4FE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/>
              <a:t>搜寻</a:t>
            </a:r>
            <a:r>
              <a:rPr kumimoji="1" lang="en-US" altLang="zh-CN" b="1" dirty="0"/>
              <a:t>VMP</a:t>
            </a:r>
            <a:r>
              <a:rPr kumimoji="1" lang="zh-CN" altLang="en-US" b="1" dirty="0"/>
              <a:t>星的方法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44EF77-7BE8-D39E-024C-C4A3CC0D5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dirty="0"/>
              <a:t>测光丰度搜寻</a:t>
            </a:r>
            <a:r>
              <a:rPr kumimoji="1" lang="en-US" altLang="zh-CN" dirty="0"/>
              <a:t>VMP</a:t>
            </a:r>
            <a:r>
              <a:rPr kumimoji="1" lang="zh-CN" altLang="en-US" dirty="0"/>
              <a:t>星：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 优点：数目较高，选择效应较低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 挑战性：受消光，双星，测光质量，表面重力，恒星活动性，变星等多个因素影响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8E56FD-CE7B-A1AD-E714-2FFABC10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E303-6BA6-5D43-8920-A732B6DEEE5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1721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6081</TotalTime>
  <Words>817</Words>
  <Application>Microsoft Macintosh PowerPoint</Application>
  <PresentationFormat>宽屏</PresentationFormat>
  <Paragraphs>137</Paragraphs>
  <Slides>20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等线</vt:lpstr>
      <vt:lpstr>等线 Light</vt:lpstr>
      <vt:lpstr>Arial</vt:lpstr>
      <vt:lpstr>Cambria Math</vt:lpstr>
      <vt:lpstr>Office 主题​​</vt:lpstr>
      <vt:lpstr>极贫金属盘的存在</vt:lpstr>
      <vt:lpstr>提纲</vt:lpstr>
      <vt:lpstr>银河系的主要结构</vt:lpstr>
      <vt:lpstr>极贫金属高速盘轨道星</vt:lpstr>
      <vt:lpstr>极贫金属高速盘轨道星</vt:lpstr>
      <vt:lpstr>极贫金属高速盘轨道星</vt:lpstr>
      <vt:lpstr>搜寻VMP星的方法</vt:lpstr>
      <vt:lpstr>搜寻VMP星的方法</vt:lpstr>
      <vt:lpstr>搜寻VMP星的方法</vt:lpstr>
      <vt:lpstr>Gaia XP合成星等测光丰度精度</vt:lpstr>
      <vt:lpstr>数据</vt:lpstr>
      <vt:lpstr>数据</vt:lpstr>
      <vt:lpstr>数据</vt:lpstr>
      <vt:lpstr>数据分布</vt:lpstr>
      <vt:lpstr>动力学参数</vt:lpstr>
      <vt:lpstr>NMF分解</vt:lpstr>
      <vt:lpstr>结果</vt:lpstr>
      <vt:lpstr>结果</vt:lpstr>
      <vt:lpstr>总结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极贫金属盘的存在</dc:title>
  <dc:creator>帅 徐</dc:creator>
  <cp:lastModifiedBy>帅 徐</cp:lastModifiedBy>
  <cp:revision>308</cp:revision>
  <dcterms:created xsi:type="dcterms:W3CDTF">2024-04-20T05:41:16Z</dcterms:created>
  <dcterms:modified xsi:type="dcterms:W3CDTF">2024-08-03T14:24:38Z</dcterms:modified>
</cp:coreProperties>
</file>