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996" r:id="rId2"/>
    <p:sldId id="1003" r:id="rId3"/>
    <p:sldId id="1009" r:id="rId4"/>
    <p:sldId id="712" r:id="rId5"/>
    <p:sldId id="1014" r:id="rId6"/>
    <p:sldId id="1010" r:id="rId7"/>
    <p:sldId id="1013" r:id="rId8"/>
    <p:sldId id="1015" r:id="rId9"/>
    <p:sldId id="1019" r:id="rId10"/>
    <p:sldId id="1022" r:id="rId11"/>
    <p:sldId id="1018" r:id="rId12"/>
    <p:sldId id="1017" r:id="rId13"/>
    <p:sldId id="1031" r:id="rId14"/>
    <p:sldId id="326" r:id="rId15"/>
    <p:sldId id="1028" r:id="rId16"/>
    <p:sldId id="1027" r:id="rId17"/>
    <p:sldId id="320" r:id="rId18"/>
    <p:sldId id="940" r:id="rId19"/>
    <p:sldId id="1025" r:id="rId20"/>
    <p:sldId id="1023" r:id="rId21"/>
    <p:sldId id="939" r:id="rId22"/>
    <p:sldId id="382" r:id="rId23"/>
    <p:sldId id="380" r:id="rId24"/>
    <p:sldId id="960" r:id="rId25"/>
    <p:sldId id="1029" r:id="rId26"/>
    <p:sldId id="379" r:id="rId27"/>
    <p:sldId id="1030" r:id="rId28"/>
    <p:sldId id="988" r:id="rId29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685"/>
    <p:restoredTop sz="96327"/>
  </p:normalViewPr>
  <p:slideViewPr>
    <p:cSldViewPr snapToGrid="0" snapToObjects="1">
      <p:cViewPr varScale="1">
        <p:scale>
          <a:sx n="68" d="100"/>
          <a:sy n="68" d="100"/>
        </p:scale>
        <p:origin x="208" y="1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6A6D9E-4611-4BB3-B03F-55B12571375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156D7B-E400-4814-BC96-1F8457DEC611}">
      <dgm:prSet/>
      <dgm:spPr/>
      <dgm:t>
        <a:bodyPr/>
        <a:lstStyle/>
        <a:p>
          <a:r>
            <a:rPr lang="en-US"/>
            <a:t>伽马射线暴</a:t>
          </a:r>
        </a:p>
      </dgm:t>
    </dgm:pt>
    <dgm:pt modelId="{3FB0DA42-EE12-4E2A-928E-5F21C4D27E8D}" type="parTrans" cxnId="{52771E0C-37BB-477F-A20F-B69B3599733E}">
      <dgm:prSet/>
      <dgm:spPr/>
      <dgm:t>
        <a:bodyPr/>
        <a:lstStyle/>
        <a:p>
          <a:endParaRPr lang="en-US"/>
        </a:p>
      </dgm:t>
    </dgm:pt>
    <dgm:pt modelId="{49A7846A-6704-45EE-9B41-1965311D761B}" type="sibTrans" cxnId="{52771E0C-37BB-477F-A20F-B69B3599733E}">
      <dgm:prSet/>
      <dgm:spPr/>
      <dgm:t>
        <a:bodyPr/>
        <a:lstStyle/>
        <a:p>
          <a:endParaRPr lang="en-US"/>
        </a:p>
      </dgm:t>
    </dgm:pt>
    <dgm:pt modelId="{9DD6243F-A78D-4936-81CD-584237CC26E1}">
      <dgm:prSet/>
      <dgm:spPr/>
      <dgm:t>
        <a:bodyPr/>
        <a:lstStyle/>
        <a:p>
          <a:r>
            <a:rPr lang="en-US" dirty="0" err="1"/>
            <a:t>机遇目标</a:t>
          </a:r>
          <a:endParaRPr lang="en-US" dirty="0"/>
        </a:p>
      </dgm:t>
    </dgm:pt>
    <dgm:pt modelId="{4EB59563-B99D-4475-8071-E190348F0D16}" type="parTrans" cxnId="{9722DCDF-F36B-4776-BA4D-A8DCB85E43F6}">
      <dgm:prSet/>
      <dgm:spPr/>
      <dgm:t>
        <a:bodyPr/>
        <a:lstStyle/>
        <a:p>
          <a:endParaRPr lang="en-US"/>
        </a:p>
      </dgm:t>
    </dgm:pt>
    <dgm:pt modelId="{3707F3BF-47D1-464F-99BB-DEE9905ECC2D}" type="sibTrans" cxnId="{9722DCDF-F36B-4776-BA4D-A8DCB85E43F6}">
      <dgm:prSet/>
      <dgm:spPr/>
      <dgm:t>
        <a:bodyPr/>
        <a:lstStyle/>
        <a:p>
          <a:endParaRPr lang="en-US"/>
        </a:p>
      </dgm:t>
    </dgm:pt>
    <dgm:pt modelId="{8347B26F-2EA7-4AA4-BFEB-EF930A73EE4B}">
      <dgm:prSet/>
      <dgm:spPr/>
      <dgm:t>
        <a:bodyPr/>
        <a:lstStyle/>
        <a:p>
          <a:r>
            <a:rPr lang="en-US" dirty="0" err="1"/>
            <a:t>常规目标</a:t>
          </a:r>
          <a:endParaRPr lang="en-US" dirty="0"/>
        </a:p>
      </dgm:t>
    </dgm:pt>
    <dgm:pt modelId="{0703455C-0104-4723-9044-A7888FA51D73}" type="parTrans" cxnId="{08570A0A-B09C-4911-9A02-83902AB8BC0F}">
      <dgm:prSet/>
      <dgm:spPr/>
      <dgm:t>
        <a:bodyPr/>
        <a:lstStyle/>
        <a:p>
          <a:endParaRPr lang="en-US"/>
        </a:p>
      </dgm:t>
    </dgm:pt>
    <dgm:pt modelId="{CE4522C9-DC42-420A-8FD8-DBF49AAE6E3B}" type="sibTrans" cxnId="{08570A0A-B09C-4911-9A02-83902AB8BC0F}">
      <dgm:prSet/>
      <dgm:spPr/>
      <dgm:t>
        <a:bodyPr/>
        <a:lstStyle/>
        <a:p>
          <a:endParaRPr lang="en-US"/>
        </a:p>
      </dgm:t>
    </dgm:pt>
    <dgm:pt modelId="{B8486847-BF8C-4346-94A9-DAADB364979F}" type="pres">
      <dgm:prSet presAssocID="{936A6D9E-4611-4BB3-B03F-55B125713750}" presName="linear" presStyleCnt="0">
        <dgm:presLayoutVars>
          <dgm:animLvl val="lvl"/>
          <dgm:resizeHandles val="exact"/>
        </dgm:presLayoutVars>
      </dgm:prSet>
      <dgm:spPr/>
    </dgm:pt>
    <dgm:pt modelId="{2E924332-726E-144D-98D6-ED45D794FF8E}" type="pres">
      <dgm:prSet presAssocID="{6F156D7B-E400-4814-BC96-1F8457DEC6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B41472E-8595-5648-8D76-04C3F51178BF}" type="pres">
      <dgm:prSet presAssocID="{49A7846A-6704-45EE-9B41-1965311D761B}" presName="spacer" presStyleCnt="0"/>
      <dgm:spPr/>
    </dgm:pt>
    <dgm:pt modelId="{AB7B6718-6DDA-D141-937B-407769EED9B7}" type="pres">
      <dgm:prSet presAssocID="{9DD6243F-A78D-4936-81CD-584237CC26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4D0702-0D5C-174B-A044-9E89D731F88B}" type="pres">
      <dgm:prSet presAssocID="{3707F3BF-47D1-464F-99BB-DEE9905ECC2D}" presName="spacer" presStyleCnt="0"/>
      <dgm:spPr/>
    </dgm:pt>
    <dgm:pt modelId="{CA8E4C86-A612-F842-88E3-BA9C575A514B}" type="pres">
      <dgm:prSet presAssocID="{8347B26F-2EA7-4AA4-BFEB-EF930A73EE4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8570A0A-B09C-4911-9A02-83902AB8BC0F}" srcId="{936A6D9E-4611-4BB3-B03F-55B125713750}" destId="{8347B26F-2EA7-4AA4-BFEB-EF930A73EE4B}" srcOrd="2" destOrd="0" parTransId="{0703455C-0104-4723-9044-A7888FA51D73}" sibTransId="{CE4522C9-DC42-420A-8FD8-DBF49AAE6E3B}"/>
    <dgm:cxn modelId="{52771E0C-37BB-477F-A20F-B69B3599733E}" srcId="{936A6D9E-4611-4BB3-B03F-55B125713750}" destId="{6F156D7B-E400-4814-BC96-1F8457DEC611}" srcOrd="0" destOrd="0" parTransId="{3FB0DA42-EE12-4E2A-928E-5F21C4D27E8D}" sibTransId="{49A7846A-6704-45EE-9B41-1965311D761B}"/>
    <dgm:cxn modelId="{BD2A2646-8868-874D-8083-7F5590131C81}" type="presOf" srcId="{6F156D7B-E400-4814-BC96-1F8457DEC611}" destId="{2E924332-726E-144D-98D6-ED45D794FF8E}" srcOrd="0" destOrd="0" presId="urn:microsoft.com/office/officeart/2005/8/layout/vList2"/>
    <dgm:cxn modelId="{F599C78B-9E3E-8D45-9EA0-61F56724D506}" type="presOf" srcId="{936A6D9E-4611-4BB3-B03F-55B125713750}" destId="{B8486847-BF8C-4346-94A9-DAADB364979F}" srcOrd="0" destOrd="0" presId="urn:microsoft.com/office/officeart/2005/8/layout/vList2"/>
    <dgm:cxn modelId="{13AC1E92-53CF-9547-B4D8-A76FBCF812B6}" type="presOf" srcId="{9DD6243F-A78D-4936-81CD-584237CC26E1}" destId="{AB7B6718-6DDA-D141-937B-407769EED9B7}" srcOrd="0" destOrd="0" presId="urn:microsoft.com/office/officeart/2005/8/layout/vList2"/>
    <dgm:cxn modelId="{F2A41FAD-EC28-8D46-90C8-2D3EB20385A8}" type="presOf" srcId="{8347B26F-2EA7-4AA4-BFEB-EF930A73EE4B}" destId="{CA8E4C86-A612-F842-88E3-BA9C575A514B}" srcOrd="0" destOrd="0" presId="urn:microsoft.com/office/officeart/2005/8/layout/vList2"/>
    <dgm:cxn modelId="{9722DCDF-F36B-4776-BA4D-A8DCB85E43F6}" srcId="{936A6D9E-4611-4BB3-B03F-55B125713750}" destId="{9DD6243F-A78D-4936-81CD-584237CC26E1}" srcOrd="1" destOrd="0" parTransId="{4EB59563-B99D-4475-8071-E190348F0D16}" sibTransId="{3707F3BF-47D1-464F-99BB-DEE9905ECC2D}"/>
    <dgm:cxn modelId="{00A932F9-7936-F244-880B-1957E9375682}" type="presParOf" srcId="{B8486847-BF8C-4346-94A9-DAADB364979F}" destId="{2E924332-726E-144D-98D6-ED45D794FF8E}" srcOrd="0" destOrd="0" presId="urn:microsoft.com/office/officeart/2005/8/layout/vList2"/>
    <dgm:cxn modelId="{B1FDCBF1-7AE6-E44E-8291-3BF8EF68264F}" type="presParOf" srcId="{B8486847-BF8C-4346-94A9-DAADB364979F}" destId="{1B41472E-8595-5648-8D76-04C3F51178BF}" srcOrd="1" destOrd="0" presId="urn:microsoft.com/office/officeart/2005/8/layout/vList2"/>
    <dgm:cxn modelId="{D822A17E-ABC5-4F4B-B9A8-C5D78BA7F5B4}" type="presParOf" srcId="{B8486847-BF8C-4346-94A9-DAADB364979F}" destId="{AB7B6718-6DDA-D141-937B-407769EED9B7}" srcOrd="2" destOrd="0" presId="urn:microsoft.com/office/officeart/2005/8/layout/vList2"/>
    <dgm:cxn modelId="{565C85ED-2E3C-4949-AB7B-CE4AC964CDF1}" type="presParOf" srcId="{B8486847-BF8C-4346-94A9-DAADB364979F}" destId="{B44D0702-0D5C-174B-A044-9E89D731F88B}" srcOrd="3" destOrd="0" presId="urn:microsoft.com/office/officeart/2005/8/layout/vList2"/>
    <dgm:cxn modelId="{532BB513-73A6-8942-85C9-3E6FA8FECEDC}" type="presParOf" srcId="{B8486847-BF8C-4346-94A9-DAADB364979F}" destId="{CA8E4C86-A612-F842-88E3-BA9C575A514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99E77A-03E4-4F93-B0FD-A2D71BEA8412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724614A-8223-4BD0-9756-954CEFE253BD}">
      <dgm:prSet/>
      <dgm:spPr/>
      <dgm:t>
        <a:bodyPr/>
        <a:lstStyle/>
        <a:p>
          <a:r>
            <a:rPr lang="en-US" dirty="0"/>
            <a:t>GRM</a:t>
          </a:r>
          <a:r>
            <a:rPr lang="zh-CN" dirty="0"/>
            <a:t>（</a:t>
          </a:r>
          <a:r>
            <a:rPr lang="en-US" dirty="0"/>
            <a:t>15keV-5MeV</a:t>
          </a:r>
          <a:r>
            <a:rPr lang="zh-CN" dirty="0"/>
            <a:t>）</a:t>
          </a:r>
          <a:endParaRPr lang="en-US" altLang="zh-CN" dirty="0"/>
        </a:p>
        <a:p>
          <a:r>
            <a:rPr lang="zh-CN" altLang="en-US" dirty="0">
              <a:solidFill>
                <a:srgbClr val="FFFF00"/>
              </a:solidFill>
            </a:rPr>
            <a:t>支持警报确认</a:t>
          </a:r>
          <a:endParaRPr lang="en-US" dirty="0">
            <a:solidFill>
              <a:srgbClr val="FFFF00"/>
            </a:solidFill>
          </a:endParaRPr>
        </a:p>
      </dgm:t>
    </dgm:pt>
    <dgm:pt modelId="{559647A0-EC7E-4000-B29E-1B0E904D7582}" type="parTrans" cxnId="{32C88711-62C4-4B83-AFA8-40DE993C0AC5}">
      <dgm:prSet/>
      <dgm:spPr/>
      <dgm:t>
        <a:bodyPr/>
        <a:lstStyle/>
        <a:p>
          <a:endParaRPr lang="en-US"/>
        </a:p>
      </dgm:t>
    </dgm:pt>
    <dgm:pt modelId="{DF1A59F1-B3F2-4C57-9601-FFC7584D2501}" type="sibTrans" cxnId="{32C88711-62C4-4B83-AFA8-40DE993C0AC5}">
      <dgm:prSet/>
      <dgm:spPr/>
      <dgm:t>
        <a:bodyPr/>
        <a:lstStyle/>
        <a:p>
          <a:endParaRPr lang="en-US"/>
        </a:p>
      </dgm:t>
    </dgm:pt>
    <dgm:pt modelId="{C3940F29-EE46-4772-9059-F97A958C7366}">
      <dgm:prSet/>
      <dgm:spPr/>
      <dgm:t>
        <a:bodyPr/>
        <a:lstStyle/>
        <a:p>
          <a:r>
            <a:rPr lang="zh-CN" dirty="0"/>
            <a:t>坐标（～</a:t>
          </a:r>
          <a:r>
            <a:rPr lang="en-US" dirty="0"/>
            <a:t>5</a:t>
          </a:r>
          <a:r>
            <a:rPr lang="zh-CN" dirty="0"/>
            <a:t>度）持续时间、信噪比，光变曲线</a:t>
          </a:r>
          <a:endParaRPr lang="en-US" dirty="0"/>
        </a:p>
      </dgm:t>
    </dgm:pt>
    <dgm:pt modelId="{F9AC5ED7-8DA1-445D-90F4-40466A720745}" type="parTrans" cxnId="{7331BAD0-0594-447B-B071-EFABAF50652D}">
      <dgm:prSet/>
      <dgm:spPr/>
      <dgm:t>
        <a:bodyPr/>
        <a:lstStyle/>
        <a:p>
          <a:endParaRPr lang="en-US"/>
        </a:p>
      </dgm:t>
    </dgm:pt>
    <dgm:pt modelId="{B525510D-B291-4E99-93D7-1EC9DF563A4C}" type="sibTrans" cxnId="{7331BAD0-0594-447B-B071-EFABAF50652D}">
      <dgm:prSet/>
      <dgm:spPr/>
      <dgm:t>
        <a:bodyPr/>
        <a:lstStyle/>
        <a:p>
          <a:endParaRPr lang="en-US"/>
        </a:p>
      </dgm:t>
    </dgm:pt>
    <dgm:pt modelId="{ECED5F69-26B4-41A0-9EF2-D94DDB4E970C}">
      <dgm:prSet/>
      <dgm:spPr/>
      <dgm:t>
        <a:bodyPr/>
        <a:lstStyle/>
        <a:p>
          <a:r>
            <a:rPr lang="en-US" dirty="0"/>
            <a:t>Eclairs</a:t>
          </a:r>
          <a:r>
            <a:rPr lang="zh-CN" dirty="0"/>
            <a:t>（</a:t>
          </a:r>
          <a:r>
            <a:rPr lang="en-US" dirty="0"/>
            <a:t>4keV-150keV</a:t>
          </a:r>
          <a:r>
            <a:rPr lang="zh-CN" dirty="0"/>
            <a:t>）</a:t>
          </a:r>
          <a:endParaRPr lang="en-US" altLang="zh-CN" dirty="0"/>
        </a:p>
        <a:p>
          <a:r>
            <a:rPr lang="zh-CN" altLang="en-US" dirty="0">
              <a:solidFill>
                <a:srgbClr val="FFFF00"/>
              </a:solidFill>
            </a:rPr>
            <a:t>支持警报后随</a:t>
          </a:r>
          <a:endParaRPr lang="en-US" dirty="0">
            <a:solidFill>
              <a:srgbClr val="FFFF00"/>
            </a:solidFill>
          </a:endParaRPr>
        </a:p>
      </dgm:t>
    </dgm:pt>
    <dgm:pt modelId="{0F85FDC3-D907-42A2-80E6-E556CBF9E2C5}" type="parTrans" cxnId="{6889914A-58CF-4990-961B-B2EF8FD416D5}">
      <dgm:prSet/>
      <dgm:spPr/>
      <dgm:t>
        <a:bodyPr/>
        <a:lstStyle/>
        <a:p>
          <a:endParaRPr lang="en-US"/>
        </a:p>
      </dgm:t>
    </dgm:pt>
    <dgm:pt modelId="{B9F9E52C-23B3-4045-A30E-1D6481040DFD}" type="sibTrans" cxnId="{6889914A-58CF-4990-961B-B2EF8FD416D5}">
      <dgm:prSet/>
      <dgm:spPr/>
      <dgm:t>
        <a:bodyPr/>
        <a:lstStyle/>
        <a:p>
          <a:endParaRPr lang="en-US"/>
        </a:p>
      </dgm:t>
    </dgm:pt>
    <dgm:pt modelId="{5CD44566-FE19-47B5-B63D-85E5A9D763DE}">
      <dgm:prSet/>
      <dgm:spPr/>
      <dgm:t>
        <a:bodyPr/>
        <a:lstStyle/>
        <a:p>
          <a:r>
            <a:rPr lang="zh-CN" dirty="0"/>
            <a:t>坐标（</a:t>
          </a:r>
          <a:r>
            <a:rPr lang="en-US" dirty="0"/>
            <a:t>&lt;10 </a:t>
          </a:r>
          <a:r>
            <a:rPr lang="zh-CN" dirty="0"/>
            <a:t>角分）持续时间、信噪比，光变曲线</a:t>
          </a:r>
          <a:endParaRPr lang="en-US" dirty="0"/>
        </a:p>
      </dgm:t>
    </dgm:pt>
    <dgm:pt modelId="{844D7827-FAFD-4A8D-AE70-47D68CCF20C6}" type="parTrans" cxnId="{9DE44B06-0E15-4DC5-B46C-C78240DDAC82}">
      <dgm:prSet/>
      <dgm:spPr/>
      <dgm:t>
        <a:bodyPr/>
        <a:lstStyle/>
        <a:p>
          <a:endParaRPr lang="en-US"/>
        </a:p>
      </dgm:t>
    </dgm:pt>
    <dgm:pt modelId="{AFF83CB4-323A-4832-867A-9181F2603247}" type="sibTrans" cxnId="{9DE44B06-0E15-4DC5-B46C-C78240DDAC82}">
      <dgm:prSet/>
      <dgm:spPr/>
      <dgm:t>
        <a:bodyPr/>
        <a:lstStyle/>
        <a:p>
          <a:endParaRPr lang="en-US"/>
        </a:p>
      </dgm:t>
    </dgm:pt>
    <dgm:pt modelId="{88C9D63A-AB0F-43E0-9B34-5E58F746A9C1}">
      <dgm:prSet/>
      <dgm:spPr/>
      <dgm:t>
        <a:bodyPr/>
        <a:lstStyle/>
        <a:p>
          <a:r>
            <a:rPr lang="en-US" dirty="0"/>
            <a:t>MXT</a:t>
          </a:r>
          <a:r>
            <a:rPr lang="zh-CN" dirty="0"/>
            <a:t>（</a:t>
          </a:r>
          <a:r>
            <a:rPr lang="en-US" dirty="0"/>
            <a:t>0.2-10KeV</a:t>
          </a:r>
          <a:r>
            <a:rPr lang="zh-CN" dirty="0"/>
            <a:t>）</a:t>
          </a:r>
          <a:endParaRPr lang="en-US" altLang="zh-CN" dirty="0"/>
        </a:p>
        <a:p>
          <a:r>
            <a:rPr lang="zh-CN" altLang="en-US" dirty="0">
              <a:solidFill>
                <a:srgbClr val="FFFF00"/>
              </a:solidFill>
            </a:rPr>
            <a:t>支持警报和对应体识别</a:t>
          </a:r>
          <a:endParaRPr lang="en-US" dirty="0">
            <a:solidFill>
              <a:srgbClr val="FFFF00"/>
            </a:solidFill>
          </a:endParaRPr>
        </a:p>
      </dgm:t>
    </dgm:pt>
    <dgm:pt modelId="{2A7F8DA0-679C-4FFA-96D0-B4C7B741E06E}" type="parTrans" cxnId="{F74DF6E5-932D-40F0-AD09-2630A432542D}">
      <dgm:prSet/>
      <dgm:spPr/>
      <dgm:t>
        <a:bodyPr/>
        <a:lstStyle/>
        <a:p>
          <a:endParaRPr lang="en-US"/>
        </a:p>
      </dgm:t>
    </dgm:pt>
    <dgm:pt modelId="{DFD435A9-52E3-4206-BADB-D0ACDD64E2F4}" type="sibTrans" cxnId="{F74DF6E5-932D-40F0-AD09-2630A432542D}">
      <dgm:prSet/>
      <dgm:spPr/>
      <dgm:t>
        <a:bodyPr/>
        <a:lstStyle/>
        <a:p>
          <a:endParaRPr lang="en-US"/>
        </a:p>
      </dgm:t>
    </dgm:pt>
    <dgm:pt modelId="{AB66B38F-954C-4BBB-B607-5729D59C6146}">
      <dgm:prSet/>
      <dgm:spPr/>
      <dgm:t>
        <a:bodyPr/>
        <a:lstStyle/>
        <a:p>
          <a:r>
            <a:rPr lang="zh-CN"/>
            <a:t>坐标（～</a:t>
          </a:r>
          <a:r>
            <a:rPr lang="en-US"/>
            <a:t>2</a:t>
          </a:r>
          <a:r>
            <a:rPr lang="zh-CN"/>
            <a:t>角分），持续时间、信噪比，光变曲线</a:t>
          </a:r>
          <a:endParaRPr lang="en-US"/>
        </a:p>
      </dgm:t>
    </dgm:pt>
    <dgm:pt modelId="{032D7BD9-5722-4F83-96ED-C6707CE957BC}" type="parTrans" cxnId="{E8A2905C-C889-4B11-83DE-012C10E0B7DD}">
      <dgm:prSet/>
      <dgm:spPr/>
      <dgm:t>
        <a:bodyPr/>
        <a:lstStyle/>
        <a:p>
          <a:endParaRPr lang="en-US"/>
        </a:p>
      </dgm:t>
    </dgm:pt>
    <dgm:pt modelId="{11241C1A-6F3A-492D-BB72-3431B7441654}" type="sibTrans" cxnId="{E8A2905C-C889-4B11-83DE-012C10E0B7DD}">
      <dgm:prSet/>
      <dgm:spPr/>
      <dgm:t>
        <a:bodyPr/>
        <a:lstStyle/>
        <a:p>
          <a:endParaRPr lang="en-US"/>
        </a:p>
      </dgm:t>
    </dgm:pt>
    <dgm:pt modelId="{318BE7F3-6801-4BEB-B5B6-0DB905569D05}">
      <dgm:prSet/>
      <dgm:spPr/>
      <dgm:t>
        <a:bodyPr/>
        <a:lstStyle/>
        <a:p>
          <a:r>
            <a:rPr lang="en-US" dirty="0"/>
            <a:t>VT</a:t>
          </a:r>
          <a:r>
            <a:rPr lang="zh-CN" dirty="0"/>
            <a:t>（</a:t>
          </a:r>
          <a:r>
            <a:rPr lang="en-US" dirty="0"/>
            <a:t>400-1000nm</a:t>
          </a:r>
          <a:r>
            <a:rPr lang="zh-CN" dirty="0"/>
            <a:t>）</a:t>
          </a:r>
          <a:r>
            <a:rPr lang="en-US" altLang="zh-CN" dirty="0"/>
            <a:t>+</a:t>
          </a:r>
          <a:r>
            <a:rPr lang="zh-CN" altLang="en-US" dirty="0"/>
            <a:t>地面自动后随</a:t>
          </a:r>
          <a:endParaRPr lang="en-US" altLang="zh-CN" dirty="0"/>
        </a:p>
        <a:p>
          <a:r>
            <a:rPr lang="zh-CN" altLang="en-US" dirty="0">
              <a:solidFill>
                <a:srgbClr val="FFFF00"/>
              </a:solidFill>
            </a:rPr>
            <a:t>支持对应体和特殊伽马暴证认</a:t>
          </a:r>
          <a:endParaRPr lang="en-US" dirty="0">
            <a:solidFill>
              <a:srgbClr val="FFFF00"/>
            </a:solidFill>
          </a:endParaRPr>
        </a:p>
      </dgm:t>
    </dgm:pt>
    <dgm:pt modelId="{119AD95B-8D0C-44F1-A644-F2134AF9E4D7}" type="parTrans" cxnId="{97183A49-640F-4853-9E13-1535209A6E76}">
      <dgm:prSet/>
      <dgm:spPr/>
      <dgm:t>
        <a:bodyPr/>
        <a:lstStyle/>
        <a:p>
          <a:endParaRPr lang="en-US"/>
        </a:p>
      </dgm:t>
    </dgm:pt>
    <dgm:pt modelId="{B71027EE-62ED-4D5E-91E6-25AD6A76566D}" type="sibTrans" cxnId="{97183A49-640F-4853-9E13-1535209A6E76}">
      <dgm:prSet/>
      <dgm:spPr/>
      <dgm:t>
        <a:bodyPr/>
        <a:lstStyle/>
        <a:p>
          <a:endParaRPr lang="en-US"/>
        </a:p>
      </dgm:t>
    </dgm:pt>
    <dgm:pt modelId="{6E66F57E-1ADB-423D-B5AD-6C66DDFF913C}">
      <dgm:prSet/>
      <dgm:spPr/>
      <dgm:t>
        <a:bodyPr/>
        <a:lstStyle/>
        <a:p>
          <a:r>
            <a:rPr lang="zh-CN" dirty="0"/>
            <a:t>星表，候选体（</a:t>
          </a:r>
          <a:r>
            <a:rPr lang="en-US" dirty="0"/>
            <a:t>&lt;1</a:t>
          </a:r>
          <a:r>
            <a:rPr lang="zh-CN" dirty="0"/>
            <a:t>角秒）、光变、</a:t>
          </a:r>
          <a:r>
            <a:rPr lang="en-US" dirty="0"/>
            <a:t>1</a:t>
          </a:r>
          <a:r>
            <a:rPr lang="zh-CN" dirty="0"/>
            <a:t> </a:t>
          </a:r>
          <a:r>
            <a:rPr lang="en-US" dirty="0"/>
            <a:t>bit</a:t>
          </a:r>
          <a:r>
            <a:rPr lang="zh-CN" dirty="0"/>
            <a:t>证认图</a:t>
          </a:r>
          <a:endParaRPr lang="en-US" dirty="0"/>
        </a:p>
      </dgm:t>
    </dgm:pt>
    <dgm:pt modelId="{0EFCCBED-9512-4F23-8569-1888C3DD49E9}" type="parTrans" cxnId="{A3BD26C8-01DD-4F88-A93A-FEBD8AF9CDC0}">
      <dgm:prSet/>
      <dgm:spPr/>
      <dgm:t>
        <a:bodyPr/>
        <a:lstStyle/>
        <a:p>
          <a:endParaRPr lang="en-US"/>
        </a:p>
      </dgm:t>
    </dgm:pt>
    <dgm:pt modelId="{BD0D703C-4C76-4C0A-8A51-614650342B73}" type="sibTrans" cxnId="{A3BD26C8-01DD-4F88-A93A-FEBD8AF9CDC0}">
      <dgm:prSet/>
      <dgm:spPr/>
      <dgm:t>
        <a:bodyPr/>
        <a:lstStyle/>
        <a:p>
          <a:endParaRPr lang="en-US"/>
        </a:p>
      </dgm:t>
    </dgm:pt>
    <dgm:pt modelId="{9853834A-9F7B-D643-AE09-12103AA25DDA}" type="pres">
      <dgm:prSet presAssocID="{5099E77A-03E4-4F93-B0FD-A2D71BEA8412}" presName="Name0" presStyleCnt="0">
        <dgm:presLayoutVars>
          <dgm:dir/>
          <dgm:animLvl val="lvl"/>
          <dgm:resizeHandles val="exact"/>
        </dgm:presLayoutVars>
      </dgm:prSet>
      <dgm:spPr/>
    </dgm:pt>
    <dgm:pt modelId="{E4DCBC69-60F1-8D41-ABCA-BF857A3B8A98}" type="pres">
      <dgm:prSet presAssocID="{9724614A-8223-4BD0-9756-954CEFE253BD}" presName="linNode" presStyleCnt="0"/>
      <dgm:spPr/>
    </dgm:pt>
    <dgm:pt modelId="{8BA7D5F8-FF00-2644-92A3-ABFAF0E9474C}" type="pres">
      <dgm:prSet presAssocID="{9724614A-8223-4BD0-9756-954CEFE253BD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C9AEC77-0DD0-534B-BCDD-D4F4429C5B8D}" type="pres">
      <dgm:prSet presAssocID="{9724614A-8223-4BD0-9756-954CEFE253BD}" presName="descendantText" presStyleLbl="alignAccFollowNode1" presStyleIdx="0" presStyleCnt="4">
        <dgm:presLayoutVars>
          <dgm:bulletEnabled val="1"/>
        </dgm:presLayoutVars>
      </dgm:prSet>
      <dgm:spPr/>
    </dgm:pt>
    <dgm:pt modelId="{56BB48ED-7FB8-544D-9867-3AC8A451A532}" type="pres">
      <dgm:prSet presAssocID="{DF1A59F1-B3F2-4C57-9601-FFC7584D2501}" presName="sp" presStyleCnt="0"/>
      <dgm:spPr/>
    </dgm:pt>
    <dgm:pt modelId="{5A8E4985-7BF0-9449-A34E-43597A318CCD}" type="pres">
      <dgm:prSet presAssocID="{ECED5F69-26B4-41A0-9EF2-D94DDB4E970C}" presName="linNode" presStyleCnt="0"/>
      <dgm:spPr/>
    </dgm:pt>
    <dgm:pt modelId="{90752B67-E188-7440-8EB2-3C4CFE3BD468}" type="pres">
      <dgm:prSet presAssocID="{ECED5F69-26B4-41A0-9EF2-D94DDB4E970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794A8B9-40DC-FC4A-AE85-EA42F3D36969}" type="pres">
      <dgm:prSet presAssocID="{ECED5F69-26B4-41A0-9EF2-D94DDB4E970C}" presName="descendantText" presStyleLbl="alignAccFollowNode1" presStyleIdx="1" presStyleCnt="4">
        <dgm:presLayoutVars>
          <dgm:bulletEnabled val="1"/>
        </dgm:presLayoutVars>
      </dgm:prSet>
      <dgm:spPr/>
    </dgm:pt>
    <dgm:pt modelId="{622A1957-352F-7047-AC1A-E5F1C0A30E72}" type="pres">
      <dgm:prSet presAssocID="{B9F9E52C-23B3-4045-A30E-1D6481040DFD}" presName="sp" presStyleCnt="0"/>
      <dgm:spPr/>
    </dgm:pt>
    <dgm:pt modelId="{4A78FEA8-864D-3C42-A03F-F4EF114068C0}" type="pres">
      <dgm:prSet presAssocID="{88C9D63A-AB0F-43E0-9B34-5E58F746A9C1}" presName="linNode" presStyleCnt="0"/>
      <dgm:spPr/>
    </dgm:pt>
    <dgm:pt modelId="{F17ECE5A-0672-5349-B70A-37D6A8BB25B1}" type="pres">
      <dgm:prSet presAssocID="{88C9D63A-AB0F-43E0-9B34-5E58F746A9C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0A19B43-D598-E24A-AE75-FDB7439D7794}" type="pres">
      <dgm:prSet presAssocID="{88C9D63A-AB0F-43E0-9B34-5E58F746A9C1}" presName="descendantText" presStyleLbl="alignAccFollowNode1" presStyleIdx="2" presStyleCnt="4">
        <dgm:presLayoutVars>
          <dgm:bulletEnabled val="1"/>
        </dgm:presLayoutVars>
      </dgm:prSet>
      <dgm:spPr/>
    </dgm:pt>
    <dgm:pt modelId="{971E50AA-CB4C-6543-AA3A-58B7BA0B760C}" type="pres">
      <dgm:prSet presAssocID="{DFD435A9-52E3-4206-BADB-D0ACDD64E2F4}" presName="sp" presStyleCnt="0"/>
      <dgm:spPr/>
    </dgm:pt>
    <dgm:pt modelId="{5398452F-41D0-554D-864A-419567BE5A7D}" type="pres">
      <dgm:prSet presAssocID="{318BE7F3-6801-4BEB-B5B6-0DB905569D05}" presName="linNode" presStyleCnt="0"/>
      <dgm:spPr/>
    </dgm:pt>
    <dgm:pt modelId="{B48A9CDB-551F-7042-9EC5-C56275A1502D}" type="pres">
      <dgm:prSet presAssocID="{318BE7F3-6801-4BEB-B5B6-0DB905569D0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B5E54209-84CA-AC47-8192-3B7603679DEA}" type="pres">
      <dgm:prSet presAssocID="{318BE7F3-6801-4BEB-B5B6-0DB905569D0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DE44B06-0E15-4DC5-B46C-C78240DDAC82}" srcId="{ECED5F69-26B4-41A0-9EF2-D94DDB4E970C}" destId="{5CD44566-FE19-47B5-B63D-85E5A9D763DE}" srcOrd="0" destOrd="0" parTransId="{844D7827-FAFD-4A8D-AE70-47D68CCF20C6}" sibTransId="{AFF83CB4-323A-4832-867A-9181F2603247}"/>
    <dgm:cxn modelId="{9CCF2010-E7F4-D74D-81CF-B258BD4D19C6}" type="presOf" srcId="{5CD44566-FE19-47B5-B63D-85E5A9D763DE}" destId="{6794A8B9-40DC-FC4A-AE85-EA42F3D36969}" srcOrd="0" destOrd="0" presId="urn:microsoft.com/office/officeart/2005/8/layout/vList5"/>
    <dgm:cxn modelId="{32C88711-62C4-4B83-AFA8-40DE993C0AC5}" srcId="{5099E77A-03E4-4F93-B0FD-A2D71BEA8412}" destId="{9724614A-8223-4BD0-9756-954CEFE253BD}" srcOrd="0" destOrd="0" parTransId="{559647A0-EC7E-4000-B29E-1B0E904D7582}" sibTransId="{DF1A59F1-B3F2-4C57-9601-FFC7584D2501}"/>
    <dgm:cxn modelId="{A067011E-0C63-DA4D-8079-48BD7F10E838}" type="presOf" srcId="{88C9D63A-AB0F-43E0-9B34-5E58F746A9C1}" destId="{F17ECE5A-0672-5349-B70A-37D6A8BB25B1}" srcOrd="0" destOrd="0" presId="urn:microsoft.com/office/officeart/2005/8/layout/vList5"/>
    <dgm:cxn modelId="{7E3B1F35-70E0-0245-8497-5CEA21F23ECE}" type="presOf" srcId="{9724614A-8223-4BD0-9756-954CEFE253BD}" destId="{8BA7D5F8-FF00-2644-92A3-ABFAF0E9474C}" srcOrd="0" destOrd="0" presId="urn:microsoft.com/office/officeart/2005/8/layout/vList5"/>
    <dgm:cxn modelId="{97183A49-640F-4853-9E13-1535209A6E76}" srcId="{5099E77A-03E4-4F93-B0FD-A2D71BEA8412}" destId="{318BE7F3-6801-4BEB-B5B6-0DB905569D05}" srcOrd="3" destOrd="0" parTransId="{119AD95B-8D0C-44F1-A644-F2134AF9E4D7}" sibTransId="{B71027EE-62ED-4D5E-91E6-25AD6A76566D}"/>
    <dgm:cxn modelId="{15B9204A-C5F2-9044-AA25-9F0F079CA813}" type="presOf" srcId="{AB66B38F-954C-4BBB-B607-5729D59C6146}" destId="{A0A19B43-D598-E24A-AE75-FDB7439D7794}" srcOrd="0" destOrd="0" presId="urn:microsoft.com/office/officeart/2005/8/layout/vList5"/>
    <dgm:cxn modelId="{6889914A-58CF-4990-961B-B2EF8FD416D5}" srcId="{5099E77A-03E4-4F93-B0FD-A2D71BEA8412}" destId="{ECED5F69-26B4-41A0-9EF2-D94DDB4E970C}" srcOrd="1" destOrd="0" parTransId="{0F85FDC3-D907-42A2-80E6-E556CBF9E2C5}" sibTransId="{B9F9E52C-23B3-4045-A30E-1D6481040DFD}"/>
    <dgm:cxn modelId="{7724B851-7B9D-104D-B06C-D9B415C801AD}" type="presOf" srcId="{ECED5F69-26B4-41A0-9EF2-D94DDB4E970C}" destId="{90752B67-E188-7440-8EB2-3C4CFE3BD468}" srcOrd="0" destOrd="0" presId="urn:microsoft.com/office/officeart/2005/8/layout/vList5"/>
    <dgm:cxn modelId="{E8A2905C-C889-4B11-83DE-012C10E0B7DD}" srcId="{88C9D63A-AB0F-43E0-9B34-5E58F746A9C1}" destId="{AB66B38F-954C-4BBB-B607-5729D59C6146}" srcOrd="0" destOrd="0" parTransId="{032D7BD9-5722-4F83-96ED-C6707CE957BC}" sibTransId="{11241C1A-6F3A-492D-BB72-3431B7441654}"/>
    <dgm:cxn modelId="{D9C9146F-B4AB-E044-8E74-FFCD6AA4F9FA}" type="presOf" srcId="{318BE7F3-6801-4BEB-B5B6-0DB905569D05}" destId="{B48A9CDB-551F-7042-9EC5-C56275A1502D}" srcOrd="0" destOrd="0" presId="urn:microsoft.com/office/officeart/2005/8/layout/vList5"/>
    <dgm:cxn modelId="{6FB3FD8F-1A07-9140-BAE6-C563C45771CF}" type="presOf" srcId="{6E66F57E-1ADB-423D-B5AD-6C66DDFF913C}" destId="{B5E54209-84CA-AC47-8192-3B7603679DEA}" srcOrd="0" destOrd="0" presId="urn:microsoft.com/office/officeart/2005/8/layout/vList5"/>
    <dgm:cxn modelId="{3C05E6A0-0934-B645-8FDA-C00D4CD64CC6}" type="presOf" srcId="{5099E77A-03E4-4F93-B0FD-A2D71BEA8412}" destId="{9853834A-9F7B-D643-AE09-12103AA25DDA}" srcOrd="0" destOrd="0" presId="urn:microsoft.com/office/officeart/2005/8/layout/vList5"/>
    <dgm:cxn modelId="{A3BD26C8-01DD-4F88-A93A-FEBD8AF9CDC0}" srcId="{318BE7F3-6801-4BEB-B5B6-0DB905569D05}" destId="{6E66F57E-1ADB-423D-B5AD-6C66DDFF913C}" srcOrd="0" destOrd="0" parTransId="{0EFCCBED-9512-4F23-8569-1888C3DD49E9}" sibTransId="{BD0D703C-4C76-4C0A-8A51-614650342B73}"/>
    <dgm:cxn modelId="{FA1311CA-9E29-9442-8684-2C5DB4CE1990}" type="presOf" srcId="{C3940F29-EE46-4772-9059-F97A958C7366}" destId="{FC9AEC77-0DD0-534B-BCDD-D4F4429C5B8D}" srcOrd="0" destOrd="0" presId="urn:microsoft.com/office/officeart/2005/8/layout/vList5"/>
    <dgm:cxn modelId="{7331BAD0-0594-447B-B071-EFABAF50652D}" srcId="{9724614A-8223-4BD0-9756-954CEFE253BD}" destId="{C3940F29-EE46-4772-9059-F97A958C7366}" srcOrd="0" destOrd="0" parTransId="{F9AC5ED7-8DA1-445D-90F4-40466A720745}" sibTransId="{B525510D-B291-4E99-93D7-1EC9DF563A4C}"/>
    <dgm:cxn modelId="{F74DF6E5-932D-40F0-AD09-2630A432542D}" srcId="{5099E77A-03E4-4F93-B0FD-A2D71BEA8412}" destId="{88C9D63A-AB0F-43E0-9B34-5E58F746A9C1}" srcOrd="2" destOrd="0" parTransId="{2A7F8DA0-679C-4FFA-96D0-B4C7B741E06E}" sibTransId="{DFD435A9-52E3-4206-BADB-D0ACDD64E2F4}"/>
    <dgm:cxn modelId="{27195A00-0EA2-424F-B189-6F7EF96FDF98}" type="presParOf" srcId="{9853834A-9F7B-D643-AE09-12103AA25DDA}" destId="{E4DCBC69-60F1-8D41-ABCA-BF857A3B8A98}" srcOrd="0" destOrd="0" presId="urn:microsoft.com/office/officeart/2005/8/layout/vList5"/>
    <dgm:cxn modelId="{84D0887D-2D1A-E64B-929E-EA58241F720E}" type="presParOf" srcId="{E4DCBC69-60F1-8D41-ABCA-BF857A3B8A98}" destId="{8BA7D5F8-FF00-2644-92A3-ABFAF0E9474C}" srcOrd="0" destOrd="0" presId="urn:microsoft.com/office/officeart/2005/8/layout/vList5"/>
    <dgm:cxn modelId="{A98897CB-4DEA-8844-9F80-6FC1D70BCC42}" type="presParOf" srcId="{E4DCBC69-60F1-8D41-ABCA-BF857A3B8A98}" destId="{FC9AEC77-0DD0-534B-BCDD-D4F4429C5B8D}" srcOrd="1" destOrd="0" presId="urn:microsoft.com/office/officeart/2005/8/layout/vList5"/>
    <dgm:cxn modelId="{D08B659F-E309-1F49-A2FB-900AAB2A0169}" type="presParOf" srcId="{9853834A-9F7B-D643-AE09-12103AA25DDA}" destId="{56BB48ED-7FB8-544D-9867-3AC8A451A532}" srcOrd="1" destOrd="0" presId="urn:microsoft.com/office/officeart/2005/8/layout/vList5"/>
    <dgm:cxn modelId="{9456D388-72FC-1140-AD53-B3AED80F2940}" type="presParOf" srcId="{9853834A-9F7B-D643-AE09-12103AA25DDA}" destId="{5A8E4985-7BF0-9449-A34E-43597A318CCD}" srcOrd="2" destOrd="0" presId="urn:microsoft.com/office/officeart/2005/8/layout/vList5"/>
    <dgm:cxn modelId="{F5C0CC16-1666-E840-92E4-DEF73129021B}" type="presParOf" srcId="{5A8E4985-7BF0-9449-A34E-43597A318CCD}" destId="{90752B67-E188-7440-8EB2-3C4CFE3BD468}" srcOrd="0" destOrd="0" presId="urn:microsoft.com/office/officeart/2005/8/layout/vList5"/>
    <dgm:cxn modelId="{E5A41E0C-2EFC-0044-8A37-90CE1134DDEF}" type="presParOf" srcId="{5A8E4985-7BF0-9449-A34E-43597A318CCD}" destId="{6794A8B9-40DC-FC4A-AE85-EA42F3D36969}" srcOrd="1" destOrd="0" presId="urn:microsoft.com/office/officeart/2005/8/layout/vList5"/>
    <dgm:cxn modelId="{1806CF3B-3B1D-0D49-A29F-6EE9E4E3B27C}" type="presParOf" srcId="{9853834A-9F7B-D643-AE09-12103AA25DDA}" destId="{622A1957-352F-7047-AC1A-E5F1C0A30E72}" srcOrd="3" destOrd="0" presId="urn:microsoft.com/office/officeart/2005/8/layout/vList5"/>
    <dgm:cxn modelId="{24095E1D-D802-6A45-A3B0-CACFAE0CE651}" type="presParOf" srcId="{9853834A-9F7B-D643-AE09-12103AA25DDA}" destId="{4A78FEA8-864D-3C42-A03F-F4EF114068C0}" srcOrd="4" destOrd="0" presId="urn:microsoft.com/office/officeart/2005/8/layout/vList5"/>
    <dgm:cxn modelId="{A26556EC-79A1-194C-920B-6936766F0995}" type="presParOf" srcId="{4A78FEA8-864D-3C42-A03F-F4EF114068C0}" destId="{F17ECE5A-0672-5349-B70A-37D6A8BB25B1}" srcOrd="0" destOrd="0" presId="urn:microsoft.com/office/officeart/2005/8/layout/vList5"/>
    <dgm:cxn modelId="{51213B18-EA7A-CD41-A8D4-38229999F22C}" type="presParOf" srcId="{4A78FEA8-864D-3C42-A03F-F4EF114068C0}" destId="{A0A19B43-D598-E24A-AE75-FDB7439D7794}" srcOrd="1" destOrd="0" presId="urn:microsoft.com/office/officeart/2005/8/layout/vList5"/>
    <dgm:cxn modelId="{DE8EC27E-5263-3646-AC5F-6064FED7DD5B}" type="presParOf" srcId="{9853834A-9F7B-D643-AE09-12103AA25DDA}" destId="{971E50AA-CB4C-6543-AA3A-58B7BA0B760C}" srcOrd="5" destOrd="0" presId="urn:microsoft.com/office/officeart/2005/8/layout/vList5"/>
    <dgm:cxn modelId="{DE5BE27A-E72B-F24A-B78E-0A993D8E9A9B}" type="presParOf" srcId="{9853834A-9F7B-D643-AE09-12103AA25DDA}" destId="{5398452F-41D0-554D-864A-419567BE5A7D}" srcOrd="6" destOrd="0" presId="urn:microsoft.com/office/officeart/2005/8/layout/vList5"/>
    <dgm:cxn modelId="{6E2D6874-3AF8-BC46-863A-EA1F99A36403}" type="presParOf" srcId="{5398452F-41D0-554D-864A-419567BE5A7D}" destId="{B48A9CDB-551F-7042-9EC5-C56275A1502D}" srcOrd="0" destOrd="0" presId="urn:microsoft.com/office/officeart/2005/8/layout/vList5"/>
    <dgm:cxn modelId="{B95EF62E-F6EE-414D-B3C9-97A4C97CE1C6}" type="presParOf" srcId="{5398452F-41D0-554D-864A-419567BE5A7D}" destId="{B5E54209-84CA-AC47-8192-3B7603679DE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D93677-310B-44A7-AE16-33F6DEA74FD7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4E9747A-C275-4465-9FDB-FAE2A665E52F}">
      <dgm:prSet/>
      <dgm:spPr/>
      <dgm:t>
        <a:bodyPr/>
        <a:lstStyle/>
        <a:p>
          <a:r>
            <a:rPr lang="en-US"/>
            <a:t>GRB </a:t>
          </a:r>
          <a:r>
            <a:rPr lang="zh-CN"/>
            <a:t>：</a:t>
          </a:r>
          <a:endParaRPr lang="en-US"/>
        </a:p>
      </dgm:t>
    </dgm:pt>
    <dgm:pt modelId="{D7F8CE63-C8F8-4862-93AE-FC299016788F}" type="parTrans" cxnId="{8E147351-6993-4C2B-B41F-8CE895A85F9F}">
      <dgm:prSet/>
      <dgm:spPr/>
      <dgm:t>
        <a:bodyPr/>
        <a:lstStyle/>
        <a:p>
          <a:endParaRPr lang="en-US"/>
        </a:p>
      </dgm:t>
    </dgm:pt>
    <dgm:pt modelId="{8D91F125-E9A1-48FC-9C38-67674F914B45}" type="sibTrans" cxnId="{8E147351-6993-4C2B-B41F-8CE895A85F9F}">
      <dgm:prSet/>
      <dgm:spPr/>
      <dgm:t>
        <a:bodyPr/>
        <a:lstStyle/>
        <a:p>
          <a:endParaRPr lang="en-US"/>
        </a:p>
      </dgm:t>
    </dgm:pt>
    <dgm:pt modelId="{BE2C9415-828B-4909-B169-25D8887B43ED}">
      <dgm:prSet/>
      <dgm:spPr/>
      <dgm:t>
        <a:bodyPr/>
        <a:lstStyle/>
        <a:p>
          <a:r>
            <a:rPr lang="en-US"/>
            <a:t>SVOM</a:t>
          </a:r>
          <a:r>
            <a:rPr lang="zh-CN"/>
            <a:t> </a:t>
          </a:r>
          <a:r>
            <a:rPr lang="en-US"/>
            <a:t>GRB</a:t>
          </a:r>
          <a:r>
            <a:rPr lang="zh-CN"/>
            <a:t>科学工作组（</a:t>
          </a:r>
          <a:r>
            <a:rPr lang="en-US"/>
            <a:t>GRB-SWG</a:t>
          </a:r>
          <a:r>
            <a:rPr lang="zh-CN"/>
            <a:t>）</a:t>
          </a:r>
          <a:endParaRPr lang="en-US"/>
        </a:p>
      </dgm:t>
    </dgm:pt>
    <dgm:pt modelId="{9A839AA5-0B1F-41EF-8DE7-4F2A5DA7363A}" type="parTrans" cxnId="{D6ACB8F6-20B2-4392-97CD-BAAB89BC6EE3}">
      <dgm:prSet/>
      <dgm:spPr/>
      <dgm:t>
        <a:bodyPr/>
        <a:lstStyle/>
        <a:p>
          <a:endParaRPr lang="en-US"/>
        </a:p>
      </dgm:t>
    </dgm:pt>
    <dgm:pt modelId="{CB0CDC1F-18FB-4BDC-947F-F96E764C88BD}" type="sibTrans" cxnId="{D6ACB8F6-20B2-4392-97CD-BAAB89BC6EE3}">
      <dgm:prSet/>
      <dgm:spPr/>
      <dgm:t>
        <a:bodyPr/>
        <a:lstStyle/>
        <a:p>
          <a:endParaRPr lang="en-US"/>
        </a:p>
      </dgm:t>
    </dgm:pt>
    <dgm:pt modelId="{FB798508-96F2-49AC-A745-330138CF3C59}">
      <dgm:prSet/>
      <dgm:spPr/>
      <dgm:t>
        <a:bodyPr/>
        <a:lstStyle/>
        <a:p>
          <a:r>
            <a:rPr lang="zh-CN"/>
            <a:t>主要快视信息（坐标，时间等）快速释放给</a:t>
          </a:r>
          <a:r>
            <a:rPr lang="en-US"/>
            <a:t>GRB</a:t>
          </a:r>
          <a:r>
            <a:rPr lang="zh-CN"/>
            <a:t>科学界</a:t>
          </a:r>
          <a:endParaRPr lang="en-US"/>
        </a:p>
      </dgm:t>
    </dgm:pt>
    <dgm:pt modelId="{326AEBC2-A9D7-4BDA-B7B5-3DA529CDDB08}" type="parTrans" cxnId="{984681BE-4E6A-4529-B99A-F3530C803466}">
      <dgm:prSet/>
      <dgm:spPr/>
      <dgm:t>
        <a:bodyPr/>
        <a:lstStyle/>
        <a:p>
          <a:endParaRPr lang="en-US"/>
        </a:p>
      </dgm:t>
    </dgm:pt>
    <dgm:pt modelId="{80CEB551-FF31-46E9-B194-3E4DD46ED428}" type="sibTrans" cxnId="{984681BE-4E6A-4529-B99A-F3530C803466}">
      <dgm:prSet/>
      <dgm:spPr/>
      <dgm:t>
        <a:bodyPr/>
        <a:lstStyle/>
        <a:p>
          <a:endParaRPr lang="en-US"/>
        </a:p>
      </dgm:t>
    </dgm:pt>
    <dgm:pt modelId="{E3897372-0A49-4D70-85B8-30BA8323C171}">
      <dgm:prSet/>
      <dgm:spPr/>
      <dgm:t>
        <a:bodyPr/>
        <a:lstStyle/>
        <a:p>
          <a:r>
            <a:rPr lang="en-US" dirty="0" err="1"/>
            <a:t>BA可</a:t>
          </a:r>
          <a:r>
            <a:rPr lang="zh-CN" dirty="0"/>
            <a:t>优先使用数据</a:t>
          </a:r>
          <a:endParaRPr lang="en-US" dirty="0"/>
        </a:p>
      </dgm:t>
    </dgm:pt>
    <dgm:pt modelId="{E9069CA1-9D7B-4A8F-AEBB-40CEEEC4A952}" type="parTrans" cxnId="{AFFA4A6A-67E5-44BB-9174-ACCA9115E180}">
      <dgm:prSet/>
      <dgm:spPr/>
      <dgm:t>
        <a:bodyPr/>
        <a:lstStyle/>
        <a:p>
          <a:endParaRPr lang="en-US"/>
        </a:p>
      </dgm:t>
    </dgm:pt>
    <dgm:pt modelId="{4FA4AE50-9288-40CC-A4A5-2E8414B00EAA}" type="sibTrans" cxnId="{AFFA4A6A-67E5-44BB-9174-ACCA9115E180}">
      <dgm:prSet/>
      <dgm:spPr/>
      <dgm:t>
        <a:bodyPr/>
        <a:lstStyle/>
        <a:p>
          <a:endParaRPr lang="en-US"/>
        </a:p>
      </dgm:t>
    </dgm:pt>
    <dgm:pt modelId="{EB7A012C-194C-47BC-9E25-0CA502481E70}">
      <dgm:prSet/>
      <dgm:spPr/>
      <dgm:t>
        <a:bodyPr/>
        <a:lstStyle/>
        <a:p>
          <a:r>
            <a:rPr lang="zh-CN" altLang="en-US" dirty="0"/>
            <a:t>科学工作组</a:t>
          </a:r>
          <a:r>
            <a:rPr lang="zh-CN" dirty="0"/>
            <a:t>讨论和</a:t>
          </a:r>
          <a:r>
            <a:rPr lang="zh-CN" altLang="en-US" dirty="0"/>
            <a:t>协调</a:t>
          </a:r>
          <a:r>
            <a:rPr lang="zh-CN" dirty="0"/>
            <a:t>相关问题</a:t>
          </a:r>
          <a:endParaRPr lang="en-US" dirty="0"/>
        </a:p>
      </dgm:t>
    </dgm:pt>
    <dgm:pt modelId="{6B092A1C-EDF2-4012-A3E0-67D30FF7C80F}" type="parTrans" cxnId="{7021C8B8-BA21-4A9E-ADAF-23AB4CF428D5}">
      <dgm:prSet/>
      <dgm:spPr/>
      <dgm:t>
        <a:bodyPr/>
        <a:lstStyle/>
        <a:p>
          <a:endParaRPr lang="en-US"/>
        </a:p>
      </dgm:t>
    </dgm:pt>
    <dgm:pt modelId="{E795FC34-1401-4B17-AA24-9E71D29E4201}" type="sibTrans" cxnId="{7021C8B8-BA21-4A9E-ADAF-23AB4CF428D5}">
      <dgm:prSet/>
      <dgm:spPr/>
      <dgm:t>
        <a:bodyPr/>
        <a:lstStyle/>
        <a:p>
          <a:endParaRPr lang="en-US"/>
        </a:p>
      </dgm:t>
    </dgm:pt>
    <dgm:pt modelId="{94A497F4-9E67-40CA-91F2-B19B163CBAE1}">
      <dgm:prSet/>
      <dgm:spPr/>
      <dgm:t>
        <a:bodyPr/>
        <a:lstStyle/>
        <a:p>
          <a:r>
            <a:rPr lang="en-US"/>
            <a:t>ToO</a:t>
          </a:r>
        </a:p>
      </dgm:t>
    </dgm:pt>
    <dgm:pt modelId="{56BC0EE1-2EB8-4E46-B4C6-26A4F21A2DAC}" type="parTrans" cxnId="{CE10AF30-2669-4FEC-92EB-D89D76C64D00}">
      <dgm:prSet/>
      <dgm:spPr/>
      <dgm:t>
        <a:bodyPr/>
        <a:lstStyle/>
        <a:p>
          <a:endParaRPr lang="en-US"/>
        </a:p>
      </dgm:t>
    </dgm:pt>
    <dgm:pt modelId="{CCE7C415-6870-417D-ADE5-3741D74FB1E8}" type="sibTrans" cxnId="{CE10AF30-2669-4FEC-92EB-D89D76C64D00}">
      <dgm:prSet/>
      <dgm:spPr/>
      <dgm:t>
        <a:bodyPr/>
        <a:lstStyle/>
        <a:p>
          <a:endParaRPr lang="en-US"/>
        </a:p>
      </dgm:t>
    </dgm:pt>
    <dgm:pt modelId="{79753396-A173-4639-A0D5-001DAD45AE81}">
      <dgm:prSet/>
      <dgm:spPr/>
      <dgm:t>
        <a:bodyPr/>
        <a:lstStyle/>
        <a:p>
          <a:r>
            <a:rPr lang="en-US" dirty="0" err="1"/>
            <a:t>ToO</a:t>
          </a:r>
          <a:r>
            <a:rPr lang="en-US" dirty="0"/>
            <a:t>-Nom</a:t>
          </a:r>
          <a:r>
            <a:rPr lang="zh-CN" dirty="0"/>
            <a:t>，提案者有一定的数据保护期</a:t>
          </a:r>
          <a:endParaRPr lang="en-US" dirty="0"/>
        </a:p>
      </dgm:t>
    </dgm:pt>
    <dgm:pt modelId="{370896AE-5308-46D4-AA1E-61EEBA607FB1}" type="parTrans" cxnId="{D655A306-78D7-4469-B0A5-70C4C302D1BD}">
      <dgm:prSet/>
      <dgm:spPr/>
      <dgm:t>
        <a:bodyPr/>
        <a:lstStyle/>
        <a:p>
          <a:endParaRPr lang="en-US"/>
        </a:p>
      </dgm:t>
    </dgm:pt>
    <dgm:pt modelId="{676DCB5A-9113-4CF0-813F-0E594E1E239E}" type="sibTrans" cxnId="{D655A306-78D7-4469-B0A5-70C4C302D1BD}">
      <dgm:prSet/>
      <dgm:spPr/>
      <dgm:t>
        <a:bodyPr/>
        <a:lstStyle/>
        <a:p>
          <a:endParaRPr lang="en-US"/>
        </a:p>
      </dgm:t>
    </dgm:pt>
    <dgm:pt modelId="{A719FCAF-0804-43DB-A734-D30985DB6DCE}">
      <dgm:prSet/>
      <dgm:spPr/>
      <dgm:t>
        <a:bodyPr/>
        <a:lstStyle/>
        <a:p>
          <a:r>
            <a:rPr lang="en-US" dirty="0" err="1"/>
            <a:t>ToO</a:t>
          </a:r>
          <a:r>
            <a:rPr lang="en-US" dirty="0"/>
            <a:t>-MM/ </a:t>
          </a:r>
          <a:r>
            <a:rPr lang="en-US" dirty="0" err="1"/>
            <a:t>ToO</a:t>
          </a:r>
          <a:r>
            <a:rPr lang="en-US" dirty="0"/>
            <a:t>-EX</a:t>
          </a:r>
          <a:r>
            <a:rPr lang="zh-CN" dirty="0"/>
            <a:t>， 有结果后及时发布</a:t>
          </a:r>
          <a:endParaRPr lang="en-US" dirty="0"/>
        </a:p>
      </dgm:t>
    </dgm:pt>
    <dgm:pt modelId="{1E60EE87-2998-4142-B3BD-BF7F1752AD80}" type="parTrans" cxnId="{E4606660-D458-4588-8F22-476511427367}">
      <dgm:prSet/>
      <dgm:spPr/>
      <dgm:t>
        <a:bodyPr/>
        <a:lstStyle/>
        <a:p>
          <a:endParaRPr lang="en-US"/>
        </a:p>
      </dgm:t>
    </dgm:pt>
    <dgm:pt modelId="{D640EC67-DD27-480C-97D9-CFD25B3537D8}" type="sibTrans" cxnId="{E4606660-D458-4588-8F22-476511427367}">
      <dgm:prSet/>
      <dgm:spPr/>
      <dgm:t>
        <a:bodyPr/>
        <a:lstStyle/>
        <a:p>
          <a:endParaRPr lang="en-US"/>
        </a:p>
      </dgm:t>
    </dgm:pt>
    <dgm:pt modelId="{FB9FB0B1-88EC-4F3E-A506-35726831B358}">
      <dgm:prSet/>
      <dgm:spPr/>
      <dgm:t>
        <a:bodyPr/>
        <a:lstStyle/>
        <a:p>
          <a:r>
            <a:rPr lang="en-US"/>
            <a:t>GP</a:t>
          </a:r>
        </a:p>
      </dgm:t>
    </dgm:pt>
    <dgm:pt modelId="{A603523F-4913-4422-A712-F636DA99F5E0}" type="parTrans" cxnId="{C300DD4C-5C43-4311-99EA-F484C424BC2C}">
      <dgm:prSet/>
      <dgm:spPr/>
      <dgm:t>
        <a:bodyPr/>
        <a:lstStyle/>
        <a:p>
          <a:endParaRPr lang="en-US"/>
        </a:p>
      </dgm:t>
    </dgm:pt>
    <dgm:pt modelId="{10060291-778D-4FD6-BC93-0CF1CEF64F44}" type="sibTrans" cxnId="{C300DD4C-5C43-4311-99EA-F484C424BC2C}">
      <dgm:prSet/>
      <dgm:spPr/>
      <dgm:t>
        <a:bodyPr/>
        <a:lstStyle/>
        <a:p>
          <a:endParaRPr lang="en-US"/>
        </a:p>
      </dgm:t>
    </dgm:pt>
    <dgm:pt modelId="{7B1A7D0B-0E59-437E-B736-2C9D4E9B6859}">
      <dgm:prSet/>
      <dgm:spPr/>
      <dgm:t>
        <a:bodyPr/>
        <a:lstStyle/>
        <a:p>
          <a:r>
            <a:rPr lang="zh-CN" dirty="0"/>
            <a:t>需要联合</a:t>
          </a:r>
          <a:r>
            <a:rPr lang="en-US" dirty="0"/>
            <a:t>co-I </a:t>
          </a:r>
          <a:r>
            <a:rPr lang="en-US" dirty="0" err="1"/>
            <a:t>提前一年申请</a:t>
          </a:r>
          <a:r>
            <a:rPr lang="zh-CN" dirty="0"/>
            <a:t>，</a:t>
          </a:r>
          <a:endParaRPr lang="en-US" dirty="0"/>
        </a:p>
      </dgm:t>
    </dgm:pt>
    <dgm:pt modelId="{265BA842-ABC9-4FF8-B48B-9AF4F487088C}" type="parTrans" cxnId="{D80886AA-A717-420A-8D79-1596B037A202}">
      <dgm:prSet/>
      <dgm:spPr/>
      <dgm:t>
        <a:bodyPr/>
        <a:lstStyle/>
        <a:p>
          <a:endParaRPr lang="en-US"/>
        </a:p>
      </dgm:t>
    </dgm:pt>
    <dgm:pt modelId="{1999E4C7-1C50-456F-8F8A-E8AB36C56C6C}" type="sibTrans" cxnId="{D80886AA-A717-420A-8D79-1596B037A202}">
      <dgm:prSet/>
      <dgm:spPr/>
      <dgm:t>
        <a:bodyPr/>
        <a:lstStyle/>
        <a:p>
          <a:endParaRPr lang="en-US"/>
        </a:p>
      </dgm:t>
    </dgm:pt>
    <dgm:pt modelId="{C66E0F78-3187-4FA9-81A4-A32A3A3ADFC5}">
      <dgm:prSet/>
      <dgm:spPr/>
      <dgm:t>
        <a:bodyPr/>
        <a:lstStyle/>
        <a:p>
          <a:r>
            <a:rPr lang="en-US"/>
            <a:t>SVOM</a:t>
          </a:r>
          <a:r>
            <a:rPr lang="zh-CN"/>
            <a:t>联合科学工作组讨论审议</a:t>
          </a:r>
          <a:endParaRPr lang="en-US"/>
        </a:p>
      </dgm:t>
    </dgm:pt>
    <dgm:pt modelId="{D8571EB2-1A92-4978-A6E4-DBBC8E6506DD}" type="parTrans" cxnId="{B8262AD3-C414-4859-800A-663F0ADB6578}">
      <dgm:prSet/>
      <dgm:spPr/>
      <dgm:t>
        <a:bodyPr/>
        <a:lstStyle/>
        <a:p>
          <a:endParaRPr lang="en-US"/>
        </a:p>
      </dgm:t>
    </dgm:pt>
    <dgm:pt modelId="{77990CA7-3D6B-4B5D-9127-86ACDF71CB10}" type="sibTrans" cxnId="{B8262AD3-C414-4859-800A-663F0ADB6578}">
      <dgm:prSet/>
      <dgm:spPr/>
      <dgm:t>
        <a:bodyPr/>
        <a:lstStyle/>
        <a:p>
          <a:endParaRPr lang="en-US"/>
        </a:p>
      </dgm:t>
    </dgm:pt>
    <dgm:pt modelId="{F25262F3-3720-4B88-A9F4-10F4FB8C6134}">
      <dgm:prSet/>
      <dgm:spPr/>
      <dgm:t>
        <a:bodyPr/>
        <a:lstStyle/>
        <a:p>
          <a:r>
            <a:rPr lang="zh-CN" dirty="0"/>
            <a:t>观测数据返回给提案者</a:t>
          </a:r>
          <a:endParaRPr lang="en-US" dirty="0"/>
        </a:p>
      </dgm:t>
    </dgm:pt>
    <dgm:pt modelId="{23BB7EDF-8EF2-44A7-8F40-CA3E403D2D29}" type="parTrans" cxnId="{AC728788-9E18-47E8-9DD4-C874588F78B4}">
      <dgm:prSet/>
      <dgm:spPr/>
      <dgm:t>
        <a:bodyPr/>
        <a:lstStyle/>
        <a:p>
          <a:endParaRPr lang="en-US"/>
        </a:p>
      </dgm:t>
    </dgm:pt>
    <dgm:pt modelId="{5A156A0C-2F78-47F0-AD63-22316ACBB63E}" type="sibTrans" cxnId="{AC728788-9E18-47E8-9DD4-C874588F78B4}">
      <dgm:prSet/>
      <dgm:spPr/>
      <dgm:t>
        <a:bodyPr/>
        <a:lstStyle/>
        <a:p>
          <a:endParaRPr lang="en-US"/>
        </a:p>
      </dgm:t>
    </dgm:pt>
    <dgm:pt modelId="{9911E496-B8F4-4D8F-9844-D087B8C7EF38}">
      <dgm:prSet/>
      <dgm:spPr/>
      <dgm:t>
        <a:bodyPr/>
        <a:lstStyle/>
        <a:p>
          <a:r>
            <a:rPr lang="zh-CN" dirty="0"/>
            <a:t>数据发表需要</a:t>
          </a:r>
          <a:r>
            <a:rPr lang="en-US" dirty="0"/>
            <a:t>PI</a:t>
          </a:r>
          <a:r>
            <a:rPr lang="zh-CN" dirty="0"/>
            <a:t>确认</a:t>
          </a:r>
          <a:endParaRPr lang="en-US" dirty="0"/>
        </a:p>
      </dgm:t>
    </dgm:pt>
    <dgm:pt modelId="{3E3DB2C7-28FA-4CC2-84F9-6C4985E513EA}" type="parTrans" cxnId="{D9E608E7-09EC-45B3-AF26-BFB1C09F0183}">
      <dgm:prSet/>
      <dgm:spPr/>
      <dgm:t>
        <a:bodyPr/>
        <a:lstStyle/>
        <a:p>
          <a:endParaRPr lang="en-US"/>
        </a:p>
      </dgm:t>
    </dgm:pt>
    <dgm:pt modelId="{F5EB56DE-98A1-4FC8-ACA4-9771A8B36147}" type="sibTrans" cxnId="{D9E608E7-09EC-45B3-AF26-BFB1C09F0183}">
      <dgm:prSet/>
      <dgm:spPr/>
      <dgm:t>
        <a:bodyPr/>
        <a:lstStyle/>
        <a:p>
          <a:endParaRPr lang="en-US"/>
        </a:p>
      </dgm:t>
    </dgm:pt>
    <dgm:pt modelId="{B73514D9-4265-994B-A0AF-65BF372BC5B4}" type="pres">
      <dgm:prSet presAssocID="{61D93677-310B-44A7-AE16-33F6DEA74FD7}" presName="linear" presStyleCnt="0">
        <dgm:presLayoutVars>
          <dgm:dir/>
          <dgm:animLvl val="lvl"/>
          <dgm:resizeHandles val="exact"/>
        </dgm:presLayoutVars>
      </dgm:prSet>
      <dgm:spPr/>
    </dgm:pt>
    <dgm:pt modelId="{FE7BF218-82B0-1448-8B62-2C70CCEF848A}" type="pres">
      <dgm:prSet presAssocID="{64E9747A-C275-4465-9FDB-FAE2A665E52F}" presName="parentLin" presStyleCnt="0"/>
      <dgm:spPr/>
    </dgm:pt>
    <dgm:pt modelId="{12DA8130-8D2F-2B40-ABCC-9E84A8C795D2}" type="pres">
      <dgm:prSet presAssocID="{64E9747A-C275-4465-9FDB-FAE2A665E52F}" presName="parentLeftMargin" presStyleLbl="node1" presStyleIdx="0" presStyleCnt="3"/>
      <dgm:spPr/>
    </dgm:pt>
    <dgm:pt modelId="{A9296BF2-81F6-614A-AECB-EF1437F7B7EB}" type="pres">
      <dgm:prSet presAssocID="{64E9747A-C275-4465-9FDB-FAE2A665E5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2A8FD3-2DD8-F14C-BBCB-A6E113E6D119}" type="pres">
      <dgm:prSet presAssocID="{64E9747A-C275-4465-9FDB-FAE2A665E52F}" presName="negativeSpace" presStyleCnt="0"/>
      <dgm:spPr/>
    </dgm:pt>
    <dgm:pt modelId="{2D5BBA5B-A194-3148-95D9-5A03C36E4C00}" type="pres">
      <dgm:prSet presAssocID="{64E9747A-C275-4465-9FDB-FAE2A665E52F}" presName="childText" presStyleLbl="conFgAcc1" presStyleIdx="0" presStyleCnt="3">
        <dgm:presLayoutVars>
          <dgm:bulletEnabled val="1"/>
        </dgm:presLayoutVars>
      </dgm:prSet>
      <dgm:spPr/>
    </dgm:pt>
    <dgm:pt modelId="{45182F27-D045-9D45-AAEE-D8BEE5198837}" type="pres">
      <dgm:prSet presAssocID="{8D91F125-E9A1-48FC-9C38-67674F914B45}" presName="spaceBetweenRectangles" presStyleCnt="0"/>
      <dgm:spPr/>
    </dgm:pt>
    <dgm:pt modelId="{D029A894-D190-354D-8005-52CFABBE842D}" type="pres">
      <dgm:prSet presAssocID="{94A497F4-9E67-40CA-91F2-B19B163CBAE1}" presName="parentLin" presStyleCnt="0"/>
      <dgm:spPr/>
    </dgm:pt>
    <dgm:pt modelId="{E35F0508-4430-214C-8CC1-B916857C3A2E}" type="pres">
      <dgm:prSet presAssocID="{94A497F4-9E67-40CA-91F2-B19B163CBAE1}" presName="parentLeftMargin" presStyleLbl="node1" presStyleIdx="0" presStyleCnt="3"/>
      <dgm:spPr/>
    </dgm:pt>
    <dgm:pt modelId="{341BEC04-1FF2-9E49-BF78-696D87A44F88}" type="pres">
      <dgm:prSet presAssocID="{94A497F4-9E67-40CA-91F2-B19B163CBA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D3E44F-C4FF-AF4F-9FBC-57BE9B6D16D5}" type="pres">
      <dgm:prSet presAssocID="{94A497F4-9E67-40CA-91F2-B19B163CBAE1}" presName="negativeSpace" presStyleCnt="0"/>
      <dgm:spPr/>
    </dgm:pt>
    <dgm:pt modelId="{157E1008-25A2-A341-BBB0-618B19CB09EB}" type="pres">
      <dgm:prSet presAssocID="{94A497F4-9E67-40CA-91F2-B19B163CBAE1}" presName="childText" presStyleLbl="conFgAcc1" presStyleIdx="1" presStyleCnt="3">
        <dgm:presLayoutVars>
          <dgm:bulletEnabled val="1"/>
        </dgm:presLayoutVars>
      </dgm:prSet>
      <dgm:spPr/>
    </dgm:pt>
    <dgm:pt modelId="{8F326DFE-8AF6-4B43-8516-1523E9D2C359}" type="pres">
      <dgm:prSet presAssocID="{CCE7C415-6870-417D-ADE5-3741D74FB1E8}" presName="spaceBetweenRectangles" presStyleCnt="0"/>
      <dgm:spPr/>
    </dgm:pt>
    <dgm:pt modelId="{EF74300B-637F-C948-8B89-DF348C30C5CB}" type="pres">
      <dgm:prSet presAssocID="{FB9FB0B1-88EC-4F3E-A506-35726831B358}" presName="parentLin" presStyleCnt="0"/>
      <dgm:spPr/>
    </dgm:pt>
    <dgm:pt modelId="{92983961-DCA4-CD40-8990-E3697D1364BC}" type="pres">
      <dgm:prSet presAssocID="{FB9FB0B1-88EC-4F3E-A506-35726831B358}" presName="parentLeftMargin" presStyleLbl="node1" presStyleIdx="1" presStyleCnt="3"/>
      <dgm:spPr/>
    </dgm:pt>
    <dgm:pt modelId="{749CF6DF-ADB4-9247-BD80-A5D023C47349}" type="pres">
      <dgm:prSet presAssocID="{FB9FB0B1-88EC-4F3E-A506-35726831B35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AAD8868-F873-BF44-8424-3805F5DA8958}" type="pres">
      <dgm:prSet presAssocID="{FB9FB0B1-88EC-4F3E-A506-35726831B358}" presName="negativeSpace" presStyleCnt="0"/>
      <dgm:spPr/>
    </dgm:pt>
    <dgm:pt modelId="{F2ED5D11-E95C-184A-B3AE-2650C2A6D776}" type="pres">
      <dgm:prSet presAssocID="{FB9FB0B1-88EC-4F3E-A506-35726831B35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616D500-6AB8-4C42-8ECD-F7BDC514CAF0}" type="presOf" srcId="{7B1A7D0B-0E59-437E-B736-2C9D4E9B6859}" destId="{F2ED5D11-E95C-184A-B3AE-2650C2A6D776}" srcOrd="0" destOrd="0" presId="urn:microsoft.com/office/officeart/2005/8/layout/list1"/>
    <dgm:cxn modelId="{D655A306-78D7-4469-B0A5-70C4C302D1BD}" srcId="{94A497F4-9E67-40CA-91F2-B19B163CBAE1}" destId="{79753396-A173-4639-A0D5-001DAD45AE81}" srcOrd="0" destOrd="0" parTransId="{370896AE-5308-46D4-AA1E-61EEBA607FB1}" sibTransId="{676DCB5A-9113-4CF0-813F-0E594E1E239E}"/>
    <dgm:cxn modelId="{29570A14-78C6-FF4D-826F-4BE4966B028D}" type="presOf" srcId="{BE2C9415-828B-4909-B169-25D8887B43ED}" destId="{2D5BBA5B-A194-3148-95D9-5A03C36E4C00}" srcOrd="0" destOrd="0" presId="urn:microsoft.com/office/officeart/2005/8/layout/list1"/>
    <dgm:cxn modelId="{CA015F2A-635D-D94F-9952-6DE2E99681D5}" type="presOf" srcId="{64E9747A-C275-4465-9FDB-FAE2A665E52F}" destId="{12DA8130-8D2F-2B40-ABCC-9E84A8C795D2}" srcOrd="0" destOrd="0" presId="urn:microsoft.com/office/officeart/2005/8/layout/list1"/>
    <dgm:cxn modelId="{CE10AF30-2669-4FEC-92EB-D89D76C64D00}" srcId="{61D93677-310B-44A7-AE16-33F6DEA74FD7}" destId="{94A497F4-9E67-40CA-91F2-B19B163CBAE1}" srcOrd="1" destOrd="0" parTransId="{56BC0EE1-2EB8-4E46-B4C6-26A4F21A2DAC}" sibTransId="{CCE7C415-6870-417D-ADE5-3741D74FB1E8}"/>
    <dgm:cxn modelId="{616F9233-9D6C-CF44-B2E1-05E9884BB880}" type="presOf" srcId="{64E9747A-C275-4465-9FDB-FAE2A665E52F}" destId="{A9296BF2-81F6-614A-AECB-EF1437F7B7EB}" srcOrd="1" destOrd="0" presId="urn:microsoft.com/office/officeart/2005/8/layout/list1"/>
    <dgm:cxn modelId="{C300DD4C-5C43-4311-99EA-F484C424BC2C}" srcId="{61D93677-310B-44A7-AE16-33F6DEA74FD7}" destId="{FB9FB0B1-88EC-4F3E-A506-35726831B358}" srcOrd="2" destOrd="0" parTransId="{A603523F-4913-4422-A712-F636DA99F5E0}" sibTransId="{10060291-778D-4FD6-BC93-0CF1CEF64F44}"/>
    <dgm:cxn modelId="{6CFB6A50-C936-E946-9227-0E760B0C216C}" type="presOf" srcId="{F25262F3-3720-4B88-A9F4-10F4FB8C6134}" destId="{F2ED5D11-E95C-184A-B3AE-2650C2A6D776}" srcOrd="0" destOrd="2" presId="urn:microsoft.com/office/officeart/2005/8/layout/list1"/>
    <dgm:cxn modelId="{8E147351-6993-4C2B-B41F-8CE895A85F9F}" srcId="{61D93677-310B-44A7-AE16-33F6DEA74FD7}" destId="{64E9747A-C275-4465-9FDB-FAE2A665E52F}" srcOrd="0" destOrd="0" parTransId="{D7F8CE63-C8F8-4862-93AE-FC299016788F}" sibTransId="{8D91F125-E9A1-48FC-9C38-67674F914B45}"/>
    <dgm:cxn modelId="{E4606660-D458-4588-8F22-476511427367}" srcId="{94A497F4-9E67-40CA-91F2-B19B163CBAE1}" destId="{A719FCAF-0804-43DB-A734-D30985DB6DCE}" srcOrd="1" destOrd="0" parTransId="{1E60EE87-2998-4142-B3BD-BF7F1752AD80}" sibTransId="{D640EC67-DD27-480C-97D9-CFD25B3537D8}"/>
    <dgm:cxn modelId="{4CF4C964-D9C3-FA4B-B1FB-BF0741415D33}" type="presOf" srcId="{FB9FB0B1-88EC-4F3E-A506-35726831B358}" destId="{92983961-DCA4-CD40-8990-E3697D1364BC}" srcOrd="0" destOrd="0" presId="urn:microsoft.com/office/officeart/2005/8/layout/list1"/>
    <dgm:cxn modelId="{AFFA4A6A-67E5-44BB-9174-ACCA9115E180}" srcId="{64E9747A-C275-4465-9FDB-FAE2A665E52F}" destId="{E3897372-0A49-4D70-85B8-30BA8323C171}" srcOrd="2" destOrd="0" parTransId="{E9069CA1-9D7B-4A8F-AEBB-40CEEEC4A952}" sibTransId="{4FA4AE50-9288-40CC-A4A5-2E8414B00EAA}"/>
    <dgm:cxn modelId="{B160C678-A4F1-394E-9F35-700EAFA22908}" type="presOf" srcId="{EB7A012C-194C-47BC-9E25-0CA502481E70}" destId="{2D5BBA5B-A194-3148-95D9-5A03C36E4C00}" srcOrd="0" destOrd="3" presId="urn:microsoft.com/office/officeart/2005/8/layout/list1"/>
    <dgm:cxn modelId="{2CF3037D-32D3-F44E-8C34-74156B462CC3}" type="presOf" srcId="{9911E496-B8F4-4D8F-9844-D087B8C7EF38}" destId="{F2ED5D11-E95C-184A-B3AE-2650C2A6D776}" srcOrd="0" destOrd="3" presId="urn:microsoft.com/office/officeart/2005/8/layout/list1"/>
    <dgm:cxn modelId="{AC728788-9E18-47E8-9DD4-C874588F78B4}" srcId="{FB9FB0B1-88EC-4F3E-A506-35726831B358}" destId="{F25262F3-3720-4B88-A9F4-10F4FB8C6134}" srcOrd="2" destOrd="0" parTransId="{23BB7EDF-8EF2-44A7-8F40-CA3E403D2D29}" sibTransId="{5A156A0C-2F78-47F0-AD63-22316ACBB63E}"/>
    <dgm:cxn modelId="{7AA6558B-6D6C-0E4D-BA67-56D222597A00}" type="presOf" srcId="{FB9FB0B1-88EC-4F3E-A506-35726831B358}" destId="{749CF6DF-ADB4-9247-BD80-A5D023C47349}" srcOrd="1" destOrd="0" presId="urn:microsoft.com/office/officeart/2005/8/layout/list1"/>
    <dgm:cxn modelId="{E08C0CA3-8561-E24F-9C28-1DBBCC0ADF85}" type="presOf" srcId="{79753396-A173-4639-A0D5-001DAD45AE81}" destId="{157E1008-25A2-A341-BBB0-618B19CB09EB}" srcOrd="0" destOrd="0" presId="urn:microsoft.com/office/officeart/2005/8/layout/list1"/>
    <dgm:cxn modelId="{61134EA7-98A5-D94C-A332-7EF1225FF699}" type="presOf" srcId="{94A497F4-9E67-40CA-91F2-B19B163CBAE1}" destId="{341BEC04-1FF2-9E49-BF78-696D87A44F88}" srcOrd="1" destOrd="0" presId="urn:microsoft.com/office/officeart/2005/8/layout/list1"/>
    <dgm:cxn modelId="{D80886AA-A717-420A-8D79-1596B037A202}" srcId="{FB9FB0B1-88EC-4F3E-A506-35726831B358}" destId="{7B1A7D0B-0E59-437E-B736-2C9D4E9B6859}" srcOrd="0" destOrd="0" parTransId="{265BA842-ABC9-4FF8-B48B-9AF4F487088C}" sibTransId="{1999E4C7-1C50-456F-8F8A-E8AB36C56C6C}"/>
    <dgm:cxn modelId="{14553AB4-A8EE-CB4D-9F13-459742845496}" type="presOf" srcId="{FB798508-96F2-49AC-A745-330138CF3C59}" destId="{2D5BBA5B-A194-3148-95D9-5A03C36E4C00}" srcOrd="0" destOrd="1" presId="urn:microsoft.com/office/officeart/2005/8/layout/list1"/>
    <dgm:cxn modelId="{7021C8B8-BA21-4A9E-ADAF-23AB4CF428D5}" srcId="{64E9747A-C275-4465-9FDB-FAE2A665E52F}" destId="{EB7A012C-194C-47BC-9E25-0CA502481E70}" srcOrd="3" destOrd="0" parTransId="{6B092A1C-EDF2-4012-A3E0-67D30FF7C80F}" sibTransId="{E795FC34-1401-4B17-AA24-9E71D29E4201}"/>
    <dgm:cxn modelId="{984681BE-4E6A-4529-B99A-F3530C803466}" srcId="{64E9747A-C275-4465-9FDB-FAE2A665E52F}" destId="{FB798508-96F2-49AC-A745-330138CF3C59}" srcOrd="1" destOrd="0" parTransId="{326AEBC2-A9D7-4BDA-B7B5-3DA529CDDB08}" sibTransId="{80CEB551-FF31-46E9-B194-3E4DD46ED428}"/>
    <dgm:cxn modelId="{46358BBE-89C3-3449-B000-B6E3C9E1B16E}" type="presOf" srcId="{A719FCAF-0804-43DB-A734-D30985DB6DCE}" destId="{157E1008-25A2-A341-BBB0-618B19CB09EB}" srcOrd="0" destOrd="1" presId="urn:microsoft.com/office/officeart/2005/8/layout/list1"/>
    <dgm:cxn modelId="{B8262AD3-C414-4859-800A-663F0ADB6578}" srcId="{FB9FB0B1-88EC-4F3E-A506-35726831B358}" destId="{C66E0F78-3187-4FA9-81A4-A32A3A3ADFC5}" srcOrd="1" destOrd="0" parTransId="{D8571EB2-1A92-4978-A6E4-DBBC8E6506DD}" sibTransId="{77990CA7-3D6B-4B5D-9127-86ACDF71CB10}"/>
    <dgm:cxn modelId="{918F65E0-17C0-0943-9B1D-C34CC14BE673}" type="presOf" srcId="{94A497F4-9E67-40CA-91F2-B19B163CBAE1}" destId="{E35F0508-4430-214C-8CC1-B916857C3A2E}" srcOrd="0" destOrd="0" presId="urn:microsoft.com/office/officeart/2005/8/layout/list1"/>
    <dgm:cxn modelId="{790DA4E5-1558-0945-A340-5733B39CAF52}" type="presOf" srcId="{C66E0F78-3187-4FA9-81A4-A32A3A3ADFC5}" destId="{F2ED5D11-E95C-184A-B3AE-2650C2A6D776}" srcOrd="0" destOrd="1" presId="urn:microsoft.com/office/officeart/2005/8/layout/list1"/>
    <dgm:cxn modelId="{D9E608E7-09EC-45B3-AF26-BFB1C09F0183}" srcId="{FB9FB0B1-88EC-4F3E-A506-35726831B358}" destId="{9911E496-B8F4-4D8F-9844-D087B8C7EF38}" srcOrd="3" destOrd="0" parTransId="{3E3DB2C7-28FA-4CC2-84F9-6C4985E513EA}" sibTransId="{F5EB56DE-98A1-4FC8-ACA4-9771A8B36147}"/>
    <dgm:cxn modelId="{7A5895E8-7DC4-B643-8A92-0EB36BA0BF15}" type="presOf" srcId="{61D93677-310B-44A7-AE16-33F6DEA74FD7}" destId="{B73514D9-4265-994B-A0AF-65BF372BC5B4}" srcOrd="0" destOrd="0" presId="urn:microsoft.com/office/officeart/2005/8/layout/list1"/>
    <dgm:cxn modelId="{D6ACB8F6-20B2-4392-97CD-BAAB89BC6EE3}" srcId="{64E9747A-C275-4465-9FDB-FAE2A665E52F}" destId="{BE2C9415-828B-4909-B169-25D8887B43ED}" srcOrd="0" destOrd="0" parTransId="{9A839AA5-0B1F-41EF-8DE7-4F2A5DA7363A}" sibTransId="{CB0CDC1F-18FB-4BDC-947F-F96E764C88BD}"/>
    <dgm:cxn modelId="{ED65B4FA-92BE-4A42-B4F0-99E146D821CD}" type="presOf" srcId="{E3897372-0A49-4D70-85B8-30BA8323C171}" destId="{2D5BBA5B-A194-3148-95D9-5A03C36E4C00}" srcOrd="0" destOrd="2" presId="urn:microsoft.com/office/officeart/2005/8/layout/list1"/>
    <dgm:cxn modelId="{FF2E03F2-F9C4-2949-9029-B38B7D2B6A2A}" type="presParOf" srcId="{B73514D9-4265-994B-A0AF-65BF372BC5B4}" destId="{FE7BF218-82B0-1448-8B62-2C70CCEF848A}" srcOrd="0" destOrd="0" presId="urn:microsoft.com/office/officeart/2005/8/layout/list1"/>
    <dgm:cxn modelId="{C6480F8B-2D4A-3949-A9C0-B4CD7D5B574D}" type="presParOf" srcId="{FE7BF218-82B0-1448-8B62-2C70CCEF848A}" destId="{12DA8130-8D2F-2B40-ABCC-9E84A8C795D2}" srcOrd="0" destOrd="0" presId="urn:microsoft.com/office/officeart/2005/8/layout/list1"/>
    <dgm:cxn modelId="{79B0368B-C488-2F4F-98D1-7F36A7568526}" type="presParOf" srcId="{FE7BF218-82B0-1448-8B62-2C70CCEF848A}" destId="{A9296BF2-81F6-614A-AECB-EF1437F7B7EB}" srcOrd="1" destOrd="0" presId="urn:microsoft.com/office/officeart/2005/8/layout/list1"/>
    <dgm:cxn modelId="{CCC851E6-2E87-F741-83B5-6CD021396820}" type="presParOf" srcId="{B73514D9-4265-994B-A0AF-65BF372BC5B4}" destId="{A02A8FD3-2DD8-F14C-BBCB-A6E113E6D119}" srcOrd="1" destOrd="0" presId="urn:microsoft.com/office/officeart/2005/8/layout/list1"/>
    <dgm:cxn modelId="{78826594-8C7D-0948-80BF-B39FF7FC479F}" type="presParOf" srcId="{B73514D9-4265-994B-A0AF-65BF372BC5B4}" destId="{2D5BBA5B-A194-3148-95D9-5A03C36E4C00}" srcOrd="2" destOrd="0" presId="urn:microsoft.com/office/officeart/2005/8/layout/list1"/>
    <dgm:cxn modelId="{25E2F491-3D09-C748-B04C-0BEFABA4D355}" type="presParOf" srcId="{B73514D9-4265-994B-A0AF-65BF372BC5B4}" destId="{45182F27-D045-9D45-AAEE-D8BEE5198837}" srcOrd="3" destOrd="0" presId="urn:microsoft.com/office/officeart/2005/8/layout/list1"/>
    <dgm:cxn modelId="{58105C9E-3375-8640-A01C-FD17E55F0D8D}" type="presParOf" srcId="{B73514D9-4265-994B-A0AF-65BF372BC5B4}" destId="{D029A894-D190-354D-8005-52CFABBE842D}" srcOrd="4" destOrd="0" presId="urn:microsoft.com/office/officeart/2005/8/layout/list1"/>
    <dgm:cxn modelId="{6446258F-0286-BF4F-B606-0E5D7A027D46}" type="presParOf" srcId="{D029A894-D190-354D-8005-52CFABBE842D}" destId="{E35F0508-4430-214C-8CC1-B916857C3A2E}" srcOrd="0" destOrd="0" presId="urn:microsoft.com/office/officeart/2005/8/layout/list1"/>
    <dgm:cxn modelId="{8016DB15-8059-4C40-B38F-2DB514013A91}" type="presParOf" srcId="{D029A894-D190-354D-8005-52CFABBE842D}" destId="{341BEC04-1FF2-9E49-BF78-696D87A44F88}" srcOrd="1" destOrd="0" presId="urn:microsoft.com/office/officeart/2005/8/layout/list1"/>
    <dgm:cxn modelId="{C57DDE68-41BE-D64E-BC7F-46D05F814CDB}" type="presParOf" srcId="{B73514D9-4265-994B-A0AF-65BF372BC5B4}" destId="{46D3E44F-C4FF-AF4F-9FBC-57BE9B6D16D5}" srcOrd="5" destOrd="0" presId="urn:microsoft.com/office/officeart/2005/8/layout/list1"/>
    <dgm:cxn modelId="{0ADFF7B1-898A-944F-A957-AE8D70FA2EBF}" type="presParOf" srcId="{B73514D9-4265-994B-A0AF-65BF372BC5B4}" destId="{157E1008-25A2-A341-BBB0-618B19CB09EB}" srcOrd="6" destOrd="0" presId="urn:microsoft.com/office/officeart/2005/8/layout/list1"/>
    <dgm:cxn modelId="{FE1CECC2-E8E7-F744-BB93-038D678AE0F4}" type="presParOf" srcId="{B73514D9-4265-994B-A0AF-65BF372BC5B4}" destId="{8F326DFE-8AF6-4B43-8516-1523E9D2C359}" srcOrd="7" destOrd="0" presId="urn:microsoft.com/office/officeart/2005/8/layout/list1"/>
    <dgm:cxn modelId="{E7DB70FE-83E5-6A44-B69D-22C8EF7B008A}" type="presParOf" srcId="{B73514D9-4265-994B-A0AF-65BF372BC5B4}" destId="{EF74300B-637F-C948-8B89-DF348C30C5CB}" srcOrd="8" destOrd="0" presId="urn:microsoft.com/office/officeart/2005/8/layout/list1"/>
    <dgm:cxn modelId="{E4C48C53-1450-DE46-958A-174E52A3D1CC}" type="presParOf" srcId="{EF74300B-637F-C948-8B89-DF348C30C5CB}" destId="{92983961-DCA4-CD40-8990-E3697D1364BC}" srcOrd="0" destOrd="0" presId="urn:microsoft.com/office/officeart/2005/8/layout/list1"/>
    <dgm:cxn modelId="{DD766CBC-2F7D-BB48-BE5A-9861F3CD664E}" type="presParOf" srcId="{EF74300B-637F-C948-8B89-DF348C30C5CB}" destId="{749CF6DF-ADB4-9247-BD80-A5D023C47349}" srcOrd="1" destOrd="0" presId="urn:microsoft.com/office/officeart/2005/8/layout/list1"/>
    <dgm:cxn modelId="{F1FDB217-C35E-8E4E-9451-AF628B33AA99}" type="presParOf" srcId="{B73514D9-4265-994B-A0AF-65BF372BC5B4}" destId="{2AAD8868-F873-BF44-8424-3805F5DA8958}" srcOrd="9" destOrd="0" presId="urn:microsoft.com/office/officeart/2005/8/layout/list1"/>
    <dgm:cxn modelId="{B7CBD707-A778-7348-854D-BB257EA75FF9}" type="presParOf" srcId="{B73514D9-4265-994B-A0AF-65BF372BC5B4}" destId="{F2ED5D11-E95C-184A-B3AE-2650C2A6D77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24332-726E-144D-98D6-ED45D794FF8E}">
      <dsp:nvSpPr>
        <dsp:cNvPr id="0" name=""/>
        <dsp:cNvSpPr/>
      </dsp:nvSpPr>
      <dsp:spPr>
        <a:xfrm>
          <a:off x="0" y="10647"/>
          <a:ext cx="6666833" cy="17052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伽马射线暴</a:t>
          </a:r>
        </a:p>
      </dsp:txBody>
      <dsp:txXfrm>
        <a:off x="83245" y="93892"/>
        <a:ext cx="6500343" cy="1538785"/>
      </dsp:txXfrm>
    </dsp:sp>
    <dsp:sp modelId="{AB7B6718-6DDA-D141-937B-407769EED9B7}">
      <dsp:nvSpPr>
        <dsp:cNvPr id="0" name=""/>
        <dsp:cNvSpPr/>
      </dsp:nvSpPr>
      <dsp:spPr>
        <a:xfrm>
          <a:off x="0" y="1874322"/>
          <a:ext cx="6666833" cy="1705275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 err="1"/>
            <a:t>机遇目标</a:t>
          </a:r>
          <a:endParaRPr lang="en-US" sz="5500" kern="1200" dirty="0"/>
        </a:p>
      </dsp:txBody>
      <dsp:txXfrm>
        <a:off x="83245" y="1957567"/>
        <a:ext cx="6500343" cy="1538785"/>
      </dsp:txXfrm>
    </dsp:sp>
    <dsp:sp modelId="{CA8E4C86-A612-F842-88E3-BA9C575A514B}">
      <dsp:nvSpPr>
        <dsp:cNvPr id="0" name=""/>
        <dsp:cNvSpPr/>
      </dsp:nvSpPr>
      <dsp:spPr>
        <a:xfrm>
          <a:off x="0" y="3737997"/>
          <a:ext cx="6666833" cy="170527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 err="1"/>
            <a:t>常规目标</a:t>
          </a:r>
          <a:endParaRPr lang="en-US" sz="5500" kern="1200" dirty="0"/>
        </a:p>
      </dsp:txBody>
      <dsp:txXfrm>
        <a:off x="83245" y="3821242"/>
        <a:ext cx="6500343" cy="1538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AEC77-0DD0-534B-BCDD-D4F4429C5B8D}">
      <dsp:nvSpPr>
        <dsp:cNvPr id="0" name=""/>
        <dsp:cNvSpPr/>
      </dsp:nvSpPr>
      <dsp:spPr>
        <a:xfrm rot="5400000">
          <a:off x="6731505" y="-2838935"/>
          <a:ext cx="838204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300" kern="1200" dirty="0"/>
            <a:t>坐标（～</a:t>
          </a:r>
          <a:r>
            <a:rPr lang="en-US" sz="2300" kern="1200" dirty="0"/>
            <a:t>5</a:t>
          </a:r>
          <a:r>
            <a:rPr lang="zh-CN" sz="2300" kern="1200" dirty="0"/>
            <a:t>度）持续时间、信噪比，光变曲线</a:t>
          </a:r>
          <a:endParaRPr lang="en-US" sz="2300" kern="1200" dirty="0"/>
        </a:p>
      </dsp:txBody>
      <dsp:txXfrm rot="-5400000">
        <a:off x="3785615" y="147873"/>
        <a:ext cx="6689066" cy="756368"/>
      </dsp:txXfrm>
    </dsp:sp>
    <dsp:sp modelId="{8BA7D5F8-FF00-2644-92A3-ABFAF0E9474C}">
      <dsp:nvSpPr>
        <dsp:cNvPr id="0" name=""/>
        <dsp:cNvSpPr/>
      </dsp:nvSpPr>
      <dsp:spPr>
        <a:xfrm>
          <a:off x="0" y="2178"/>
          <a:ext cx="3785616" cy="10477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GRM</a:t>
          </a:r>
          <a:r>
            <a:rPr lang="zh-CN" sz="1800" kern="1200" dirty="0"/>
            <a:t>（</a:t>
          </a:r>
          <a:r>
            <a:rPr lang="en-US" sz="1800" kern="1200" dirty="0"/>
            <a:t>15keV-5MeV</a:t>
          </a:r>
          <a:r>
            <a:rPr lang="zh-CN" sz="1800" kern="1200" dirty="0"/>
            <a:t>）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rgbClr val="FFFF00"/>
              </a:solidFill>
            </a:rPr>
            <a:t>支持警报确认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51147" y="53325"/>
        <a:ext cx="3683322" cy="945461"/>
      </dsp:txXfrm>
    </dsp:sp>
    <dsp:sp modelId="{6794A8B9-40DC-FC4A-AE85-EA42F3D36969}">
      <dsp:nvSpPr>
        <dsp:cNvPr id="0" name=""/>
        <dsp:cNvSpPr/>
      </dsp:nvSpPr>
      <dsp:spPr>
        <a:xfrm rot="5400000">
          <a:off x="6731505" y="-1738791"/>
          <a:ext cx="838204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300" kern="1200" dirty="0"/>
            <a:t>坐标（</a:t>
          </a:r>
          <a:r>
            <a:rPr lang="en-US" sz="2300" kern="1200" dirty="0"/>
            <a:t>&lt;10 </a:t>
          </a:r>
          <a:r>
            <a:rPr lang="zh-CN" sz="2300" kern="1200" dirty="0"/>
            <a:t>角分）持续时间、信噪比，光变曲线</a:t>
          </a:r>
          <a:endParaRPr lang="en-US" sz="2300" kern="1200" dirty="0"/>
        </a:p>
      </dsp:txBody>
      <dsp:txXfrm rot="-5400000">
        <a:off x="3785615" y="1248017"/>
        <a:ext cx="6689066" cy="756368"/>
      </dsp:txXfrm>
    </dsp:sp>
    <dsp:sp modelId="{90752B67-E188-7440-8EB2-3C4CFE3BD468}">
      <dsp:nvSpPr>
        <dsp:cNvPr id="0" name=""/>
        <dsp:cNvSpPr/>
      </dsp:nvSpPr>
      <dsp:spPr>
        <a:xfrm>
          <a:off x="0" y="1102322"/>
          <a:ext cx="3785616" cy="10477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Eclairs</a:t>
          </a:r>
          <a:r>
            <a:rPr lang="zh-CN" sz="1800" kern="1200" dirty="0"/>
            <a:t>（</a:t>
          </a:r>
          <a:r>
            <a:rPr lang="en-US" sz="1800" kern="1200" dirty="0"/>
            <a:t>4keV-150keV</a:t>
          </a:r>
          <a:r>
            <a:rPr lang="zh-CN" sz="1800" kern="1200" dirty="0"/>
            <a:t>）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rgbClr val="FFFF00"/>
              </a:solidFill>
            </a:rPr>
            <a:t>支持警报后随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51147" y="1153469"/>
        <a:ext cx="3683322" cy="945461"/>
      </dsp:txXfrm>
    </dsp:sp>
    <dsp:sp modelId="{A0A19B43-D598-E24A-AE75-FDB7439D7794}">
      <dsp:nvSpPr>
        <dsp:cNvPr id="0" name=""/>
        <dsp:cNvSpPr/>
      </dsp:nvSpPr>
      <dsp:spPr>
        <a:xfrm rot="5400000">
          <a:off x="6731505" y="-638648"/>
          <a:ext cx="838204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300" kern="1200"/>
            <a:t>坐标（～</a:t>
          </a:r>
          <a:r>
            <a:rPr lang="en-US" sz="2300" kern="1200"/>
            <a:t>2</a:t>
          </a:r>
          <a:r>
            <a:rPr lang="zh-CN" sz="2300" kern="1200"/>
            <a:t>角分），持续时间、信噪比，光变曲线</a:t>
          </a:r>
          <a:endParaRPr lang="en-US" sz="2300" kern="1200"/>
        </a:p>
      </dsp:txBody>
      <dsp:txXfrm rot="-5400000">
        <a:off x="3785615" y="2348160"/>
        <a:ext cx="6689066" cy="756368"/>
      </dsp:txXfrm>
    </dsp:sp>
    <dsp:sp modelId="{F17ECE5A-0672-5349-B70A-37D6A8BB25B1}">
      <dsp:nvSpPr>
        <dsp:cNvPr id="0" name=""/>
        <dsp:cNvSpPr/>
      </dsp:nvSpPr>
      <dsp:spPr>
        <a:xfrm>
          <a:off x="0" y="2202465"/>
          <a:ext cx="3785616" cy="10477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MXT</a:t>
          </a:r>
          <a:r>
            <a:rPr lang="zh-CN" sz="1800" kern="1200" dirty="0"/>
            <a:t>（</a:t>
          </a:r>
          <a:r>
            <a:rPr lang="en-US" sz="1800" kern="1200" dirty="0"/>
            <a:t>0.2-10KeV</a:t>
          </a:r>
          <a:r>
            <a:rPr lang="zh-CN" sz="1800" kern="1200" dirty="0"/>
            <a:t>）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rgbClr val="FFFF00"/>
              </a:solidFill>
            </a:rPr>
            <a:t>支持警报和对应体识别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51147" y="2253612"/>
        <a:ext cx="3683322" cy="945461"/>
      </dsp:txXfrm>
    </dsp:sp>
    <dsp:sp modelId="{B5E54209-84CA-AC47-8192-3B7603679DEA}">
      <dsp:nvSpPr>
        <dsp:cNvPr id="0" name=""/>
        <dsp:cNvSpPr/>
      </dsp:nvSpPr>
      <dsp:spPr>
        <a:xfrm rot="5400000">
          <a:off x="6731505" y="461495"/>
          <a:ext cx="838204" cy="672998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300" kern="1200" dirty="0"/>
            <a:t>星表，候选体（</a:t>
          </a:r>
          <a:r>
            <a:rPr lang="en-US" sz="2300" kern="1200" dirty="0"/>
            <a:t>&lt;1</a:t>
          </a:r>
          <a:r>
            <a:rPr lang="zh-CN" sz="2300" kern="1200" dirty="0"/>
            <a:t>角秒）、光变、</a:t>
          </a:r>
          <a:r>
            <a:rPr lang="en-US" sz="2300" kern="1200" dirty="0"/>
            <a:t>1</a:t>
          </a:r>
          <a:r>
            <a:rPr lang="zh-CN" sz="2300" kern="1200" dirty="0"/>
            <a:t> </a:t>
          </a:r>
          <a:r>
            <a:rPr lang="en-US" sz="2300" kern="1200" dirty="0"/>
            <a:t>bit</a:t>
          </a:r>
          <a:r>
            <a:rPr lang="zh-CN" sz="2300" kern="1200" dirty="0"/>
            <a:t>证认图</a:t>
          </a:r>
          <a:endParaRPr lang="en-US" sz="2300" kern="1200" dirty="0"/>
        </a:p>
      </dsp:txBody>
      <dsp:txXfrm rot="-5400000">
        <a:off x="3785615" y="3448303"/>
        <a:ext cx="6689066" cy="756368"/>
      </dsp:txXfrm>
    </dsp:sp>
    <dsp:sp modelId="{B48A9CDB-551F-7042-9EC5-C56275A1502D}">
      <dsp:nvSpPr>
        <dsp:cNvPr id="0" name=""/>
        <dsp:cNvSpPr/>
      </dsp:nvSpPr>
      <dsp:spPr>
        <a:xfrm>
          <a:off x="0" y="3302609"/>
          <a:ext cx="3785616" cy="10477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VT</a:t>
          </a:r>
          <a:r>
            <a:rPr lang="zh-CN" sz="1800" kern="1200" dirty="0"/>
            <a:t>（</a:t>
          </a:r>
          <a:r>
            <a:rPr lang="en-US" sz="1800" kern="1200" dirty="0"/>
            <a:t>400-1000nm</a:t>
          </a:r>
          <a:r>
            <a:rPr lang="zh-CN" sz="1800" kern="1200" dirty="0"/>
            <a:t>）</a:t>
          </a:r>
          <a:r>
            <a:rPr lang="en-US" altLang="zh-CN" sz="1800" kern="1200" dirty="0"/>
            <a:t>+</a:t>
          </a:r>
          <a:r>
            <a:rPr lang="zh-CN" altLang="en-US" sz="1800" kern="1200" dirty="0"/>
            <a:t>地面自动后随</a:t>
          </a:r>
          <a:endParaRPr lang="en-US" altLang="zh-CN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rgbClr val="FFFF00"/>
              </a:solidFill>
            </a:rPr>
            <a:t>支持对应体和特殊伽马暴证认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51147" y="3353756"/>
        <a:ext cx="3683322" cy="9454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BBA5B-A194-3148-95D9-5A03C36E4C00}">
      <dsp:nvSpPr>
        <dsp:cNvPr id="0" name=""/>
        <dsp:cNvSpPr/>
      </dsp:nvSpPr>
      <dsp:spPr>
        <a:xfrm>
          <a:off x="0" y="355279"/>
          <a:ext cx="6666833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33248" rIns="51742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SVOM</a:t>
          </a:r>
          <a:r>
            <a:rPr lang="zh-CN" sz="1600" kern="1200"/>
            <a:t> </a:t>
          </a:r>
          <a:r>
            <a:rPr lang="en-US" sz="1600" kern="1200"/>
            <a:t>GRB</a:t>
          </a:r>
          <a:r>
            <a:rPr lang="zh-CN" sz="1600" kern="1200"/>
            <a:t>科学工作组（</a:t>
          </a:r>
          <a:r>
            <a:rPr lang="en-US" sz="1600" kern="1200"/>
            <a:t>GRB-SWG</a:t>
          </a:r>
          <a:r>
            <a:rPr lang="zh-CN" sz="1600" kern="1200"/>
            <a:t>）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/>
            <a:t>主要快视信息（坐标，时间等）快速释放给</a:t>
          </a:r>
          <a:r>
            <a:rPr lang="en-US" sz="1600" kern="1200"/>
            <a:t>GRB</a:t>
          </a:r>
          <a:r>
            <a:rPr lang="zh-CN" sz="1600" kern="1200"/>
            <a:t>科学界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BA可</a:t>
          </a:r>
          <a:r>
            <a:rPr lang="zh-CN" sz="1600" kern="1200" dirty="0"/>
            <a:t>优先使用数据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科学工作组</a:t>
          </a:r>
          <a:r>
            <a:rPr lang="zh-CN" sz="1600" kern="1200" dirty="0"/>
            <a:t>讨论和</a:t>
          </a:r>
          <a:r>
            <a:rPr lang="zh-CN" altLang="en-US" sz="1600" kern="1200" dirty="0"/>
            <a:t>协调</a:t>
          </a:r>
          <a:r>
            <a:rPr lang="zh-CN" sz="1600" kern="1200" dirty="0"/>
            <a:t>相关问题</a:t>
          </a:r>
          <a:endParaRPr lang="en-US" sz="1600" kern="1200" dirty="0"/>
        </a:p>
      </dsp:txBody>
      <dsp:txXfrm>
        <a:off x="0" y="355279"/>
        <a:ext cx="6666833" cy="1663200"/>
      </dsp:txXfrm>
    </dsp:sp>
    <dsp:sp modelId="{A9296BF2-81F6-614A-AECB-EF1437F7B7EB}">
      <dsp:nvSpPr>
        <dsp:cNvPr id="0" name=""/>
        <dsp:cNvSpPr/>
      </dsp:nvSpPr>
      <dsp:spPr>
        <a:xfrm>
          <a:off x="333341" y="119119"/>
          <a:ext cx="4666783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GRB </a:t>
          </a:r>
          <a:r>
            <a:rPr lang="zh-CN" sz="1600" kern="1200"/>
            <a:t>：</a:t>
          </a:r>
          <a:endParaRPr lang="en-US" sz="1600" kern="1200"/>
        </a:p>
      </dsp:txBody>
      <dsp:txXfrm>
        <a:off x="356398" y="142176"/>
        <a:ext cx="4620669" cy="426206"/>
      </dsp:txXfrm>
    </dsp:sp>
    <dsp:sp modelId="{157E1008-25A2-A341-BBB0-618B19CB09EB}">
      <dsp:nvSpPr>
        <dsp:cNvPr id="0" name=""/>
        <dsp:cNvSpPr/>
      </dsp:nvSpPr>
      <dsp:spPr>
        <a:xfrm>
          <a:off x="0" y="2341040"/>
          <a:ext cx="6666833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33248" rIns="51742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ToO</a:t>
          </a:r>
          <a:r>
            <a:rPr lang="en-US" sz="1600" kern="1200" dirty="0"/>
            <a:t>-Nom</a:t>
          </a:r>
          <a:r>
            <a:rPr lang="zh-CN" sz="1600" kern="1200" dirty="0"/>
            <a:t>，提案者有一定的数据保护期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ToO</a:t>
          </a:r>
          <a:r>
            <a:rPr lang="en-US" sz="1600" kern="1200" dirty="0"/>
            <a:t>-MM/ </a:t>
          </a:r>
          <a:r>
            <a:rPr lang="en-US" sz="1600" kern="1200" dirty="0" err="1"/>
            <a:t>ToO</a:t>
          </a:r>
          <a:r>
            <a:rPr lang="en-US" sz="1600" kern="1200" dirty="0"/>
            <a:t>-EX</a:t>
          </a:r>
          <a:r>
            <a:rPr lang="zh-CN" sz="1600" kern="1200" dirty="0"/>
            <a:t>， 有结果后及时发布</a:t>
          </a:r>
          <a:endParaRPr lang="en-US" sz="1600" kern="1200" dirty="0"/>
        </a:p>
      </dsp:txBody>
      <dsp:txXfrm>
        <a:off x="0" y="2341040"/>
        <a:ext cx="6666833" cy="1008000"/>
      </dsp:txXfrm>
    </dsp:sp>
    <dsp:sp modelId="{341BEC04-1FF2-9E49-BF78-696D87A44F88}">
      <dsp:nvSpPr>
        <dsp:cNvPr id="0" name=""/>
        <dsp:cNvSpPr/>
      </dsp:nvSpPr>
      <dsp:spPr>
        <a:xfrm>
          <a:off x="333341" y="2104880"/>
          <a:ext cx="4666783" cy="47232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ToO</a:t>
          </a:r>
        </a:p>
      </dsp:txBody>
      <dsp:txXfrm>
        <a:off x="356398" y="2127937"/>
        <a:ext cx="4620669" cy="426206"/>
      </dsp:txXfrm>
    </dsp:sp>
    <dsp:sp modelId="{F2ED5D11-E95C-184A-B3AE-2650C2A6D776}">
      <dsp:nvSpPr>
        <dsp:cNvPr id="0" name=""/>
        <dsp:cNvSpPr/>
      </dsp:nvSpPr>
      <dsp:spPr>
        <a:xfrm>
          <a:off x="0" y="3671600"/>
          <a:ext cx="6666833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33248" rIns="51742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 dirty="0"/>
            <a:t>需要联合</a:t>
          </a:r>
          <a:r>
            <a:rPr lang="en-US" sz="1600" kern="1200" dirty="0"/>
            <a:t>co-I </a:t>
          </a:r>
          <a:r>
            <a:rPr lang="en-US" sz="1600" kern="1200" dirty="0" err="1"/>
            <a:t>提前一年申请</a:t>
          </a:r>
          <a:r>
            <a:rPr lang="zh-CN" sz="1600" kern="1200" dirty="0"/>
            <a:t>，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SVOM</a:t>
          </a:r>
          <a:r>
            <a:rPr lang="zh-CN" sz="1600" kern="1200"/>
            <a:t>联合科学工作组讨论审议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 dirty="0"/>
            <a:t>观测数据返回给提案者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 dirty="0"/>
            <a:t>数据发表需要</a:t>
          </a:r>
          <a:r>
            <a:rPr lang="en-US" sz="1600" kern="1200" dirty="0"/>
            <a:t>PI</a:t>
          </a:r>
          <a:r>
            <a:rPr lang="zh-CN" sz="1600" kern="1200" dirty="0"/>
            <a:t>确认</a:t>
          </a:r>
          <a:endParaRPr lang="en-US" sz="1600" kern="1200" dirty="0"/>
        </a:p>
      </dsp:txBody>
      <dsp:txXfrm>
        <a:off x="0" y="3671600"/>
        <a:ext cx="6666833" cy="1663200"/>
      </dsp:txXfrm>
    </dsp:sp>
    <dsp:sp modelId="{749CF6DF-ADB4-9247-BD80-A5D023C47349}">
      <dsp:nvSpPr>
        <dsp:cNvPr id="0" name=""/>
        <dsp:cNvSpPr/>
      </dsp:nvSpPr>
      <dsp:spPr>
        <a:xfrm>
          <a:off x="333341" y="3435440"/>
          <a:ext cx="4666783" cy="4723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GP</a:t>
          </a:r>
        </a:p>
      </dsp:txBody>
      <dsp:txXfrm>
        <a:off x="356398" y="3458497"/>
        <a:ext cx="4620669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C9147-AC09-9341-A163-AF97B360B98E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2B600-5670-2842-8AB0-6848D0BC239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29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0944B-C813-484E-8A27-69B85FFB8C73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0466" name="Rectangle 7"/>
          <p:cNvSpPr txBox="1">
            <a:spLocks noGrp="1" noChangeArrowheads="1"/>
          </p:cNvSpPr>
          <p:nvPr/>
        </p:nvSpPr>
        <p:spPr bwMode="auto">
          <a:xfrm>
            <a:off x="3885666" y="8686800"/>
            <a:ext cx="29723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26963" indent="-374697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36200" indent="-46964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93400" indent="-46964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506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7078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650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622200" indent="-46964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19E76-8608-4E83-A4C6-DC0EB2AD9629}" type="slidenum">
              <a:rPr kumimoji="0" lang="fr-FR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7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749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A093E0-2465-414F-9048-4AD4DDE3B6F3}" type="slidenum">
              <a:rPr lang="zh-CN" altLang="fr-FR" smtClean="0"/>
              <a:pPr>
                <a:defRPr/>
              </a:pPr>
              <a:t>10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44967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06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55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F4F61-7632-5D44-BF87-AD152627EAAA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5260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A093E0-2465-414F-9048-4AD4DDE3B6F3}" type="slidenum">
              <a:rPr lang="zh-CN" altLang="fr-FR" smtClean="0"/>
              <a:pPr>
                <a:defRPr/>
              </a:pPr>
              <a:t>20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27522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18E9D-F0A2-E991-5687-5063BC9D0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ED85D-1436-3888-06D1-123450159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E136F-9AE7-279D-B6C8-6836D5B5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2B774-C81C-CC01-B27B-E6A62028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C43D-0749-C7BC-AF4B-9186144C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637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90E1-65DD-1341-5F11-6FBBEA22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ECF9B-B32D-2D68-9A53-54F371D4B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F92B-06B6-AB28-E63E-8A00DFD5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54FE9-A50A-4037-4BFE-0BA7EB4A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59D8A-99D4-5F64-CE6A-B447CAE2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7487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0203F-902B-EDE3-62DB-33A6542BF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7BD3D-9FD7-21D3-AF3E-827E5A1A9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438E-E458-07D0-8105-03D93BBB3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2096B-53D8-EBDB-7586-B2B5A0794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EB9D2-D0EF-AE71-0ADD-63EB4F75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6764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B3C43-C1C4-CA9C-A12C-4EB4E1200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E6D17-BA84-3147-2C1D-F3310807D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C4153-2695-9768-2E9D-869C7099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4D035-41C1-E884-B101-43262666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CFB8-1614-CF64-E79C-CB6FA28A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3477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19107-ABE1-ED93-59E9-BB8E3700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77D65-1A23-75A4-D4BF-212DA83D5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69F3-08F1-1AAD-B588-AE25C0F4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45FC3-6807-B4A9-8A26-25EA1250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450B8-55C2-83A5-F482-18AF1F02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7300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75CC3-3505-BB45-604E-1CF5BBAC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0E4B1-F63E-D26F-CC76-E652D271B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308FE-4BBD-46BF-4775-C476E427F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37D7A-2B44-88B7-9787-DEC0F125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E87F2-18B7-6132-98B2-AB5FA512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71932-5527-9487-6E55-DC68D33E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0057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C6CC-3DF2-01C2-51EC-0CA5881BA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91DCD-63A3-EF51-A65F-139B1D9C7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A192E-D998-2741-06DE-8A145E4AC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68050-0B86-874B-63BC-8F2FD4586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6901B-1C70-9050-164E-D9BEFF987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96807-098A-4070-0673-35AF0D6E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C1174-C425-795E-B5B9-878842ED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D4CE6-B405-9957-C225-9F411AD2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4723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3A53-4818-DBEA-AB02-24235982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D4CBE-AA0F-FC23-5E6F-DAEDE459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5ABA9-3A69-4D6D-F30E-798354C8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E0383-851B-173D-4792-8DC56ADB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145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53941-F71E-A579-6FCD-287EF9CE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A5B45-E185-EFB1-DFF9-7CD6768B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0AB99-3389-E664-91AB-7E800BAB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8209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9966-1172-1E32-A76E-4B1CE927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4D57-9AF5-DB32-9814-8680A16E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66C2E-2F38-0BA1-8C1F-F2CB5213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32040-9126-221E-B840-53346A3A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CC2BB-1085-7CB8-D2AC-627D1D17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1DB92-A8A2-5F58-A6A5-D3C66BBF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202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76D1-0326-6174-0B56-F5E4B6E3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D0D4F-5B11-FD1F-BC0A-6C37E819D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17684-88ED-F678-63D6-0F0D6A664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29112-7626-464C-C680-A957F79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9BE8E-71B2-302B-CD72-8B75FE46F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2B88C-D351-DA7F-824A-4D33C7D3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1819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21867E-DFF5-BC2D-80F7-2988A970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46C60-0F71-2010-78C0-5A909664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1FE16-7852-9969-FB87-058715EDA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5E37A-7960-A642-A89F-0A5ED382D6A5}" type="datetimeFigureOut">
              <a:rPr lang="en-CN" smtClean="0"/>
              <a:t>2024/7/31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5E474-0689-12BC-6CA3-7E24645EF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95862-36C8-9822-AAEF-3DF7BBA3C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4516-1010-0C40-91A6-E4C53BC5A7F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855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1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E8DF-ED12-19D6-7CF0-8F79905AE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43697"/>
          </a:xfrm>
        </p:spPr>
        <p:txBody>
          <a:bodyPr/>
          <a:lstStyle/>
          <a:p>
            <a:r>
              <a:rPr lang="en-CN" dirty="0"/>
              <a:t>SVOM科学运行和数据政策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A625E-F8F2-2718-0D8F-D0AF88888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9144000" cy="3181755"/>
          </a:xfrm>
        </p:spPr>
        <p:txBody>
          <a:bodyPr>
            <a:normAutofit/>
          </a:bodyPr>
          <a:lstStyle/>
          <a:p>
            <a:endParaRPr lang="en-CN" dirty="0"/>
          </a:p>
          <a:p>
            <a:r>
              <a:rPr lang="en-CN" dirty="0"/>
              <a:t>辛立平</a:t>
            </a:r>
            <a:r>
              <a:rPr lang="zh-CN" altLang="en-US" dirty="0"/>
              <a:t>（国家天文台）</a:t>
            </a:r>
            <a:endParaRPr lang="en-US" dirty="0"/>
          </a:p>
          <a:p>
            <a:endParaRPr lang="en-US" altLang="zh-CN" dirty="0"/>
          </a:p>
          <a:p>
            <a:r>
              <a:rPr lang="zh-CN" altLang="en-US" dirty="0"/>
              <a:t>魏建彦（</a:t>
            </a:r>
            <a:r>
              <a:rPr lang="en-US" altLang="zh-CN" dirty="0"/>
              <a:t>SVOM</a:t>
            </a:r>
            <a:r>
              <a:rPr lang="zh-CN" altLang="en-US" dirty="0"/>
              <a:t>首席）、王竞（</a:t>
            </a:r>
            <a:r>
              <a:rPr lang="en-US" altLang="zh-CN" dirty="0" err="1"/>
              <a:t>ToO</a:t>
            </a:r>
            <a:r>
              <a:rPr lang="zh-CN" altLang="en-US" dirty="0"/>
              <a:t>科学家）、韩旭辉（</a:t>
            </a:r>
            <a:r>
              <a:rPr lang="en-US" altLang="zh-CN" dirty="0"/>
              <a:t>GP</a:t>
            </a:r>
            <a:r>
              <a:rPr lang="zh-CN" altLang="en-US" dirty="0"/>
              <a:t>负责人）</a:t>
            </a:r>
            <a:endParaRPr lang="en-CN" dirty="0"/>
          </a:p>
          <a:p>
            <a:endParaRPr lang="en-CN" dirty="0"/>
          </a:p>
          <a:p>
            <a:r>
              <a:rPr lang="en-US" altLang="zh-CN" dirty="0"/>
              <a:t>2024.8.4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丽江，银河系及近邻星系多波段全色时域研究研讨会 </a:t>
            </a:r>
            <a:endParaRPr lang="zh-CN" altLang="en-US" dirty="0"/>
          </a:p>
          <a:p>
            <a:endParaRPr lang="en-CN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E8676DB-F57F-6B4B-B66E-B5E52186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F06-DF6C-D2D8-B3CB-B55EF84E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46" y="640927"/>
            <a:ext cx="9319104" cy="1143000"/>
          </a:xfrm>
        </p:spPr>
        <p:txBody>
          <a:bodyPr>
            <a:normAutofit fontScale="90000"/>
          </a:bodyPr>
          <a:lstStyle/>
          <a:p>
            <a:r>
              <a:rPr lang="en-CN" sz="4800" dirty="0"/>
              <a:t>SVOM中法</a:t>
            </a:r>
            <a:r>
              <a:rPr lang="zh-CN" altLang="en-US" sz="4800" dirty="0"/>
              <a:t>警报召集人（</a:t>
            </a:r>
            <a:r>
              <a:rPr lang="en-US" altLang="zh-CN" sz="4800" dirty="0"/>
              <a:t>BA</a:t>
            </a:r>
            <a:r>
              <a:rPr lang="zh-CN" altLang="en-US" sz="4800" dirty="0"/>
              <a:t>）</a:t>
            </a:r>
            <a:r>
              <a:rPr lang="en-CN" sz="4800" dirty="0"/>
              <a:t>联合团队</a:t>
            </a:r>
            <a:endParaRPr lang="en-CN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A6A7C25-B500-69CC-D2BF-8B7F3D4D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A11F5E2-5BFE-4C15-70B4-D86F8D4B71CE}"/>
              </a:ext>
            </a:extLst>
          </p:cNvPr>
          <p:cNvSpPr/>
          <p:nvPr/>
        </p:nvSpPr>
        <p:spPr>
          <a:xfrm>
            <a:off x="4957496" y="1727199"/>
            <a:ext cx="6599504" cy="4366097"/>
          </a:xfrm>
          <a:custGeom>
            <a:avLst/>
            <a:gdLst>
              <a:gd name="connsiteX0" fmla="*/ 0 w 6197600"/>
              <a:gd name="connsiteY0" fmla="*/ 4064000 h 4064000"/>
              <a:gd name="connsiteX1" fmla="*/ 1651000 w 6197600"/>
              <a:gd name="connsiteY1" fmla="*/ 2501900 h 4064000"/>
              <a:gd name="connsiteX2" fmla="*/ 3213100 w 6197600"/>
              <a:gd name="connsiteY2" fmla="*/ 3124200 h 4064000"/>
              <a:gd name="connsiteX3" fmla="*/ 4165600 w 6197600"/>
              <a:gd name="connsiteY3" fmla="*/ 1028700 h 4064000"/>
              <a:gd name="connsiteX4" fmla="*/ 5511800 w 6197600"/>
              <a:gd name="connsiteY4" fmla="*/ 1320800 h 4064000"/>
              <a:gd name="connsiteX5" fmla="*/ 6197600 w 6197600"/>
              <a:gd name="connsiteY5" fmla="*/ 0 h 4064000"/>
              <a:gd name="connsiteX6" fmla="*/ 6197600 w 6197600"/>
              <a:gd name="connsiteY6" fmla="*/ 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7600" h="4064000">
                <a:moveTo>
                  <a:pt x="0" y="4064000"/>
                </a:moveTo>
                <a:cubicBezTo>
                  <a:pt x="557741" y="3361266"/>
                  <a:pt x="1115483" y="2658533"/>
                  <a:pt x="1651000" y="2501900"/>
                </a:cubicBezTo>
                <a:cubicBezTo>
                  <a:pt x="2186517" y="2345267"/>
                  <a:pt x="2794000" y="3369733"/>
                  <a:pt x="3213100" y="3124200"/>
                </a:cubicBezTo>
                <a:cubicBezTo>
                  <a:pt x="3632200" y="2878667"/>
                  <a:pt x="3782483" y="1329267"/>
                  <a:pt x="4165600" y="1028700"/>
                </a:cubicBezTo>
                <a:cubicBezTo>
                  <a:pt x="4548717" y="728133"/>
                  <a:pt x="5173133" y="1492250"/>
                  <a:pt x="5511800" y="1320800"/>
                </a:cubicBezTo>
                <a:cubicBezTo>
                  <a:pt x="5850467" y="1149350"/>
                  <a:pt x="6197600" y="0"/>
                  <a:pt x="6197600" y="0"/>
                </a:cubicBezTo>
                <a:lnTo>
                  <a:pt x="61976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A7ABB-7F50-5CE6-E5C0-1B241101E382}"/>
              </a:ext>
            </a:extLst>
          </p:cNvPr>
          <p:cNvSpPr txBox="1"/>
          <p:nvPr/>
        </p:nvSpPr>
        <p:spPr>
          <a:xfrm>
            <a:off x="5024879" y="5946055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1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70C0"/>
                </a:solidFill>
              </a:rPr>
              <a:t>运行状态监测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E21B7-64DD-6454-FAD8-AA454C678D5E}"/>
              </a:ext>
            </a:extLst>
          </p:cNvPr>
          <p:cNvSpPr txBox="1"/>
          <p:nvPr/>
        </p:nvSpPr>
        <p:spPr>
          <a:xfrm>
            <a:off x="5771155" y="5095827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2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70C0"/>
                </a:solidFill>
              </a:rPr>
              <a:t>监测警报信息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2D1FB-4175-DDE3-84BB-D5D2AC8A20C7}"/>
              </a:ext>
            </a:extLst>
          </p:cNvPr>
          <p:cNvSpPr txBox="1"/>
          <p:nvPr/>
        </p:nvSpPr>
        <p:spPr>
          <a:xfrm>
            <a:off x="6133178" y="3892373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3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FF0000"/>
                </a:solidFill>
              </a:rPr>
              <a:t>警报证认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3A2EA5-A94B-8CC5-9541-C13E8E23C2E9}"/>
              </a:ext>
            </a:extLst>
          </p:cNvPr>
          <p:cNvSpPr txBox="1"/>
          <p:nvPr/>
        </p:nvSpPr>
        <p:spPr>
          <a:xfrm>
            <a:off x="8671308" y="4434331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4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FF0000"/>
                </a:solidFill>
              </a:rPr>
              <a:t>对应体识别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D2E3B-9AF1-EE0E-7DC4-9FD4A72B4BE4}"/>
              </a:ext>
            </a:extLst>
          </p:cNvPr>
          <p:cNvSpPr txBox="1"/>
          <p:nvPr/>
        </p:nvSpPr>
        <p:spPr>
          <a:xfrm>
            <a:off x="9051701" y="3452946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5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B050"/>
                </a:solidFill>
              </a:rPr>
              <a:t>组织地面后随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254B1-E393-AFB8-3D27-DA1CDEC9B21E}"/>
              </a:ext>
            </a:extLst>
          </p:cNvPr>
          <p:cNvSpPr txBox="1"/>
          <p:nvPr/>
        </p:nvSpPr>
        <p:spPr>
          <a:xfrm>
            <a:off x="8543067" y="2329784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6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B050"/>
                </a:solidFill>
              </a:rPr>
              <a:t>组织卫星后随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FB792-3065-504C-EC98-63E6D32D3C34}"/>
              </a:ext>
            </a:extLst>
          </p:cNvPr>
          <p:cNvSpPr txBox="1"/>
          <p:nvPr/>
        </p:nvSpPr>
        <p:spPr>
          <a:xfrm>
            <a:off x="9476977" y="1548454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7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FF0000"/>
                </a:solidFill>
              </a:rPr>
              <a:t>发布观测结果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6ED607-086A-670D-933D-4C087194E4DC}"/>
              </a:ext>
            </a:extLst>
          </p:cNvPr>
          <p:cNvSpPr/>
          <p:nvPr/>
        </p:nvSpPr>
        <p:spPr>
          <a:xfrm>
            <a:off x="4957496" y="5779586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38B71C-598D-D850-1031-8C383D5492B0}"/>
              </a:ext>
            </a:extLst>
          </p:cNvPr>
          <p:cNvSpPr/>
          <p:nvPr/>
        </p:nvSpPr>
        <p:spPr>
          <a:xfrm>
            <a:off x="5463947" y="5163384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322F9A-284B-588F-30E4-5B2820A0096C}"/>
              </a:ext>
            </a:extLst>
          </p:cNvPr>
          <p:cNvSpPr/>
          <p:nvPr/>
        </p:nvSpPr>
        <p:spPr>
          <a:xfrm>
            <a:off x="6449155" y="4332555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5886E3-2A6D-76E9-A6BA-C4FCCF16DB3D}"/>
              </a:ext>
            </a:extLst>
          </p:cNvPr>
          <p:cNvSpPr/>
          <p:nvPr/>
        </p:nvSpPr>
        <p:spPr>
          <a:xfrm>
            <a:off x="8449078" y="4631539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333ED6-696F-6E35-8AED-AB0FDF7FC2B2}"/>
              </a:ext>
            </a:extLst>
          </p:cNvPr>
          <p:cNvSpPr/>
          <p:nvPr/>
        </p:nvSpPr>
        <p:spPr>
          <a:xfrm>
            <a:off x="8827252" y="3599035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09E04A-8803-7374-0DF3-44F77AC6E51D}"/>
              </a:ext>
            </a:extLst>
          </p:cNvPr>
          <p:cNvSpPr/>
          <p:nvPr/>
        </p:nvSpPr>
        <p:spPr>
          <a:xfrm>
            <a:off x="9323373" y="2671616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36F301-AA54-B078-E148-94D823C3D644}"/>
              </a:ext>
            </a:extLst>
          </p:cNvPr>
          <p:cNvSpPr/>
          <p:nvPr/>
        </p:nvSpPr>
        <p:spPr>
          <a:xfrm>
            <a:off x="11276844" y="1897696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25067-413B-9C1B-8318-C503EF4291FA}"/>
              </a:ext>
            </a:extLst>
          </p:cNvPr>
          <p:cNvSpPr txBox="1"/>
          <p:nvPr/>
        </p:nvSpPr>
        <p:spPr>
          <a:xfrm>
            <a:off x="782674" y="1922412"/>
            <a:ext cx="61504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/>
              <a:t>充分利用时差</a:t>
            </a:r>
          </a:p>
          <a:p>
            <a:pPr lvl="1"/>
            <a:r>
              <a:rPr lang="en-CN" sz="2800" dirty="0"/>
              <a:t>中方</a:t>
            </a:r>
            <a:r>
              <a:rPr lang="zh-CN" altLang="en-US" sz="2800" dirty="0"/>
              <a:t>：</a:t>
            </a:r>
            <a:r>
              <a:rPr lang="en-US" altLang="zh-CN" sz="2800" dirty="0"/>
              <a:t>07:00-21:30</a:t>
            </a:r>
            <a:r>
              <a:rPr lang="zh-CN" altLang="en-US" sz="2800" dirty="0"/>
              <a:t>（北京时间）</a:t>
            </a:r>
            <a:endParaRPr lang="en-US" altLang="zh-CN" sz="2800" dirty="0"/>
          </a:p>
          <a:p>
            <a:pPr lvl="1"/>
            <a:r>
              <a:rPr lang="en-CN" sz="2800" dirty="0"/>
              <a:t>法方</a:t>
            </a:r>
            <a:r>
              <a:rPr lang="zh-CN" altLang="en-US" sz="2800" dirty="0"/>
              <a:t>：</a:t>
            </a:r>
            <a:r>
              <a:rPr lang="en-US" altLang="zh-CN" sz="2800" dirty="0"/>
              <a:t>13:30-00:30</a:t>
            </a:r>
            <a:r>
              <a:rPr lang="zh-CN" altLang="en-US" sz="2800" dirty="0"/>
              <a:t>（发过时间）</a:t>
            </a:r>
            <a:endParaRPr lang="en-US" altLang="zh-CN" sz="2800" dirty="0"/>
          </a:p>
          <a:p>
            <a:endParaRPr lang="en-US" altLang="zh-CN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3CA717F-1D1C-D320-4EE3-EED655944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3571134"/>
            <a:ext cx="3477640" cy="262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73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56BC-182B-8577-3993-9A43C6CF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SVOM</a:t>
            </a:r>
            <a:r>
              <a:rPr lang="zh-CN" altLang="en-US" dirty="0"/>
              <a:t> </a:t>
            </a:r>
            <a:r>
              <a:rPr lang="en-CN" dirty="0"/>
              <a:t>GRB早期科学支持平台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39F1-F587-3395-C3BB-CBAB1D932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475"/>
            <a:ext cx="10515600" cy="4351338"/>
          </a:xfrm>
        </p:spPr>
        <p:txBody>
          <a:bodyPr/>
          <a:lstStyle/>
          <a:p>
            <a:r>
              <a:rPr lang="en-CN" dirty="0"/>
              <a:t>中法科学中心联合共同开发</a:t>
            </a:r>
          </a:p>
          <a:p>
            <a:endParaRPr lang="en-CN" dirty="0"/>
          </a:p>
          <a:p>
            <a:pPr lvl="1"/>
            <a:r>
              <a:rPr lang="en-CN" dirty="0"/>
              <a:t>法方负责</a:t>
            </a:r>
            <a:r>
              <a:rPr lang="en-CN" dirty="0">
                <a:solidFill>
                  <a:srgbClr val="FF0000"/>
                </a:solidFill>
              </a:rPr>
              <a:t>高能警报</a:t>
            </a:r>
            <a:r>
              <a:rPr lang="en-CN" dirty="0"/>
              <a:t>的证认和快视科学产品的展示</a:t>
            </a:r>
          </a:p>
          <a:p>
            <a:pPr lvl="1"/>
            <a:endParaRPr lang="en-CN" dirty="0"/>
          </a:p>
          <a:p>
            <a:pPr lvl="1"/>
            <a:r>
              <a:rPr lang="en-CN" dirty="0"/>
              <a:t>中方负责</a:t>
            </a:r>
            <a:r>
              <a:rPr lang="en-CN" dirty="0">
                <a:solidFill>
                  <a:srgbClr val="FF0000"/>
                </a:solidFill>
              </a:rPr>
              <a:t>光学对应体</a:t>
            </a:r>
            <a:r>
              <a:rPr lang="en-CN" dirty="0"/>
              <a:t>的证认和快视科学产品的展示</a:t>
            </a:r>
            <a:r>
              <a:rPr lang="zh-CN" altLang="en-US" dirty="0"/>
              <a:t>，以及</a:t>
            </a:r>
            <a:r>
              <a:rPr lang="zh-CN" altLang="en-US" dirty="0">
                <a:solidFill>
                  <a:srgbClr val="FF0000"/>
                </a:solidFill>
              </a:rPr>
              <a:t>后随的协调</a:t>
            </a:r>
            <a:endParaRPr lang="en-CN" dirty="0">
              <a:solidFill>
                <a:srgbClr val="FF0000"/>
              </a:solidFill>
            </a:endParaRPr>
          </a:p>
          <a:p>
            <a:endParaRPr lang="en-CN" dirty="0"/>
          </a:p>
          <a:p>
            <a:pPr marL="0" indent="0">
              <a:buNone/>
            </a:pPr>
            <a:endParaRPr lang="en-CN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85ABE77-3F7F-A9C5-DED4-911D5EAF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6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7C88B-E6CD-9DE5-510D-E41A4A4F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520"/>
            <a:ext cx="12192000" cy="4910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708C7-95CF-7C8C-F09C-F1318483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16" y="2893424"/>
            <a:ext cx="4731884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3D099-8844-CA39-BEDA-14AA6D4E8154}"/>
              </a:ext>
            </a:extLst>
          </p:cNvPr>
          <p:cNvSpPr txBox="1"/>
          <p:nvPr/>
        </p:nvSpPr>
        <p:spPr>
          <a:xfrm>
            <a:off x="591747" y="347745"/>
            <a:ext cx="726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/>
              <a:t>法方科学中心开发的BA</a:t>
            </a:r>
            <a:r>
              <a:rPr lang="zh-CN" altLang="en-US" sz="3200" dirty="0"/>
              <a:t> </a:t>
            </a:r>
            <a:r>
              <a:rPr lang="en-US" altLang="zh-CN" sz="3200" dirty="0"/>
              <a:t>tools---</a:t>
            </a:r>
            <a:r>
              <a:rPr lang="zh-CN" altLang="en-US" sz="3200" dirty="0"/>
              <a:t>高能证认</a:t>
            </a:r>
            <a:endParaRPr lang="en-CN" sz="32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823303C-48B8-F927-619D-72D62D93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4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5E9F4-4D05-CD06-D428-42D65F59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90" y="2022763"/>
            <a:ext cx="1815812" cy="4035137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138E5-F110-E5C6-743F-685F285C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84663"/>
            <a:ext cx="5579669" cy="418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67B7E-2649-04B7-B58D-33C169BC7E8F}"/>
              </a:ext>
            </a:extLst>
          </p:cNvPr>
          <p:cNvSpPr txBox="1"/>
          <p:nvPr/>
        </p:nvSpPr>
        <p:spPr>
          <a:xfrm>
            <a:off x="1478474" y="362634"/>
            <a:ext cx="4580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600" dirty="0"/>
              <a:t>SVOM警报即时发布</a:t>
            </a:r>
            <a:r>
              <a:rPr lang="zh-CN" altLang="en-US" sz="3600" dirty="0"/>
              <a:t>：</a:t>
            </a:r>
            <a:endParaRPr lang="en-CN" sz="36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B1AC502-178A-E259-52D4-ABD973FEB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28E41-3F73-D70C-D35D-E84E70DE0098}"/>
              </a:ext>
            </a:extLst>
          </p:cNvPr>
          <p:cNvSpPr txBox="1"/>
          <p:nvPr/>
        </p:nvSpPr>
        <p:spPr>
          <a:xfrm>
            <a:off x="2781300" y="1197806"/>
            <a:ext cx="6856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GCN</a:t>
            </a:r>
            <a:r>
              <a:rPr lang="zh-CN" altLang="en-US" sz="3200" dirty="0"/>
              <a:t> </a:t>
            </a:r>
            <a:r>
              <a:rPr lang="en-US" altLang="zh-CN" sz="3200" dirty="0"/>
              <a:t>Notice</a:t>
            </a:r>
            <a:r>
              <a:rPr lang="zh-CN" altLang="en-US" sz="3200" dirty="0"/>
              <a:t> </a:t>
            </a:r>
            <a:r>
              <a:rPr lang="en-US" altLang="zh-CN" sz="3200" dirty="0"/>
              <a:t>+</a:t>
            </a:r>
            <a:r>
              <a:rPr lang="zh-CN" altLang="en-US" sz="3200" dirty="0"/>
              <a:t> 短信</a:t>
            </a:r>
            <a:r>
              <a:rPr lang="en-US" altLang="zh-CN" sz="3200" dirty="0"/>
              <a:t>+</a:t>
            </a:r>
            <a:r>
              <a:rPr lang="zh-CN" altLang="en-US" sz="3200" dirty="0"/>
              <a:t>微信</a:t>
            </a:r>
            <a:r>
              <a:rPr lang="en-US" altLang="zh-CN" sz="3200" dirty="0"/>
              <a:t>+</a:t>
            </a:r>
            <a:r>
              <a:rPr lang="en-US" altLang="zh-CN" sz="3200" dirty="0" err="1"/>
              <a:t>mattermost</a:t>
            </a:r>
            <a:endParaRPr lang="en-CN" sz="3200" dirty="0"/>
          </a:p>
        </p:txBody>
      </p:sp>
    </p:spTree>
    <p:extLst>
      <p:ext uri="{BB962C8B-B14F-4D97-AF65-F5344CB8AC3E}">
        <p14:creationId xmlns:p14="http://schemas.microsoft.com/office/powerpoint/2010/main" val="192647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A8B086-018E-EB40-4796-618BF872B2F9}"/>
              </a:ext>
            </a:extLst>
          </p:cNvPr>
          <p:cNvSpPr/>
          <p:nvPr/>
        </p:nvSpPr>
        <p:spPr>
          <a:xfrm>
            <a:off x="293459" y="1147423"/>
            <a:ext cx="11470404" cy="5041158"/>
          </a:xfrm>
          <a:prstGeom prst="rect">
            <a:avLst/>
          </a:prstGeom>
          <a:solidFill>
            <a:schemeClr val="accent1">
              <a:alpha val="944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 dirty="0"/>
          </a:p>
        </p:txBody>
      </p:sp>
      <p:sp>
        <p:nvSpPr>
          <p:cNvPr id="22" name="Espace réservé du numéro de diapositive 4"/>
          <p:cNvSpPr txBox="1">
            <a:spLocks/>
          </p:cNvSpPr>
          <p:nvPr/>
        </p:nvSpPr>
        <p:spPr>
          <a:xfrm>
            <a:off x="11443693" y="6434563"/>
            <a:ext cx="446263" cy="363854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fr-FR"/>
            </a:defPPr>
            <a:lvl1pPr marL="0" algn="ctr" defTabSz="797174" rtl="0" eaLnBrk="1" latinLnBrk="0" hangingPunct="1">
              <a:defRPr sz="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8587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174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61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348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935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522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09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696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6609">
              <a:defRPr/>
            </a:pPr>
            <a:fld id="{EB81167D-292E-8142-ABF3-3BDF0609D345}" type="slidenum">
              <a:rPr lang="fr-FR" sz="720"/>
              <a:pPr defTabSz="956609">
                <a:defRPr/>
              </a:pPr>
              <a:t>14</a:t>
            </a:fld>
            <a:endParaRPr lang="fr-FR" sz="72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B1C592-CC6B-23B1-E6D5-99EC0206775D}"/>
              </a:ext>
            </a:extLst>
          </p:cNvPr>
          <p:cNvGrpSpPr/>
          <p:nvPr/>
        </p:nvGrpSpPr>
        <p:grpSpPr>
          <a:xfrm>
            <a:off x="711075" y="2997075"/>
            <a:ext cx="2305331" cy="2963912"/>
            <a:chOff x="1969829" y="3787278"/>
            <a:chExt cx="1921109" cy="24699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7A090F-AD9F-51A9-5B53-F686D220E1A9}"/>
                </a:ext>
              </a:extLst>
            </p:cNvPr>
            <p:cNvSpPr txBox="1"/>
            <p:nvPr/>
          </p:nvSpPr>
          <p:spPr>
            <a:xfrm>
              <a:off x="1969829" y="3787278"/>
              <a:ext cx="129773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160" dirty="0"/>
                <a:t>VT</a:t>
              </a:r>
              <a:r>
                <a:rPr lang="zh-CN" altLang="en-US" sz="2160" dirty="0"/>
                <a:t> </a:t>
              </a:r>
              <a:r>
                <a:rPr lang="en-US" altLang="zh-CN" sz="2160" dirty="0"/>
                <a:t>VHF data</a:t>
              </a:r>
              <a:endParaRPr lang="en-CN" sz="216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E774D-E03C-7B68-211A-49FE3A2456CA}"/>
                </a:ext>
              </a:extLst>
            </p:cNvPr>
            <p:cNvSpPr txBox="1"/>
            <p:nvPr/>
          </p:nvSpPr>
          <p:spPr>
            <a:xfrm>
              <a:off x="1969829" y="4175188"/>
              <a:ext cx="157446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160" dirty="0"/>
                <a:t>VT</a:t>
              </a:r>
              <a:r>
                <a:rPr lang="zh-CN" altLang="en-US" sz="2160" dirty="0"/>
                <a:t> </a:t>
              </a:r>
              <a:r>
                <a:rPr lang="en-US" altLang="zh-CN" sz="2160" dirty="0"/>
                <a:t>X-band data</a:t>
              </a:r>
              <a:endParaRPr lang="en-CN" sz="216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8093DD-2E25-1E05-E5F8-9911F58F6EC0}"/>
                </a:ext>
              </a:extLst>
            </p:cNvPr>
            <p:cNvSpPr txBox="1"/>
            <p:nvPr/>
          </p:nvSpPr>
          <p:spPr>
            <a:xfrm>
              <a:off x="1969829" y="5442341"/>
              <a:ext cx="121641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altLang="zh-CN" sz="2160" dirty="0"/>
                <a:t>GWAC</a:t>
              </a:r>
              <a:r>
                <a:rPr lang="en-US" altLang="zh-CN" sz="2160" dirty="0"/>
                <a:t> data</a:t>
              </a:r>
              <a:endParaRPr lang="en-CN" sz="216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1090C9-FBDB-06F1-808F-269B6C11192B}"/>
                </a:ext>
              </a:extLst>
            </p:cNvPr>
            <p:cNvSpPr txBox="1"/>
            <p:nvPr/>
          </p:nvSpPr>
          <p:spPr>
            <a:xfrm>
              <a:off x="1969829" y="4596583"/>
              <a:ext cx="110601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60" dirty="0"/>
                <a:t>CGFT data</a:t>
              </a:r>
              <a:endParaRPr lang="en-CN" sz="216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303187-F599-44F3-7639-D940EBB5FDB0}"/>
                </a:ext>
              </a:extLst>
            </p:cNvPr>
            <p:cNvSpPr txBox="1"/>
            <p:nvPr/>
          </p:nvSpPr>
          <p:spPr>
            <a:xfrm>
              <a:off x="1969829" y="5019097"/>
              <a:ext cx="108865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60" dirty="0"/>
                <a:t>FGFT data</a:t>
              </a:r>
              <a:endParaRPr lang="en-CN" sz="216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6BBA01-D762-9D34-30F4-26DBB8637E40}"/>
                </a:ext>
              </a:extLst>
            </p:cNvPr>
            <p:cNvSpPr txBox="1"/>
            <p:nvPr/>
          </p:nvSpPr>
          <p:spPr>
            <a:xfrm>
              <a:off x="1971128" y="5903262"/>
              <a:ext cx="191981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60" dirty="0"/>
                <a:t>Extended</a:t>
              </a:r>
              <a:r>
                <a:rPr lang="zh-CN" altLang="en-US" sz="2160" dirty="0"/>
                <a:t> </a:t>
              </a:r>
              <a:r>
                <a:rPr lang="en-US" altLang="zh-CN" sz="2160" dirty="0"/>
                <a:t>GFT</a:t>
              </a:r>
              <a:r>
                <a:rPr lang="zh-CN" altLang="en-US" sz="2160" dirty="0"/>
                <a:t> </a:t>
              </a:r>
              <a:r>
                <a:rPr lang="en-US" altLang="zh-CN" sz="2160" dirty="0"/>
                <a:t>data</a:t>
              </a:r>
              <a:endParaRPr lang="en-CN" sz="216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472C3A6-C36B-EBBD-055F-287202B7EA50}"/>
              </a:ext>
            </a:extLst>
          </p:cNvPr>
          <p:cNvSpPr txBox="1"/>
          <p:nvPr/>
        </p:nvSpPr>
        <p:spPr>
          <a:xfrm>
            <a:off x="4066419" y="4133782"/>
            <a:ext cx="36369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b="1" dirty="0">
                <a:solidFill>
                  <a:srgbClr val="FF0000"/>
                </a:solidFill>
              </a:rPr>
              <a:t>Optical</a:t>
            </a:r>
            <a:r>
              <a:rPr lang="zh-CN" altLang="en-US" sz="2160" b="1" dirty="0">
                <a:solidFill>
                  <a:srgbClr val="FF0000"/>
                </a:solidFill>
              </a:rPr>
              <a:t> </a:t>
            </a:r>
            <a:r>
              <a:rPr lang="en-US" altLang="zh-CN" sz="2160" b="1" dirty="0">
                <a:solidFill>
                  <a:srgbClr val="FF0000"/>
                </a:solidFill>
              </a:rPr>
              <a:t>counterpart validation</a:t>
            </a:r>
            <a:endParaRPr lang="en-CN" sz="216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183A0E-C501-DE0B-D5E7-C93E51BCEF07}"/>
              </a:ext>
            </a:extLst>
          </p:cNvPr>
          <p:cNvSpPr txBox="1"/>
          <p:nvPr/>
        </p:nvSpPr>
        <p:spPr>
          <a:xfrm>
            <a:off x="4945372" y="2908399"/>
            <a:ext cx="204940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BA management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338725-5D92-6D09-8100-7A3BC7E1BCFC}"/>
              </a:ext>
            </a:extLst>
          </p:cNvPr>
          <p:cNvSpPr txBox="1"/>
          <p:nvPr/>
        </p:nvSpPr>
        <p:spPr>
          <a:xfrm>
            <a:off x="8753987" y="3478479"/>
            <a:ext cx="95731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N2, N3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CE8C9C-7B82-3B08-FEA9-DF0DC9538C80}"/>
              </a:ext>
            </a:extLst>
          </p:cNvPr>
          <p:cNvSpPr txBox="1"/>
          <p:nvPr/>
        </p:nvSpPr>
        <p:spPr>
          <a:xfrm>
            <a:off x="8753987" y="4010341"/>
            <a:ext cx="15452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Optical GCN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28A027-6644-8924-22D5-4D758BB3083D}"/>
              </a:ext>
            </a:extLst>
          </p:cNvPr>
          <p:cNvSpPr txBox="1"/>
          <p:nvPr/>
        </p:nvSpPr>
        <p:spPr>
          <a:xfrm>
            <a:off x="8753987" y="4635070"/>
            <a:ext cx="268067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Follow-up coordinates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3FE21F-49D8-EA38-FF3F-16AB20A2E7D8}"/>
              </a:ext>
            </a:extLst>
          </p:cNvPr>
          <p:cNvSpPr txBox="1"/>
          <p:nvPr/>
        </p:nvSpPr>
        <p:spPr>
          <a:xfrm>
            <a:off x="4945373" y="2148870"/>
            <a:ext cx="20572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Operation status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AF9241-D7A3-B8EF-7B1B-8217B26F328A}"/>
              </a:ext>
            </a:extLst>
          </p:cNvPr>
          <p:cNvSpPr/>
          <p:nvPr/>
        </p:nvSpPr>
        <p:spPr>
          <a:xfrm>
            <a:off x="8622754" y="2853222"/>
            <a:ext cx="3057463" cy="3244070"/>
          </a:xfrm>
          <a:prstGeom prst="rect">
            <a:avLst/>
          </a:prstGeom>
          <a:solidFill>
            <a:schemeClr val="accent4">
              <a:lumMod val="20000"/>
              <a:lumOff val="80000"/>
              <a:alpha val="197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8700E5-28D5-5635-C627-99DF1301B12A}"/>
              </a:ext>
            </a:extLst>
          </p:cNvPr>
          <p:cNvSpPr txBox="1"/>
          <p:nvPr/>
        </p:nvSpPr>
        <p:spPr>
          <a:xfrm>
            <a:off x="4945372" y="2536613"/>
            <a:ext cx="190789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Object visibility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9B8DE-CF56-0AA2-AD49-4F4F8B071BBC}"/>
              </a:ext>
            </a:extLst>
          </p:cNvPr>
          <p:cNvSpPr/>
          <p:nvPr/>
        </p:nvSpPr>
        <p:spPr>
          <a:xfrm>
            <a:off x="511784" y="2854765"/>
            <a:ext cx="2856613" cy="3244070"/>
          </a:xfrm>
          <a:prstGeom prst="rect">
            <a:avLst/>
          </a:prstGeom>
          <a:solidFill>
            <a:schemeClr val="accent4">
              <a:lumMod val="20000"/>
              <a:lumOff val="80000"/>
              <a:alpha val="197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BF54B1-0E69-8954-439D-3C4B02ADF0FF}"/>
              </a:ext>
            </a:extLst>
          </p:cNvPr>
          <p:cNvSpPr txBox="1"/>
          <p:nvPr/>
        </p:nvSpPr>
        <p:spPr>
          <a:xfrm>
            <a:off x="4954908" y="1762692"/>
            <a:ext cx="22925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Alert management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1F3A620-997E-6269-7472-77D1848D7113}"/>
              </a:ext>
            </a:extLst>
          </p:cNvPr>
          <p:cNvSpPr/>
          <p:nvPr/>
        </p:nvSpPr>
        <p:spPr>
          <a:xfrm>
            <a:off x="2886691" y="4196724"/>
            <a:ext cx="1002695" cy="324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BDE43B48-8CBF-8861-F480-A0A592DE4AD2}"/>
              </a:ext>
            </a:extLst>
          </p:cNvPr>
          <p:cNvSpPr/>
          <p:nvPr/>
        </p:nvSpPr>
        <p:spPr>
          <a:xfrm>
            <a:off x="7864660" y="4210626"/>
            <a:ext cx="944873" cy="264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7669BD-6D3B-F629-0B0C-313B09CF5ADD}"/>
              </a:ext>
            </a:extLst>
          </p:cNvPr>
          <p:cNvSpPr txBox="1"/>
          <p:nvPr/>
        </p:nvSpPr>
        <p:spPr>
          <a:xfrm>
            <a:off x="4933831" y="3320805"/>
            <a:ext cx="189891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Weather status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0508BF-50F8-2263-C595-57D7D92F9792}"/>
              </a:ext>
            </a:extLst>
          </p:cNvPr>
          <p:cNvSpPr txBox="1"/>
          <p:nvPr/>
        </p:nvSpPr>
        <p:spPr>
          <a:xfrm>
            <a:off x="8753987" y="5057122"/>
            <a:ext cx="14075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160" dirty="0"/>
              <a:t>GRB</a:t>
            </a:r>
            <a:r>
              <a:rPr lang="zh-CN" altLang="en-US" sz="2160" dirty="0"/>
              <a:t> </a:t>
            </a:r>
            <a:r>
              <a:rPr lang="en-US" altLang="zh-CN" sz="2160" dirty="0"/>
              <a:t>revisit</a:t>
            </a:r>
            <a:endParaRPr lang="en-CN" sz="216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64F67D-3838-2C2B-7C46-421FBEED169D}"/>
              </a:ext>
            </a:extLst>
          </p:cNvPr>
          <p:cNvSpPr txBox="1"/>
          <p:nvPr/>
        </p:nvSpPr>
        <p:spPr>
          <a:xfrm>
            <a:off x="8753988" y="5566327"/>
            <a:ext cx="31480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60" dirty="0"/>
              <a:t>VT</a:t>
            </a:r>
            <a:r>
              <a:rPr lang="zh-CN" altLang="en-US" sz="2160" dirty="0"/>
              <a:t> </a:t>
            </a:r>
            <a:r>
              <a:rPr lang="en-US" altLang="zh-CN" sz="2160" dirty="0"/>
              <a:t>X-band</a:t>
            </a:r>
            <a:r>
              <a:rPr lang="zh-CN" altLang="en-US" sz="2160" dirty="0"/>
              <a:t> </a:t>
            </a:r>
            <a:r>
              <a:rPr lang="en-US" altLang="zh-CN" sz="2160" dirty="0"/>
              <a:t>data processing</a:t>
            </a:r>
            <a:endParaRPr lang="en-CN" sz="216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46F5D-B244-76C5-0DFA-916FA6A05B9F}"/>
              </a:ext>
            </a:extLst>
          </p:cNvPr>
          <p:cNvSpPr txBox="1"/>
          <p:nvPr/>
        </p:nvSpPr>
        <p:spPr>
          <a:xfrm>
            <a:off x="591747" y="347745"/>
            <a:ext cx="9313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/>
              <a:t>中方科学中心开发的BA</a:t>
            </a:r>
            <a:r>
              <a:rPr lang="zh-CN" altLang="en-US" sz="3200" dirty="0"/>
              <a:t> </a:t>
            </a:r>
            <a:r>
              <a:rPr lang="en-US" altLang="zh-CN" sz="3200" dirty="0"/>
              <a:t>tools—</a:t>
            </a:r>
            <a:r>
              <a:rPr lang="zh-CN" altLang="en-US" sz="3200" dirty="0"/>
              <a:t>光学证认和后随协调</a:t>
            </a:r>
            <a:endParaRPr lang="en-CN" sz="3200" dirty="0"/>
          </a:p>
        </p:txBody>
      </p:sp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B46899C9-118F-BA70-6574-AE19CD12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4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88BB4-8C72-5A7F-3335-9E43E96B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326612"/>
            <a:ext cx="8820150" cy="621820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F585AD8-17C4-1915-C316-CD5200A0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5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83DD4-1709-8511-2B8C-4C238DB4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68" y="452966"/>
            <a:ext cx="8603963" cy="5571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0B718-A4CE-4714-1F49-FBD828D74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605" y="1568450"/>
            <a:ext cx="3820395" cy="250825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EBA4B15-FA1A-B153-D3A6-3F3E77C5D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4"/>
          <p:cNvSpPr txBox="1">
            <a:spLocks/>
          </p:cNvSpPr>
          <p:nvPr/>
        </p:nvSpPr>
        <p:spPr>
          <a:xfrm>
            <a:off x="11443693" y="6434563"/>
            <a:ext cx="446263" cy="363854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fr-FR"/>
            </a:defPPr>
            <a:lvl1pPr marL="0" algn="ctr" defTabSz="797174" rtl="0" eaLnBrk="1" latinLnBrk="0" hangingPunct="1">
              <a:defRPr sz="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8587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174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61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348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935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522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09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696" algn="l" defTabSz="797174" rtl="0" eaLnBrk="1" latinLnBrk="0" hangingPunct="1">
              <a:defRPr sz="15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6609">
              <a:defRPr/>
            </a:pPr>
            <a:fld id="{EB81167D-292E-8142-ABF3-3BDF0609D345}" type="slidenum">
              <a:rPr lang="fr-FR" sz="720"/>
              <a:pPr defTabSz="956609">
                <a:defRPr/>
              </a:pPr>
              <a:t>17</a:t>
            </a:fld>
            <a:endParaRPr lang="fr-FR" sz="720" dirty="0"/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400592" y="1305439"/>
            <a:ext cx="11239504" cy="4765867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88">
              <a:spcAft>
                <a:spcPts val="1600"/>
              </a:spcAft>
              <a:defRPr/>
            </a:pPr>
            <a:endParaRPr lang="en-GB" sz="1920" dirty="0"/>
          </a:p>
        </p:txBody>
      </p:sp>
      <p:pic>
        <p:nvPicPr>
          <p:cNvPr id="29" name="Picture 28" descr="A map of china with black text&#10;&#10;Description automatically generated">
            <a:extLst>
              <a:ext uri="{FF2B5EF4-FFF2-40B4-BE49-F238E27FC236}">
                <a16:creationId xmlns:a16="http://schemas.microsoft.com/office/drawing/2014/main" id="{832BE0DA-E5E8-18CD-E1F6-B009DE17B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95810"/>
            <a:ext cx="12183440" cy="50767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F864A6-1FF3-C5EF-D7A9-40E182C89DFB}"/>
              </a:ext>
            </a:extLst>
          </p:cNvPr>
          <p:cNvSpPr txBox="1"/>
          <p:nvPr/>
        </p:nvSpPr>
        <p:spPr>
          <a:xfrm>
            <a:off x="8817916" y="3133872"/>
            <a:ext cx="11843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160" dirty="0">
                <a:solidFill>
                  <a:srgbClr val="FF0000"/>
                </a:solidFill>
                <a:highlight>
                  <a:srgbClr val="FFFF00"/>
                </a:highlight>
              </a:rPr>
              <a:t>Xinglong</a:t>
            </a:r>
          </a:p>
        </p:txBody>
      </p:sp>
      <p:pic>
        <p:nvPicPr>
          <p:cNvPr id="31" name="图片 3">
            <a:extLst>
              <a:ext uri="{FF2B5EF4-FFF2-40B4-BE49-F238E27FC236}">
                <a16:creationId xmlns:a16="http://schemas.microsoft.com/office/drawing/2014/main" id="{D5D8137A-117E-247F-A6C8-0280EBDED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20" y="2781836"/>
            <a:ext cx="1485796" cy="734052"/>
          </a:xfrm>
          <a:prstGeom prst="rect">
            <a:avLst/>
          </a:prstGeom>
        </p:spPr>
      </p:pic>
      <p:pic>
        <p:nvPicPr>
          <p:cNvPr id="32" name="图片 10">
            <a:extLst>
              <a:ext uri="{FF2B5EF4-FFF2-40B4-BE49-F238E27FC236}">
                <a16:creationId xmlns:a16="http://schemas.microsoft.com/office/drawing/2014/main" id="{7510F28B-AE22-7ABB-A1D2-1D84863391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20362" r="7472" b="23400"/>
          <a:stretch>
            <a:fillRect/>
          </a:stretch>
        </p:blipFill>
        <p:spPr>
          <a:xfrm>
            <a:off x="9904798" y="2146405"/>
            <a:ext cx="961411" cy="87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3E2C408-F0DA-8628-6B52-6DDA3ECF80CB}"/>
              </a:ext>
            </a:extLst>
          </p:cNvPr>
          <p:cNvSpPr txBox="1"/>
          <p:nvPr/>
        </p:nvSpPr>
        <p:spPr>
          <a:xfrm>
            <a:off x="11009103" y="3079241"/>
            <a:ext cx="8475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160" dirty="0">
                <a:solidFill>
                  <a:srgbClr val="FF0000"/>
                </a:solidFill>
                <a:highlight>
                  <a:srgbClr val="FFFF00"/>
                </a:highlight>
              </a:rPr>
              <a:t>Jilin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0F4886C-AE4A-2F0F-5D2E-571A8ED3B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13358" y="2099255"/>
            <a:ext cx="838394" cy="932694"/>
          </a:xfrm>
          <a:prstGeom prst="rect">
            <a:avLst/>
          </a:prstGeom>
        </p:spPr>
      </p:pic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66A2B5AB-3AC2-F77A-8C85-ED093586D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238" y="3499920"/>
            <a:ext cx="1485796" cy="9492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732773-1044-0F6B-E980-4679BA12E50F}"/>
              </a:ext>
            </a:extLst>
          </p:cNvPr>
          <p:cNvSpPr txBox="1"/>
          <p:nvPr/>
        </p:nvSpPr>
        <p:spPr>
          <a:xfrm>
            <a:off x="7731034" y="4506576"/>
            <a:ext cx="2173764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N" sz="2160" dirty="0">
                <a:solidFill>
                  <a:srgbClr val="FF0000"/>
                </a:solidFill>
                <a:sym typeface="Wingdings" pitchFamily="2" charset="2"/>
              </a:rPr>
              <a:t>3</a:t>
            </a:r>
            <a:r>
              <a:rPr lang="en-US" altLang="zh-CN" sz="2160" dirty="0">
                <a:solidFill>
                  <a:srgbClr val="FF0000"/>
                </a:solidFill>
                <a:sym typeface="Wingdings" pitchFamily="2" charset="2"/>
              </a:rPr>
              <a:t>60</a:t>
            </a:r>
            <a:r>
              <a:rPr lang="en-CN" sz="2160" dirty="0">
                <a:solidFill>
                  <a:srgbClr val="FF0000"/>
                </a:solidFill>
                <a:sym typeface="Wingdings" pitchFamily="2" charset="2"/>
              </a:rPr>
              <a:t>0 Sq.deg</a:t>
            </a:r>
            <a:endParaRPr lang="en-CN" sz="216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67FC81-D0BF-CAAA-F091-8DCD37C2BC53}"/>
              </a:ext>
            </a:extLst>
          </p:cNvPr>
          <p:cNvSpPr txBox="1"/>
          <p:nvPr/>
        </p:nvSpPr>
        <p:spPr>
          <a:xfrm>
            <a:off x="10536418" y="3581676"/>
            <a:ext cx="1682051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160" dirty="0">
                <a:solidFill>
                  <a:srgbClr val="FF0000"/>
                </a:solidFill>
                <a:sym typeface="Wingdings" pitchFamily="2" charset="2"/>
              </a:rPr>
              <a:t>950</a:t>
            </a:r>
            <a:r>
              <a:rPr lang="zh-CN" altLang="en-US" sz="216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CN" sz="2160" dirty="0">
                <a:solidFill>
                  <a:srgbClr val="FF0000"/>
                </a:solidFill>
                <a:sym typeface="Wingdings" pitchFamily="2" charset="2"/>
              </a:rPr>
              <a:t>Sq.deg</a:t>
            </a:r>
            <a:endParaRPr lang="en-CN" sz="216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A3BC50-635E-B076-4316-AA8BCFF0A72A}"/>
              </a:ext>
            </a:extLst>
          </p:cNvPr>
          <p:cNvSpPr txBox="1"/>
          <p:nvPr/>
        </p:nvSpPr>
        <p:spPr>
          <a:xfrm>
            <a:off x="211598" y="5030144"/>
            <a:ext cx="1682051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160" dirty="0">
                <a:solidFill>
                  <a:srgbClr val="FF0000"/>
                </a:solidFill>
                <a:sym typeface="Wingdings" pitchFamily="2" charset="2"/>
              </a:rPr>
              <a:t>380</a:t>
            </a:r>
            <a:r>
              <a:rPr lang="zh-CN" altLang="en-US" sz="216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CN" sz="2160" dirty="0">
                <a:solidFill>
                  <a:srgbClr val="FF0000"/>
                </a:solidFill>
                <a:sym typeface="Wingdings" pitchFamily="2" charset="2"/>
              </a:rPr>
              <a:t>Sq.deg</a:t>
            </a:r>
            <a:endParaRPr lang="en-CN" sz="2160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AABDA8D-678F-CA21-4D1A-4DC9940DC3DA}"/>
              </a:ext>
            </a:extLst>
          </p:cNvPr>
          <p:cNvSpPr txBox="1">
            <a:spLocks/>
          </p:cNvSpPr>
          <p:nvPr/>
        </p:nvSpPr>
        <p:spPr>
          <a:xfrm>
            <a:off x="400592" y="1047287"/>
            <a:ext cx="11319842" cy="66471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40" dirty="0">
                <a:solidFill>
                  <a:srgbClr val="000000"/>
                </a:solidFill>
                <a:latin typeface="Canela" pitchFamily="2" charset="77"/>
              </a:rPr>
              <a:t>SVOM</a:t>
            </a:r>
            <a:r>
              <a:rPr lang="en-US" altLang="zh-CN" sz="3840" dirty="0">
                <a:solidFill>
                  <a:srgbClr val="000000"/>
                </a:solidFill>
                <a:latin typeface="Canela" pitchFamily="2" charset="77"/>
              </a:rPr>
              <a:t>/</a:t>
            </a:r>
            <a:r>
              <a:rPr lang="en-US" sz="3840" dirty="0" err="1">
                <a:solidFill>
                  <a:srgbClr val="000000"/>
                </a:solidFill>
                <a:latin typeface="Canela" pitchFamily="2" charset="77"/>
              </a:rPr>
              <a:t>GWAC大视场协同观测网络</a:t>
            </a:r>
            <a:r>
              <a:rPr lang="zh-CN" altLang="en-US" sz="3840" dirty="0">
                <a:solidFill>
                  <a:srgbClr val="000000"/>
                </a:solidFill>
                <a:latin typeface="Canela" pitchFamily="2" charset="77"/>
              </a:rPr>
              <a:t>，～</a:t>
            </a:r>
            <a:r>
              <a:rPr lang="en-US" altLang="zh-CN" sz="3840" dirty="0">
                <a:solidFill>
                  <a:srgbClr val="000000"/>
                </a:solidFill>
                <a:latin typeface="Canela" pitchFamily="2" charset="77"/>
              </a:rPr>
              <a:t>5000</a:t>
            </a:r>
            <a:r>
              <a:rPr lang="zh-CN" altLang="en-US" sz="3840" dirty="0">
                <a:solidFill>
                  <a:srgbClr val="000000"/>
                </a:solidFill>
                <a:latin typeface="Canela" pitchFamily="2" charset="77"/>
              </a:rPr>
              <a:t>平方度</a:t>
            </a:r>
            <a:endParaRPr lang="en-US" sz="3840" dirty="0">
              <a:solidFill>
                <a:srgbClr val="000000"/>
              </a:solidFill>
              <a:latin typeface="Canela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2DE190-BF86-96AE-E9C7-24D5AC198F31}"/>
              </a:ext>
            </a:extLst>
          </p:cNvPr>
          <p:cNvSpPr txBox="1"/>
          <p:nvPr/>
        </p:nvSpPr>
        <p:spPr>
          <a:xfrm>
            <a:off x="1052623" y="4381621"/>
            <a:ext cx="1119886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20" dirty="0">
                <a:solidFill>
                  <a:srgbClr val="FF0000"/>
                </a:solidFill>
                <a:highlight>
                  <a:srgbClr val="FFFF00"/>
                </a:highlight>
                <a:latin typeface="TimesNewRomanPSMT"/>
              </a:rPr>
              <a:t>Xinjiang</a:t>
            </a:r>
            <a:r>
              <a:rPr lang="en-US" sz="1920" dirty="0">
                <a:latin typeface="TimesNewRomanPSMT"/>
              </a:rPr>
              <a:t> </a:t>
            </a:r>
            <a:endParaRPr lang="en-US" sz="2160" dirty="0"/>
          </a:p>
        </p:txBody>
      </p:sp>
      <p:pic>
        <p:nvPicPr>
          <p:cNvPr id="27" name="Picture 26" descr="A machine on a platform&#10;&#10;Description automatically generated">
            <a:extLst>
              <a:ext uri="{FF2B5EF4-FFF2-40B4-BE49-F238E27FC236}">
                <a16:creationId xmlns:a16="http://schemas.microsoft.com/office/drawing/2014/main" id="{AF63EBDB-79D0-C245-80E9-763F9B662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145" y="3133872"/>
            <a:ext cx="1064927" cy="127925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5CEFA819-BE69-73A6-5492-0EEC8E060087}"/>
              </a:ext>
            </a:extLst>
          </p:cNvPr>
          <p:cNvSpPr/>
          <p:nvPr/>
        </p:nvSpPr>
        <p:spPr>
          <a:xfrm>
            <a:off x="9050119" y="3488088"/>
            <a:ext cx="282150" cy="272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DE2CB3E-0A96-FB81-48A7-12D97EEA283F}"/>
              </a:ext>
            </a:extLst>
          </p:cNvPr>
          <p:cNvSpPr/>
          <p:nvPr/>
        </p:nvSpPr>
        <p:spPr>
          <a:xfrm>
            <a:off x="10618166" y="3171343"/>
            <a:ext cx="282150" cy="272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E2DA59-F351-4AC0-C1F7-4AC76C04E616}"/>
              </a:ext>
            </a:extLst>
          </p:cNvPr>
          <p:cNvSpPr/>
          <p:nvPr/>
        </p:nvSpPr>
        <p:spPr>
          <a:xfrm>
            <a:off x="623972" y="4602964"/>
            <a:ext cx="282150" cy="272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79256-F667-983C-5AC6-8F71F785BEB2}"/>
              </a:ext>
            </a:extLst>
          </p:cNvPr>
          <p:cNvSpPr txBox="1"/>
          <p:nvPr/>
        </p:nvSpPr>
        <p:spPr>
          <a:xfrm>
            <a:off x="1447558" y="381367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山东大学威海分校</a:t>
            </a:r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A26C3-0031-78AF-D0AD-04F5BBDF3F97}"/>
              </a:ext>
            </a:extLst>
          </p:cNvPr>
          <p:cNvSpPr txBox="1"/>
          <p:nvPr/>
        </p:nvSpPr>
        <p:spPr>
          <a:xfrm>
            <a:off x="1899336" y="5862990"/>
            <a:ext cx="9990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600" dirty="0">
                <a:solidFill>
                  <a:srgbClr val="FF0000"/>
                </a:solidFill>
                <a:highlight>
                  <a:srgbClr val="FFFF00"/>
                </a:highlight>
              </a:rPr>
              <a:t>实时数据处理</a:t>
            </a:r>
            <a:r>
              <a:rPr lang="zh-CN" alt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，</a:t>
            </a:r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</a:rPr>
              <a:t>GRB</a:t>
            </a:r>
            <a:r>
              <a:rPr lang="zh-CN" alt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候选体、</a:t>
            </a:r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</a:rPr>
              <a:t>SVOM</a:t>
            </a:r>
            <a:r>
              <a:rPr lang="zh-CN" altLang="en-US" sz="3600" dirty="0">
                <a:solidFill>
                  <a:srgbClr val="FF0000"/>
                </a:solidFill>
                <a:highlight>
                  <a:srgbClr val="FFFF00"/>
                </a:highlight>
              </a:rPr>
              <a:t>标准科学产品</a:t>
            </a:r>
            <a:endParaRPr lang="en-CN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9311A62-E893-FB94-B98F-A75873F7204A}"/>
              </a:ext>
            </a:extLst>
          </p:cNvPr>
          <p:cNvSpPr/>
          <p:nvPr/>
        </p:nvSpPr>
        <p:spPr>
          <a:xfrm rot="6203438">
            <a:off x="6718715" y="4958891"/>
            <a:ext cx="1183270" cy="533534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EC96276A-E24E-D67F-6637-235C8BC07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7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2ECCA-E848-0AFB-C097-9276913C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8334" y="5362914"/>
            <a:ext cx="2704589" cy="365125"/>
          </a:xfrm>
        </p:spPr>
        <p:txBody>
          <a:bodyPr/>
          <a:lstStyle/>
          <a:p>
            <a:fld id="{83E47E13-8275-8B44-90C1-D6CAE7B40D2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47906551-7802-C471-ACEA-B54FF862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" y="-17793"/>
            <a:ext cx="11995355" cy="5909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12462A-2F10-11B5-2038-F0B699D84896}"/>
              </a:ext>
            </a:extLst>
          </p:cNvPr>
          <p:cNvSpPr txBox="1"/>
          <p:nvPr/>
        </p:nvSpPr>
        <p:spPr>
          <a:xfrm>
            <a:off x="10583966" y="2730844"/>
            <a:ext cx="149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GWAC</a:t>
            </a:r>
            <a:r>
              <a:rPr lang="en-CN" dirty="0">
                <a:solidFill>
                  <a:srgbClr val="FF0000"/>
                </a:solidFill>
              </a:rPr>
              <a:t>/2.16m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E72FB-D719-1525-8D7E-35E8703CDEC5}"/>
              </a:ext>
            </a:extLst>
          </p:cNvPr>
          <p:cNvSpPr txBox="1"/>
          <p:nvPr/>
        </p:nvSpPr>
        <p:spPr>
          <a:xfrm>
            <a:off x="10578844" y="1889164"/>
            <a:ext cx="84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CGFT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572370-6B0D-464F-5576-7B1BC3A54748}"/>
              </a:ext>
            </a:extLst>
          </p:cNvPr>
          <p:cNvCxnSpPr>
            <a:cxnSpLocks/>
          </p:cNvCxnSpPr>
          <p:nvPr/>
        </p:nvCxnSpPr>
        <p:spPr>
          <a:xfrm flipH="1">
            <a:off x="10673629" y="2335703"/>
            <a:ext cx="102891" cy="250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87CC49-9E94-DC32-D9D3-24C91E5C51A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0319546" y="2843596"/>
            <a:ext cx="264420" cy="71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50C8A3F-B153-513F-510C-92A4BCD48967}"/>
              </a:ext>
            </a:extLst>
          </p:cNvPr>
          <p:cNvSpPr txBox="1"/>
          <p:nvPr/>
        </p:nvSpPr>
        <p:spPr>
          <a:xfrm>
            <a:off x="8481897" y="3576944"/>
            <a:ext cx="164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GMG 2.4m</a:t>
            </a:r>
          </a:p>
          <a:p>
            <a:r>
              <a:rPr lang="en-CN" dirty="0"/>
              <a:t>Mengfei</a:t>
            </a:r>
            <a:r>
              <a:rPr lang="zh-CN" altLang="en-US" dirty="0"/>
              <a:t> </a:t>
            </a:r>
            <a:r>
              <a:rPr lang="en-US" altLang="zh-CN" dirty="0"/>
              <a:t>1.6m</a:t>
            </a:r>
            <a:endParaRPr lang="en-CN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DF012C-C426-6290-E953-CDE06413E63E}"/>
              </a:ext>
            </a:extLst>
          </p:cNvPr>
          <p:cNvCxnSpPr>
            <a:cxnSpLocks/>
          </p:cNvCxnSpPr>
          <p:nvPr/>
        </p:nvCxnSpPr>
        <p:spPr>
          <a:xfrm flipV="1">
            <a:off x="9336360" y="3348903"/>
            <a:ext cx="289846" cy="3107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E75CC8-1646-2E6F-BFAE-42D57AE9BC6A}"/>
              </a:ext>
            </a:extLst>
          </p:cNvPr>
          <p:cNvSpPr txBox="1"/>
          <p:nvPr/>
        </p:nvSpPr>
        <p:spPr>
          <a:xfrm>
            <a:off x="6389272" y="5054804"/>
            <a:ext cx="87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LCOGT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9F204-306F-B1AF-FC89-A367B9FD12BD}"/>
              </a:ext>
            </a:extLst>
          </p:cNvPr>
          <p:cNvSpPr txBox="1"/>
          <p:nvPr/>
        </p:nvSpPr>
        <p:spPr>
          <a:xfrm>
            <a:off x="10776406" y="5054804"/>
            <a:ext cx="87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LCOGT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46CE9-6271-C92D-6FE7-6DF5A03234D0}"/>
              </a:ext>
            </a:extLst>
          </p:cNvPr>
          <p:cNvSpPr txBox="1"/>
          <p:nvPr/>
        </p:nvSpPr>
        <p:spPr>
          <a:xfrm>
            <a:off x="8257562" y="2620758"/>
            <a:ext cx="104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LCOGT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2C8E39-E260-A2E2-8623-DF28B2F6049D}"/>
              </a:ext>
            </a:extLst>
          </p:cNvPr>
          <p:cNvSpPr txBox="1"/>
          <p:nvPr/>
        </p:nvSpPr>
        <p:spPr>
          <a:xfrm>
            <a:off x="3195188" y="4960759"/>
            <a:ext cx="131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VLT</a:t>
            </a:r>
            <a:r>
              <a:rPr lang="en-CN" dirty="0"/>
              <a:t>/LCOGT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602814-0EF4-E378-BAD7-F89958B724A2}"/>
              </a:ext>
            </a:extLst>
          </p:cNvPr>
          <p:cNvSpPr txBox="1"/>
          <p:nvPr/>
        </p:nvSpPr>
        <p:spPr>
          <a:xfrm>
            <a:off x="89177" y="4038609"/>
            <a:ext cx="135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Keck/CFHT/</a:t>
            </a:r>
          </a:p>
          <a:p>
            <a:r>
              <a:rPr lang="en-CN" dirty="0"/>
              <a:t>LCOGT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4D1944-7811-9BC7-E9C0-CC35C01695CA}"/>
              </a:ext>
            </a:extLst>
          </p:cNvPr>
          <p:cNvSpPr txBox="1"/>
          <p:nvPr/>
        </p:nvSpPr>
        <p:spPr>
          <a:xfrm>
            <a:off x="1356484" y="3706601"/>
            <a:ext cx="74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FGFT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047D45-10BF-3B88-5CAD-5A0D50D3F12F}"/>
              </a:ext>
            </a:extLst>
          </p:cNvPr>
          <p:cNvCxnSpPr>
            <a:cxnSpLocks/>
          </p:cNvCxnSpPr>
          <p:nvPr/>
        </p:nvCxnSpPr>
        <p:spPr>
          <a:xfrm flipV="1">
            <a:off x="1638298" y="3509960"/>
            <a:ext cx="338681" cy="149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B5F76A2-BA8A-013B-4042-5B578CE31764}"/>
              </a:ext>
            </a:extLst>
          </p:cNvPr>
          <p:cNvSpPr txBox="1"/>
          <p:nvPr/>
        </p:nvSpPr>
        <p:spPr>
          <a:xfrm>
            <a:off x="319035" y="2014291"/>
            <a:ext cx="18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N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8B3103-D59E-93DD-2021-5ADE84253426}"/>
              </a:ext>
            </a:extLst>
          </p:cNvPr>
          <p:cNvCxnSpPr>
            <a:cxnSpLocks/>
          </p:cNvCxnSpPr>
          <p:nvPr/>
        </p:nvCxnSpPr>
        <p:spPr>
          <a:xfrm flipH="1" flipV="1">
            <a:off x="407368" y="3726684"/>
            <a:ext cx="261491" cy="221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D581B6-D05A-BE47-6F10-EA45E3B26E6E}"/>
              </a:ext>
            </a:extLst>
          </p:cNvPr>
          <p:cNvSpPr txBox="1"/>
          <p:nvPr/>
        </p:nvSpPr>
        <p:spPr>
          <a:xfrm>
            <a:off x="770302" y="2425909"/>
            <a:ext cx="194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KAIT </a:t>
            </a:r>
            <a:r>
              <a:rPr lang="zh-CN" altLang="en-US" dirty="0"/>
              <a:t>       </a:t>
            </a:r>
            <a:r>
              <a:rPr lang="en-US" dirty="0">
                <a:solidFill>
                  <a:srgbClr val="FF0000"/>
                </a:solidFill>
              </a:rPr>
              <a:t>Shane 3m</a:t>
            </a:r>
            <a:endParaRPr lang="en-CN" dirty="0">
              <a:solidFill>
                <a:srgbClr val="FF0000"/>
              </a:solidFill>
            </a:endParaRPr>
          </a:p>
          <a:p>
            <a:r>
              <a:rPr lang="en-CN" dirty="0"/>
              <a:t>LCOGT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086467-F90F-5DE4-BF50-40BAE0969679}"/>
              </a:ext>
            </a:extLst>
          </p:cNvPr>
          <p:cNvCxnSpPr>
            <a:cxnSpLocks/>
          </p:cNvCxnSpPr>
          <p:nvPr/>
        </p:nvCxnSpPr>
        <p:spPr>
          <a:xfrm>
            <a:off x="1441039" y="2733639"/>
            <a:ext cx="197260" cy="349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358E921-295C-CBF4-5736-B755DACD0A83}"/>
              </a:ext>
            </a:extLst>
          </p:cNvPr>
          <p:cNvSpPr txBox="1"/>
          <p:nvPr/>
        </p:nvSpPr>
        <p:spPr>
          <a:xfrm>
            <a:off x="4159943" y="2733639"/>
            <a:ext cx="201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NOT 2.5m</a:t>
            </a:r>
            <a:r>
              <a:rPr lang="en-CN" dirty="0"/>
              <a:t>/ LCOGT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7B7D91-15B3-0C64-C962-488EF4232208}"/>
              </a:ext>
            </a:extLst>
          </p:cNvPr>
          <p:cNvCxnSpPr>
            <a:cxnSpLocks/>
          </p:cNvCxnSpPr>
          <p:nvPr/>
        </p:nvCxnSpPr>
        <p:spPr>
          <a:xfrm>
            <a:off x="4943315" y="3158506"/>
            <a:ext cx="427456" cy="1611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FD86AC2-D0D3-A4DB-7DB5-8FD9486D2A56}"/>
              </a:ext>
            </a:extLst>
          </p:cNvPr>
          <p:cNvCxnSpPr>
            <a:cxnSpLocks/>
          </p:cNvCxnSpPr>
          <p:nvPr/>
        </p:nvCxnSpPr>
        <p:spPr>
          <a:xfrm flipH="1">
            <a:off x="3527800" y="5330091"/>
            <a:ext cx="107202" cy="21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BD499B8-B286-8A59-BBD2-09F57E8A45D3}"/>
              </a:ext>
            </a:extLst>
          </p:cNvPr>
          <p:cNvCxnSpPr>
            <a:cxnSpLocks/>
          </p:cNvCxnSpPr>
          <p:nvPr/>
        </p:nvCxnSpPr>
        <p:spPr>
          <a:xfrm>
            <a:off x="6794795" y="5330091"/>
            <a:ext cx="0" cy="21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C1A5218-1010-33FF-98B0-06A2649D4B4D}"/>
              </a:ext>
            </a:extLst>
          </p:cNvPr>
          <p:cNvCxnSpPr>
            <a:cxnSpLocks/>
          </p:cNvCxnSpPr>
          <p:nvPr/>
        </p:nvCxnSpPr>
        <p:spPr>
          <a:xfrm>
            <a:off x="8966567" y="2953793"/>
            <a:ext cx="0" cy="215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DE5F27E-A06F-F20F-7074-6524756F4B81}"/>
              </a:ext>
            </a:extLst>
          </p:cNvPr>
          <p:cNvSpPr txBox="1"/>
          <p:nvPr/>
        </p:nvSpPr>
        <p:spPr>
          <a:xfrm>
            <a:off x="5396159" y="2002061"/>
            <a:ext cx="186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Helvetica Neue" panose="02000503000000020004" pitchFamily="2" charset="0"/>
              </a:rPr>
              <a:t>TAROT </a:t>
            </a:r>
            <a:r>
              <a:rPr lang="en-US" b="0" i="0" dirty="0" err="1">
                <a:effectLst/>
                <a:latin typeface="Helvetica Neue" panose="02000503000000020004" pitchFamily="2" charset="0"/>
              </a:rPr>
              <a:t>Calern</a:t>
            </a:r>
            <a:endParaRPr lang="en-CN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FFBB8B-B9AC-1DA8-053E-526212DF674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6309728" y="2371393"/>
            <a:ext cx="17912" cy="371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92380E8-8395-B980-97BB-47C685AC549E}"/>
              </a:ext>
            </a:extLst>
          </p:cNvPr>
          <p:cNvSpPr txBox="1"/>
          <p:nvPr/>
        </p:nvSpPr>
        <p:spPr>
          <a:xfrm>
            <a:off x="1548817" y="5156889"/>
            <a:ext cx="189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Helvetica Neue" panose="02000503000000020004" pitchFamily="2" charset="0"/>
              </a:rPr>
              <a:t>TAROT La Silla</a:t>
            </a:r>
            <a:endParaRPr lang="en-CN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C74965F-6BFA-C6A8-0CA4-5AE182D63284}"/>
              </a:ext>
            </a:extLst>
          </p:cNvPr>
          <p:cNvCxnSpPr>
            <a:cxnSpLocks/>
          </p:cNvCxnSpPr>
          <p:nvPr/>
        </p:nvCxnSpPr>
        <p:spPr>
          <a:xfrm>
            <a:off x="3110284" y="5453143"/>
            <a:ext cx="359020" cy="92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C9DCA0-387B-C3EB-B038-95681672BB45}"/>
              </a:ext>
            </a:extLst>
          </p:cNvPr>
          <p:cNvCxnSpPr>
            <a:cxnSpLocks/>
          </p:cNvCxnSpPr>
          <p:nvPr/>
        </p:nvCxnSpPr>
        <p:spPr>
          <a:xfrm>
            <a:off x="8257561" y="4775002"/>
            <a:ext cx="99045" cy="371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6E17B2-76E3-1346-B260-51F48E4FBAA8}"/>
              </a:ext>
            </a:extLst>
          </p:cNvPr>
          <p:cNvSpPr txBox="1"/>
          <p:nvPr/>
        </p:nvSpPr>
        <p:spPr>
          <a:xfrm>
            <a:off x="6904057" y="4315608"/>
            <a:ext cx="206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Helvetica Neue" panose="02000503000000020004" pitchFamily="2" charset="0"/>
              </a:rPr>
              <a:t>TAROT Reunion</a:t>
            </a:r>
            <a:endParaRPr lang="en-CN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B37DF6-7E5D-C053-AC12-09E789B0274D}"/>
              </a:ext>
            </a:extLst>
          </p:cNvPr>
          <p:cNvCxnSpPr>
            <a:cxnSpLocks/>
          </p:cNvCxnSpPr>
          <p:nvPr/>
        </p:nvCxnSpPr>
        <p:spPr>
          <a:xfrm flipH="1" flipV="1">
            <a:off x="10341867" y="3102601"/>
            <a:ext cx="174563" cy="409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27B8838-2FC6-F318-605B-50A19F50B593}"/>
              </a:ext>
            </a:extLst>
          </p:cNvPr>
          <p:cNvSpPr txBox="1"/>
          <p:nvPr/>
        </p:nvSpPr>
        <p:spPr>
          <a:xfrm>
            <a:off x="10462822" y="3409055"/>
            <a:ext cx="161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Shandong 1m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9B133A-9A72-1243-CB46-3884D1500C63}"/>
              </a:ext>
            </a:extLst>
          </p:cNvPr>
          <p:cNvSpPr txBox="1"/>
          <p:nvPr/>
        </p:nvSpPr>
        <p:spPr>
          <a:xfrm>
            <a:off x="6864711" y="5262745"/>
            <a:ext cx="14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SALT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10.5</a:t>
            </a:r>
            <a:r>
              <a:rPr lang="en-CN" dirty="0">
                <a:solidFill>
                  <a:srgbClr val="FF0000"/>
                </a:solidFill>
              </a:rPr>
              <a:t>m</a:t>
            </a:r>
            <a:endParaRPr lang="en-CN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A8B0C3-012F-41DF-18D4-789292F6BDB5}"/>
              </a:ext>
            </a:extLst>
          </p:cNvPr>
          <p:cNvSpPr txBox="1"/>
          <p:nvPr/>
        </p:nvSpPr>
        <p:spPr>
          <a:xfrm>
            <a:off x="1779225" y="2908637"/>
            <a:ext cx="121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HALE</a:t>
            </a:r>
            <a:r>
              <a:rPr lang="zh-CN" altLang="en-US" dirty="0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en-CN" dirty="0">
                <a:solidFill>
                  <a:srgbClr val="FF0000"/>
                </a:solidFill>
              </a:rPr>
              <a:t>m</a:t>
            </a:r>
            <a:endParaRPr lang="en-C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24B6E3-8D0A-1312-5A71-9B99248B59D6}"/>
              </a:ext>
            </a:extLst>
          </p:cNvPr>
          <p:cNvSpPr txBox="1"/>
          <p:nvPr/>
        </p:nvSpPr>
        <p:spPr>
          <a:xfrm>
            <a:off x="5470798" y="3152211"/>
            <a:ext cx="122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GTC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10.4</a:t>
            </a:r>
            <a:r>
              <a:rPr lang="en-CN" dirty="0">
                <a:solidFill>
                  <a:srgbClr val="FF0000"/>
                </a:solidFill>
              </a:rPr>
              <a:t>m</a:t>
            </a:r>
            <a:endParaRPr lang="en-CN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5D4E70-3AE8-F7A3-145B-05984F0CB5BF}"/>
              </a:ext>
            </a:extLst>
          </p:cNvPr>
          <p:cNvSpPr txBox="1"/>
          <p:nvPr/>
        </p:nvSpPr>
        <p:spPr>
          <a:xfrm>
            <a:off x="8939908" y="2285775"/>
            <a:ext cx="152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Nanshan</a:t>
            </a:r>
            <a:r>
              <a:rPr lang="zh-CN" altLang="en-US" dirty="0"/>
              <a:t> </a:t>
            </a:r>
            <a:r>
              <a:rPr lang="en-US" altLang="zh-CN" dirty="0"/>
              <a:t>1m</a:t>
            </a:r>
            <a:endParaRPr lang="en-CN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245445-8EB7-CC13-484A-FD7F719A7666}"/>
              </a:ext>
            </a:extLst>
          </p:cNvPr>
          <p:cNvSpPr txBox="1"/>
          <p:nvPr/>
        </p:nvSpPr>
        <p:spPr>
          <a:xfrm>
            <a:off x="8239595" y="3130892"/>
            <a:ext cx="139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WFST</a:t>
            </a:r>
            <a:r>
              <a:rPr lang="zh-CN" altLang="en-US" dirty="0"/>
              <a:t> </a:t>
            </a:r>
            <a:r>
              <a:rPr lang="en-US" altLang="zh-CN" dirty="0"/>
              <a:t>2.5m</a:t>
            </a:r>
            <a:endParaRPr lang="en-C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027BC-D86D-03D0-86EE-92784024AF6A}"/>
              </a:ext>
            </a:extLst>
          </p:cNvPr>
          <p:cNvSpPr/>
          <p:nvPr/>
        </p:nvSpPr>
        <p:spPr>
          <a:xfrm>
            <a:off x="78658" y="-17793"/>
            <a:ext cx="11995355" cy="1790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F7AB27-CFF6-930D-327A-D4D4A48F2E91}"/>
              </a:ext>
            </a:extLst>
          </p:cNvPr>
          <p:cNvSpPr txBox="1"/>
          <p:nvPr/>
        </p:nvSpPr>
        <p:spPr>
          <a:xfrm>
            <a:off x="7506484" y="600408"/>
            <a:ext cx="2031325" cy="9584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CN" sz="1600" dirty="0">
                <a:solidFill>
                  <a:srgbClr val="FFFF00"/>
                </a:solidFill>
              </a:rPr>
              <a:t>专属望远镜</a:t>
            </a:r>
          </a:p>
          <a:p>
            <a:pPr>
              <a:lnSpc>
                <a:spcPct val="120000"/>
              </a:lnSpc>
            </a:pPr>
            <a:r>
              <a:rPr lang="en-CN" sz="1600" dirty="0"/>
              <a:t>测光望远镜</a:t>
            </a:r>
            <a:r>
              <a:rPr lang="zh-CN" altLang="en-US" sz="1600" dirty="0"/>
              <a:t>（扩展）</a:t>
            </a:r>
            <a:endParaRPr lang="en-CN" sz="1600" dirty="0"/>
          </a:p>
          <a:p>
            <a:pPr>
              <a:lnSpc>
                <a:spcPct val="120000"/>
              </a:lnSpc>
            </a:pPr>
            <a:r>
              <a:rPr lang="en-CN" sz="1600" dirty="0">
                <a:solidFill>
                  <a:srgbClr val="FF0000"/>
                </a:solidFill>
              </a:rPr>
              <a:t>光谱望远镜</a:t>
            </a:r>
            <a:r>
              <a:rPr lang="zh-CN" altLang="en-US" sz="1600" dirty="0">
                <a:solidFill>
                  <a:srgbClr val="FF0000"/>
                </a:solidFill>
              </a:rPr>
              <a:t>（扩展）</a:t>
            </a:r>
            <a:endParaRPr lang="en-CN" sz="1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93E17-DD2A-6862-C9C6-5864A8859874}"/>
              </a:ext>
            </a:extLst>
          </p:cNvPr>
          <p:cNvSpPr txBox="1"/>
          <p:nvPr/>
        </p:nvSpPr>
        <p:spPr>
          <a:xfrm>
            <a:off x="1258328" y="6080674"/>
            <a:ext cx="888416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专属望远镜</a:t>
            </a:r>
            <a:r>
              <a:rPr lang="en-US" altLang="zh-CN" sz="2000" dirty="0"/>
              <a:t>3</a:t>
            </a:r>
            <a:r>
              <a:rPr lang="zh-CN" altLang="en-US" sz="2000" dirty="0"/>
              <a:t>台</a:t>
            </a:r>
            <a:r>
              <a:rPr lang="en-US" altLang="zh-CN" sz="2000" dirty="0"/>
              <a:t>/</a:t>
            </a:r>
            <a:r>
              <a:rPr lang="zh-CN" altLang="en-US" sz="2000" dirty="0"/>
              <a:t>套；测光望远镜（扩展）～</a:t>
            </a:r>
            <a:r>
              <a:rPr lang="en-US" altLang="zh-CN" sz="2000" dirty="0"/>
              <a:t>20</a:t>
            </a:r>
            <a:r>
              <a:rPr lang="zh-CN" altLang="en-US" sz="2000" dirty="0"/>
              <a:t>台；光谱望远镜（扩展）～</a:t>
            </a:r>
            <a:r>
              <a:rPr lang="en-US" altLang="zh-CN" sz="2000" dirty="0"/>
              <a:t>10</a:t>
            </a:r>
            <a:r>
              <a:rPr lang="zh-CN" altLang="en-US" sz="2000" dirty="0"/>
              <a:t>台</a:t>
            </a:r>
            <a:endParaRPr lang="en-CN" sz="2000" dirty="0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5A66D87-F772-3605-32D7-C07735CD30E0}"/>
              </a:ext>
            </a:extLst>
          </p:cNvPr>
          <p:cNvCxnSpPr>
            <a:cxnSpLocks/>
          </p:cNvCxnSpPr>
          <p:nvPr/>
        </p:nvCxnSpPr>
        <p:spPr>
          <a:xfrm>
            <a:off x="11186903" y="5330091"/>
            <a:ext cx="146020" cy="1961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CCEADC62-4709-C41D-1742-2E69158C05CA}"/>
              </a:ext>
            </a:extLst>
          </p:cNvPr>
          <p:cNvSpPr txBox="1"/>
          <p:nvPr/>
        </p:nvSpPr>
        <p:spPr>
          <a:xfrm>
            <a:off x="9413616" y="5472237"/>
            <a:ext cx="135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H127 1.3-m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475B2EC-5D13-CB49-19D1-34422F26F120}"/>
              </a:ext>
            </a:extLst>
          </p:cNvPr>
          <p:cNvCxnSpPr>
            <a:cxnSpLocks/>
          </p:cNvCxnSpPr>
          <p:nvPr/>
        </p:nvCxnSpPr>
        <p:spPr>
          <a:xfrm>
            <a:off x="10602668" y="5632077"/>
            <a:ext cx="611148" cy="63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466239B1-C689-5D39-03AB-982969F03B1C}"/>
              </a:ext>
            </a:extLst>
          </p:cNvPr>
          <p:cNvCxnSpPr>
            <a:cxnSpLocks/>
          </p:cNvCxnSpPr>
          <p:nvPr/>
        </p:nvCxnSpPr>
        <p:spPr>
          <a:xfrm flipH="1">
            <a:off x="9153625" y="2575338"/>
            <a:ext cx="121074" cy="1555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7D70C00-BAAF-2CF3-976F-4413F1EA5240}"/>
              </a:ext>
            </a:extLst>
          </p:cNvPr>
          <p:cNvCxnSpPr>
            <a:cxnSpLocks/>
          </p:cNvCxnSpPr>
          <p:nvPr/>
        </p:nvCxnSpPr>
        <p:spPr>
          <a:xfrm flipV="1">
            <a:off x="9389453" y="3128017"/>
            <a:ext cx="188272" cy="1720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 descr="Logo, company name&#10;&#10;Description automatically generated">
            <a:extLst>
              <a:ext uri="{FF2B5EF4-FFF2-40B4-BE49-F238E27FC236}">
                <a16:creationId xmlns:a16="http://schemas.microsoft.com/office/drawing/2014/main" id="{104BC6DF-CB78-869A-6B0D-02FE55836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612" y="217819"/>
            <a:ext cx="1333995" cy="799271"/>
          </a:xfrm>
          <a:prstGeom prst="rect">
            <a:avLst/>
          </a:prstGeom>
        </p:spPr>
      </p:pic>
      <p:sp>
        <p:nvSpPr>
          <p:cNvPr id="110" name="标题 1">
            <a:extLst>
              <a:ext uri="{FF2B5EF4-FFF2-40B4-BE49-F238E27FC236}">
                <a16:creationId xmlns:a16="http://schemas.microsoft.com/office/drawing/2014/main" id="{5C61D99A-6706-786E-2D09-4A2F5CBF7C94}"/>
              </a:ext>
            </a:extLst>
          </p:cNvPr>
          <p:cNvSpPr txBox="1"/>
          <p:nvPr/>
        </p:nvSpPr>
        <p:spPr>
          <a:xfrm>
            <a:off x="660400" y="48497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CN" sz="28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SVOM卫星地面后随观测系统</a:t>
            </a:r>
            <a:r>
              <a:rPr kumimoji="1"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（截止</a:t>
            </a:r>
            <a:r>
              <a:rPr kumimoji="1" lang="en-US" altLang="zh-CN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2024.5</a:t>
            </a:r>
            <a:r>
              <a:rPr kumimoji="1"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+mn-cs"/>
              </a:rPr>
              <a:t>）</a:t>
            </a:r>
            <a:endParaRPr kumimoji="1" lang="zh-CN" altLang="en-US" sz="28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ource Han Sans CN Bold"/>
              <a:ea typeface="Source Han Sans CN Bold"/>
            </a:endParaRPr>
          </a:p>
        </p:txBody>
      </p:sp>
      <p:sp>
        <p:nvSpPr>
          <p:cNvPr id="111" name="标题 1">
            <a:extLst>
              <a:ext uri="{FF2B5EF4-FFF2-40B4-BE49-F238E27FC236}">
                <a16:creationId xmlns:a16="http://schemas.microsoft.com/office/drawing/2014/main" id="{75CF6869-AEFC-827C-9898-EB939F3C12F1}"/>
              </a:ext>
            </a:extLst>
          </p:cNvPr>
          <p:cNvSpPr txBox="1"/>
          <p:nvPr/>
        </p:nvSpPr>
        <p:spPr>
          <a:xfrm>
            <a:off x="660400" y="1028700"/>
            <a:ext cx="6630988" cy="101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96863-A856-0A62-1013-9DCEDD00564B}"/>
              </a:ext>
            </a:extLst>
          </p:cNvPr>
          <p:cNvSpPr txBox="1"/>
          <p:nvPr/>
        </p:nvSpPr>
        <p:spPr>
          <a:xfrm>
            <a:off x="2102483" y="12394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rgbClr val="FF0000"/>
                </a:solidFill>
              </a:rPr>
              <a:t>详见魏建彦老师报告</a:t>
            </a:r>
          </a:p>
        </p:txBody>
      </p:sp>
    </p:spTree>
    <p:extLst>
      <p:ext uri="{BB962C8B-B14F-4D97-AF65-F5344CB8AC3E}">
        <p14:creationId xmlns:p14="http://schemas.microsoft.com/office/powerpoint/2010/main" val="80292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6" name="Group 2">
            <a:extLst>
              <a:ext uri="{FF2B5EF4-FFF2-40B4-BE49-F238E27FC236}">
                <a16:creationId xmlns:a16="http://schemas.microsoft.com/office/drawing/2014/main" id="{BC5BABE3-0A2C-7A4D-00CE-4D1F111B1911}"/>
              </a:ext>
            </a:extLst>
          </p:cNvPr>
          <p:cNvGrpSpPr>
            <a:grpSpLocks/>
          </p:cNvGrpSpPr>
          <p:nvPr/>
        </p:nvGrpSpPr>
        <p:grpSpPr bwMode="auto">
          <a:xfrm>
            <a:off x="671424" y="1524000"/>
            <a:ext cx="8148050" cy="4918075"/>
            <a:chOff x="2208216" y="1306923"/>
            <a:chExt cx="8148045" cy="4917665"/>
          </a:xfrm>
        </p:grpSpPr>
        <p:pic>
          <p:nvPicPr>
            <p:cNvPr id="71688" name="Picture 2">
              <a:extLst>
                <a:ext uri="{FF2B5EF4-FFF2-40B4-BE49-F238E27FC236}">
                  <a16:creationId xmlns:a16="http://schemas.microsoft.com/office/drawing/2014/main" id="{C927F8B8-206C-E503-7ABC-B3E7F7080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216" y="1306923"/>
              <a:ext cx="7559671" cy="49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5D1EA23C-61E2-E43A-B82E-86BD37E7D19B}"/>
                </a:ext>
              </a:extLst>
            </p:cNvPr>
            <p:cNvCxnSpPr/>
            <p:nvPr/>
          </p:nvCxnSpPr>
          <p:spPr bwMode="auto">
            <a:xfrm>
              <a:off x="3972502" y="1862502"/>
              <a:ext cx="0" cy="405255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690" name="组合 7">
              <a:extLst>
                <a:ext uri="{FF2B5EF4-FFF2-40B4-BE49-F238E27FC236}">
                  <a16:creationId xmlns:a16="http://schemas.microsoft.com/office/drawing/2014/main" id="{4BF107DA-6EA4-1BA2-F7C2-60E38C6A69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2802" y="3381299"/>
              <a:ext cx="5143927" cy="523220"/>
              <a:chOff x="146192" y="3380855"/>
              <a:chExt cx="5143782" cy="524183"/>
            </a:xfrm>
          </p:grpSpPr>
          <p:sp>
            <p:nvSpPr>
              <p:cNvPr id="71697" name="TextBox 5">
                <a:extLst>
                  <a:ext uri="{FF2B5EF4-FFF2-40B4-BE49-F238E27FC236}">
                    <a16:creationId xmlns:a16="http://schemas.microsoft.com/office/drawing/2014/main" id="{2C57BBEC-A89E-D953-98B0-9514D1E4D7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5755" y="3476955"/>
                <a:ext cx="8942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1800">
                    <a:solidFill>
                      <a:srgbClr val="00206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GWAC</a:t>
                </a:r>
                <a:endParaRPr kumimoji="1" lang="zh-CN" altLang="en-US" sz="180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698" name="文本框 12">
                <a:extLst>
                  <a:ext uri="{FF2B5EF4-FFF2-40B4-BE49-F238E27FC236}">
                    <a16:creationId xmlns:a16="http://schemas.microsoft.com/office/drawing/2014/main" id="{875695DA-5FD3-9849-A0AD-A6DCDF2FCE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192" y="3380855"/>
                <a:ext cx="3310429" cy="524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--------------------------</a:t>
                </a:r>
                <a:endParaRPr lang="zh-CN" altLang="en-US" sz="28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1691" name="组合 7">
              <a:extLst>
                <a:ext uri="{FF2B5EF4-FFF2-40B4-BE49-F238E27FC236}">
                  <a16:creationId xmlns:a16="http://schemas.microsoft.com/office/drawing/2014/main" id="{36A1BC76-80CB-824E-E3BD-F04530C2D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9374" y="4097819"/>
              <a:ext cx="4394882" cy="523176"/>
              <a:chOff x="468551" y="3467212"/>
              <a:chExt cx="4396236" cy="524980"/>
            </a:xfrm>
          </p:grpSpPr>
          <p:sp>
            <p:nvSpPr>
              <p:cNvPr id="71695" name="TextBox 5">
                <a:extLst>
                  <a:ext uri="{FF2B5EF4-FFF2-40B4-BE49-F238E27FC236}">
                    <a16:creationId xmlns:a16="http://schemas.microsoft.com/office/drawing/2014/main" id="{4C919E2D-03AF-F7EE-B81D-79E5EAF756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8397" y="3564642"/>
                <a:ext cx="736390" cy="370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1800" dirty="0">
                    <a:solidFill>
                      <a:srgbClr val="00206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GFTs</a:t>
                </a:r>
                <a:endParaRPr kumimoji="1" lang="zh-CN" altLang="en-US" sz="1800" dirty="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696" name="文本框 12">
                <a:extLst>
                  <a:ext uri="{FF2B5EF4-FFF2-40B4-BE49-F238E27FC236}">
                    <a16:creationId xmlns:a16="http://schemas.microsoft.com/office/drawing/2014/main" id="{4C8E2B74-9297-6EB4-E8E9-323C98E0A9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551" y="3467212"/>
                <a:ext cx="3503970" cy="524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--------------------------</a:t>
                </a:r>
                <a:endParaRPr lang="zh-CN" altLang="en-US" sz="28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71692" name="组合 7">
              <a:extLst>
                <a:ext uri="{FF2B5EF4-FFF2-40B4-BE49-F238E27FC236}">
                  <a16:creationId xmlns:a16="http://schemas.microsoft.com/office/drawing/2014/main" id="{F0A3FAD4-15F1-649D-B663-E05AE7FBB4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5923" y="4635522"/>
              <a:ext cx="5520338" cy="523220"/>
              <a:chOff x="287312" y="3430446"/>
              <a:chExt cx="5521038" cy="523057"/>
            </a:xfrm>
          </p:grpSpPr>
          <p:sp>
            <p:nvSpPr>
              <p:cNvPr id="71693" name="TextBox 5">
                <a:extLst>
                  <a:ext uri="{FF2B5EF4-FFF2-40B4-BE49-F238E27FC236}">
                    <a16:creationId xmlns:a16="http://schemas.microsoft.com/office/drawing/2014/main" id="{6E9694A9-4AE1-A7F6-84A1-5039609BEC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3080" y="3573016"/>
                <a:ext cx="479605" cy="37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sz="1800">
                    <a:solidFill>
                      <a:srgbClr val="00206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VT</a:t>
                </a:r>
                <a:endParaRPr kumimoji="1" lang="zh-CN" altLang="en-US" sz="180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694" name="文本框 12">
                <a:extLst>
                  <a:ext uri="{FF2B5EF4-FFF2-40B4-BE49-F238E27FC236}">
                    <a16:creationId xmlns:a16="http://schemas.microsoft.com/office/drawing/2014/main" id="{0A3C5D1C-84A1-B822-424C-9E22A7B98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312" y="3430446"/>
                <a:ext cx="5521038" cy="523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--------------------------</a:t>
                </a:r>
                <a:endParaRPr lang="zh-CN" altLang="en-US" sz="28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71687" name="TextBox 16">
            <a:extLst>
              <a:ext uri="{FF2B5EF4-FFF2-40B4-BE49-F238E27FC236}">
                <a16:creationId xmlns:a16="http://schemas.microsoft.com/office/drawing/2014/main" id="{DD6D7561-4BB9-FB6B-ABCE-B70DE51C0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47" y="1932831"/>
            <a:ext cx="16659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zh-CN" sz="1400" b="0" dirty="0" err="1">
                <a:latin typeface="Arial" panose="020B0604020202020204" pitchFamily="34" charset="0"/>
                <a:ea typeface="宋体" panose="02010600030101010101" pitchFamily="2" charset="-122"/>
              </a:rPr>
              <a:t>Kann</a:t>
            </a:r>
            <a:r>
              <a:rPr kumimoji="1" lang="en-US" altLang="zh-CN" sz="1400" b="0" dirty="0">
                <a:latin typeface="Arial" panose="020B0604020202020204" pitchFamily="34" charset="0"/>
                <a:ea typeface="宋体" panose="02010600030101010101" pitchFamily="2" charset="-122"/>
              </a:rPr>
              <a:t> et al., 2009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zh-CN" sz="1400" b="0" dirty="0">
                <a:latin typeface="Arial" panose="020B0604020202020204" pitchFamily="34" charset="0"/>
                <a:ea typeface="宋体" panose="02010600030101010101" pitchFamily="2" charset="-122"/>
              </a:rPr>
              <a:t>Wang et al. 2013</a:t>
            </a:r>
            <a:endParaRPr lang="en-CN" altLang="en-CN" sz="1400" b="0" dirty="0">
              <a:latin typeface="Arial" panose="020B0604020202020204" pitchFamily="34" charset="0"/>
            </a:endParaRPr>
          </a:p>
        </p:txBody>
      </p:sp>
      <p:sp>
        <p:nvSpPr>
          <p:cNvPr id="71682" name="Rectangle 17">
            <a:extLst>
              <a:ext uri="{FF2B5EF4-FFF2-40B4-BE49-F238E27FC236}">
                <a16:creationId xmlns:a16="http://schemas.microsoft.com/office/drawing/2014/main" id="{C34CDA13-8261-CA12-6C16-AF1BBE9B7259}"/>
              </a:ext>
            </a:extLst>
          </p:cNvPr>
          <p:cNvSpPr>
            <a:spLocks noChangeArrowheads="1"/>
          </p:cNvSpPr>
          <p:nvPr/>
        </p:nvSpPr>
        <p:spPr bwMode="auto">
          <a:xfrm rot="1751174">
            <a:off x="2398625" y="3762178"/>
            <a:ext cx="4105275" cy="1298575"/>
          </a:xfrm>
          <a:prstGeom prst="rect">
            <a:avLst/>
          </a:prstGeom>
          <a:solidFill>
            <a:schemeClr val="accent1">
              <a:alpha val="3254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CN" altLang="en-CN" dirty="0"/>
          </a:p>
        </p:txBody>
      </p:sp>
      <p:sp>
        <p:nvSpPr>
          <p:cNvPr id="71683" name="TextBox 3">
            <a:extLst>
              <a:ext uri="{FF2B5EF4-FFF2-40B4-BE49-F238E27FC236}">
                <a16:creationId xmlns:a16="http://schemas.microsoft.com/office/drawing/2014/main" id="{097E84A9-A74C-CE40-E4A2-54721A3A3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476250"/>
            <a:ext cx="11606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SVOM/VT</a:t>
            </a:r>
            <a:r>
              <a:rPr kumimoji="1"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kumimoji="1"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GWAC</a:t>
            </a:r>
            <a:r>
              <a:rPr kumimoji="1"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kumimoji="1"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1"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GFTs</a:t>
            </a:r>
            <a:r>
              <a:rPr kumimoji="1"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：多波段后随观测体系</a:t>
            </a:r>
          </a:p>
        </p:txBody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DB27931A-A9DC-1E13-958C-424DA3393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531" y="1692111"/>
            <a:ext cx="1758950" cy="2183060"/>
          </a:xfrm>
          <a:prstGeom prst="rect">
            <a:avLst/>
          </a:prstGeom>
          <a:solidFill>
            <a:srgbClr val="C00000">
              <a:alpha val="2705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CN" altLang="en-CN"/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ABD5E751-FEB9-F820-564C-6F23B50D4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E8C7D-78DE-4DA3-1057-05875A45B49A}"/>
              </a:ext>
            </a:extLst>
          </p:cNvPr>
          <p:cNvSpPr txBox="1"/>
          <p:nvPr/>
        </p:nvSpPr>
        <p:spPr>
          <a:xfrm>
            <a:off x="8031992" y="1736665"/>
            <a:ext cx="392679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GWAC</a:t>
            </a:r>
            <a:r>
              <a:rPr lang="zh-CN" altLang="en-US" sz="1400" dirty="0"/>
              <a:t> （同步观测）</a:t>
            </a:r>
            <a:endParaRPr lang="en-US" altLang="zh-CN" sz="1400" dirty="0"/>
          </a:p>
          <a:p>
            <a:r>
              <a:rPr lang="en-US" altLang="zh-CN" sz="1400" dirty="0"/>
              <a:t>+</a:t>
            </a:r>
            <a:r>
              <a:rPr lang="zh-CN" altLang="en-US" sz="1400" dirty="0"/>
              <a:t> </a:t>
            </a:r>
            <a:r>
              <a:rPr lang="en-US" altLang="zh-CN" sz="1400" dirty="0"/>
              <a:t>CGFT/FGFT</a:t>
            </a:r>
            <a:r>
              <a:rPr lang="zh-CN" altLang="en-US" sz="1400" dirty="0"/>
              <a:t> （</a:t>
            </a:r>
            <a:r>
              <a:rPr lang="en-US" altLang="zh-CN" sz="1400" dirty="0"/>
              <a:t>1</a:t>
            </a:r>
            <a:r>
              <a:rPr lang="zh-CN" altLang="en-US" sz="1400" dirty="0"/>
              <a:t>分钟延时）</a:t>
            </a:r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kumimoji="1"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LCOGT</a:t>
            </a:r>
            <a:r>
              <a:rPr kumimoji="1"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（</a:t>
            </a:r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~10</a:t>
            </a:r>
            <a:r>
              <a:rPr kumimoji="1"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分钟延时）</a:t>
            </a:r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kumimoji="1"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扩展</a:t>
            </a:r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GFT</a:t>
            </a:r>
            <a:r>
              <a:rPr kumimoji="1"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（</a:t>
            </a:r>
            <a:r>
              <a:rPr kumimoji="1" lang="en-US" altLang="zh-CN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&lt;5</a:t>
            </a:r>
            <a:r>
              <a:rPr kumimoji="1" lang="zh-CN" altLang="en-US" sz="1400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分钟）</a:t>
            </a:r>
            <a:endParaRPr kumimoji="1" lang="en-US" altLang="zh-CN" sz="14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1400" dirty="0"/>
              <a:t>+</a:t>
            </a:r>
            <a:r>
              <a:rPr lang="zh-CN" altLang="en-US" sz="1400" dirty="0"/>
              <a:t> </a:t>
            </a:r>
            <a:r>
              <a:rPr lang="en-US" altLang="zh-CN" sz="1400" dirty="0"/>
              <a:t>VT</a:t>
            </a:r>
            <a:r>
              <a:rPr lang="zh-CN" altLang="en-US" sz="1400" dirty="0"/>
              <a:t> （</a:t>
            </a:r>
            <a:r>
              <a:rPr lang="en-US" altLang="zh-CN" sz="1400" dirty="0"/>
              <a:t>5</a:t>
            </a:r>
            <a:r>
              <a:rPr lang="zh-CN" altLang="en-US" sz="1400" dirty="0"/>
              <a:t>分钟开始观测，</a:t>
            </a:r>
            <a:r>
              <a:rPr lang="en-US" altLang="zh-CN" sz="1400" dirty="0"/>
              <a:t>10-20</a:t>
            </a:r>
            <a:r>
              <a:rPr lang="zh-CN" altLang="en-US" sz="1400" dirty="0"/>
              <a:t>分钟下传）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/>
              <a:t>保障值班科学家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在暴后</a:t>
            </a:r>
            <a:r>
              <a:rPr lang="en-US" altLang="zh-CN" sz="1400" dirty="0"/>
              <a:t>10-30</a:t>
            </a:r>
            <a:r>
              <a:rPr lang="zh-CN" altLang="en-US" sz="1400" dirty="0"/>
              <a:t>分钟，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通过多望远镜多波段数据，联合交叉证认，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完成光学对应体搜索和识别，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为大望远镜光学</a:t>
            </a:r>
            <a:r>
              <a:rPr lang="en-US" altLang="zh-CN" sz="1400" dirty="0"/>
              <a:t>/</a:t>
            </a:r>
            <a:r>
              <a:rPr lang="zh-CN" altLang="en-US" sz="1400" dirty="0"/>
              <a:t>红外测光光谱观测提供依据和支持</a:t>
            </a:r>
            <a:endParaRPr lang="en-US" altLang="zh-CN" sz="1400" dirty="0"/>
          </a:p>
          <a:p>
            <a:endParaRPr lang="en-C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E9262F-C1AF-A4F6-83CA-4363B5C2F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673" y="4995503"/>
            <a:ext cx="2591927" cy="16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5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1C138-F2CD-B49D-31CB-964F7995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CN" sz="4000" dirty="0">
                <a:solidFill>
                  <a:srgbClr val="FFFFFF"/>
                </a:solidFill>
              </a:rPr>
              <a:t>SVOM主要科学目标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B47C47-2FCD-871E-078D-7BEE9374E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40134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1170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F06-DF6C-D2D8-B3CB-B55EF84E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47" y="640927"/>
            <a:ext cx="6985248" cy="1143000"/>
          </a:xfrm>
        </p:spPr>
        <p:txBody>
          <a:bodyPr/>
          <a:lstStyle/>
          <a:p>
            <a:r>
              <a:rPr lang="en-CN" sz="4800" dirty="0"/>
              <a:t>SVOM中方BA团队</a:t>
            </a:r>
            <a:endParaRPr lang="en-CN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A6A7C25-B500-69CC-D2BF-8B7F3D4D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A11F5E2-5BFE-4C15-70B4-D86F8D4B71CE}"/>
              </a:ext>
            </a:extLst>
          </p:cNvPr>
          <p:cNvSpPr/>
          <p:nvPr/>
        </p:nvSpPr>
        <p:spPr>
          <a:xfrm>
            <a:off x="4957496" y="1727199"/>
            <a:ext cx="6599504" cy="4366097"/>
          </a:xfrm>
          <a:custGeom>
            <a:avLst/>
            <a:gdLst>
              <a:gd name="connsiteX0" fmla="*/ 0 w 6197600"/>
              <a:gd name="connsiteY0" fmla="*/ 4064000 h 4064000"/>
              <a:gd name="connsiteX1" fmla="*/ 1651000 w 6197600"/>
              <a:gd name="connsiteY1" fmla="*/ 2501900 h 4064000"/>
              <a:gd name="connsiteX2" fmla="*/ 3213100 w 6197600"/>
              <a:gd name="connsiteY2" fmla="*/ 3124200 h 4064000"/>
              <a:gd name="connsiteX3" fmla="*/ 4165600 w 6197600"/>
              <a:gd name="connsiteY3" fmla="*/ 1028700 h 4064000"/>
              <a:gd name="connsiteX4" fmla="*/ 5511800 w 6197600"/>
              <a:gd name="connsiteY4" fmla="*/ 1320800 h 4064000"/>
              <a:gd name="connsiteX5" fmla="*/ 6197600 w 6197600"/>
              <a:gd name="connsiteY5" fmla="*/ 0 h 4064000"/>
              <a:gd name="connsiteX6" fmla="*/ 6197600 w 6197600"/>
              <a:gd name="connsiteY6" fmla="*/ 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7600" h="4064000">
                <a:moveTo>
                  <a:pt x="0" y="4064000"/>
                </a:moveTo>
                <a:cubicBezTo>
                  <a:pt x="557741" y="3361266"/>
                  <a:pt x="1115483" y="2658533"/>
                  <a:pt x="1651000" y="2501900"/>
                </a:cubicBezTo>
                <a:cubicBezTo>
                  <a:pt x="2186517" y="2345267"/>
                  <a:pt x="2794000" y="3369733"/>
                  <a:pt x="3213100" y="3124200"/>
                </a:cubicBezTo>
                <a:cubicBezTo>
                  <a:pt x="3632200" y="2878667"/>
                  <a:pt x="3782483" y="1329267"/>
                  <a:pt x="4165600" y="1028700"/>
                </a:cubicBezTo>
                <a:cubicBezTo>
                  <a:pt x="4548717" y="728133"/>
                  <a:pt x="5173133" y="1492250"/>
                  <a:pt x="5511800" y="1320800"/>
                </a:cubicBezTo>
                <a:cubicBezTo>
                  <a:pt x="5850467" y="1149350"/>
                  <a:pt x="6197600" y="0"/>
                  <a:pt x="6197600" y="0"/>
                </a:cubicBezTo>
                <a:lnTo>
                  <a:pt x="61976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A7ABB-7F50-5CE6-E5C0-1B241101E382}"/>
              </a:ext>
            </a:extLst>
          </p:cNvPr>
          <p:cNvSpPr txBox="1"/>
          <p:nvPr/>
        </p:nvSpPr>
        <p:spPr>
          <a:xfrm>
            <a:off x="5024879" y="5946055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1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70C0"/>
                </a:solidFill>
              </a:rPr>
              <a:t>运行状态监测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E21B7-64DD-6454-FAD8-AA454C678D5E}"/>
              </a:ext>
            </a:extLst>
          </p:cNvPr>
          <p:cNvSpPr txBox="1"/>
          <p:nvPr/>
        </p:nvSpPr>
        <p:spPr>
          <a:xfrm>
            <a:off x="5771155" y="5095827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2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70C0"/>
                </a:solidFill>
              </a:rPr>
              <a:t>监测警报信息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2D1FB-4175-DDE3-84BB-D5D2AC8A20C7}"/>
              </a:ext>
            </a:extLst>
          </p:cNvPr>
          <p:cNvSpPr txBox="1"/>
          <p:nvPr/>
        </p:nvSpPr>
        <p:spPr>
          <a:xfrm>
            <a:off x="6133178" y="3892373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3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FF0000"/>
                </a:solidFill>
              </a:rPr>
              <a:t>警报证认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3A2EA5-A94B-8CC5-9541-C13E8E23C2E9}"/>
              </a:ext>
            </a:extLst>
          </p:cNvPr>
          <p:cNvSpPr txBox="1"/>
          <p:nvPr/>
        </p:nvSpPr>
        <p:spPr>
          <a:xfrm>
            <a:off x="8671308" y="4434331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4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FF0000"/>
                </a:solidFill>
              </a:rPr>
              <a:t>对应体识别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D2E3B-9AF1-EE0E-7DC4-9FD4A72B4BE4}"/>
              </a:ext>
            </a:extLst>
          </p:cNvPr>
          <p:cNvSpPr txBox="1"/>
          <p:nvPr/>
        </p:nvSpPr>
        <p:spPr>
          <a:xfrm>
            <a:off x="9051701" y="3452946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5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B050"/>
                </a:solidFill>
              </a:rPr>
              <a:t>组织地面后随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254B1-E393-AFB8-3D27-DA1CDEC9B21E}"/>
              </a:ext>
            </a:extLst>
          </p:cNvPr>
          <p:cNvSpPr txBox="1"/>
          <p:nvPr/>
        </p:nvSpPr>
        <p:spPr>
          <a:xfrm>
            <a:off x="8543067" y="2329784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6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00B050"/>
                </a:solidFill>
              </a:rPr>
              <a:t>组织卫星后随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FB792-3065-504C-EC98-63E6D32D3C34}"/>
              </a:ext>
            </a:extLst>
          </p:cNvPr>
          <p:cNvSpPr txBox="1"/>
          <p:nvPr/>
        </p:nvSpPr>
        <p:spPr>
          <a:xfrm>
            <a:off x="9476977" y="1548454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7</a:t>
            </a:r>
            <a:r>
              <a:rPr lang="zh-CN" altLang="en-US" sz="2000" dirty="0">
                <a:solidFill>
                  <a:srgbClr val="0070C0"/>
                </a:solidFill>
              </a:rPr>
              <a:t>、</a:t>
            </a:r>
            <a:r>
              <a:rPr lang="en-CN" sz="2000" dirty="0">
                <a:solidFill>
                  <a:srgbClr val="FF0000"/>
                </a:solidFill>
              </a:rPr>
              <a:t>发布观测结果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6ED607-086A-670D-933D-4C087194E4DC}"/>
              </a:ext>
            </a:extLst>
          </p:cNvPr>
          <p:cNvSpPr/>
          <p:nvPr/>
        </p:nvSpPr>
        <p:spPr>
          <a:xfrm>
            <a:off x="4957496" y="5779586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38B71C-598D-D850-1031-8C383D5492B0}"/>
              </a:ext>
            </a:extLst>
          </p:cNvPr>
          <p:cNvSpPr/>
          <p:nvPr/>
        </p:nvSpPr>
        <p:spPr>
          <a:xfrm>
            <a:off x="5463947" y="5163384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322F9A-284B-588F-30E4-5B2820A0096C}"/>
              </a:ext>
            </a:extLst>
          </p:cNvPr>
          <p:cNvSpPr/>
          <p:nvPr/>
        </p:nvSpPr>
        <p:spPr>
          <a:xfrm>
            <a:off x="6449155" y="4332555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5886E3-2A6D-76E9-A6BA-C4FCCF16DB3D}"/>
              </a:ext>
            </a:extLst>
          </p:cNvPr>
          <p:cNvSpPr/>
          <p:nvPr/>
        </p:nvSpPr>
        <p:spPr>
          <a:xfrm>
            <a:off x="8449078" y="4631539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333ED6-696F-6E35-8AED-AB0FDF7FC2B2}"/>
              </a:ext>
            </a:extLst>
          </p:cNvPr>
          <p:cNvSpPr/>
          <p:nvPr/>
        </p:nvSpPr>
        <p:spPr>
          <a:xfrm>
            <a:off x="8827252" y="3599035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09E04A-8803-7374-0DF3-44F77AC6E51D}"/>
              </a:ext>
            </a:extLst>
          </p:cNvPr>
          <p:cNvSpPr/>
          <p:nvPr/>
        </p:nvSpPr>
        <p:spPr>
          <a:xfrm>
            <a:off x="9323373" y="2671616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36F301-AA54-B078-E148-94D823C3D644}"/>
              </a:ext>
            </a:extLst>
          </p:cNvPr>
          <p:cNvSpPr/>
          <p:nvPr/>
        </p:nvSpPr>
        <p:spPr>
          <a:xfrm>
            <a:off x="11276844" y="1897696"/>
            <a:ext cx="307208" cy="252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9863F-9B92-12DA-1965-78ECB5731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838" y="844311"/>
            <a:ext cx="986679" cy="67950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E0B2-E732-D7AE-ACEA-041997EB96A6}"/>
              </a:ext>
            </a:extLst>
          </p:cNvPr>
          <p:cNvGrpSpPr/>
          <p:nvPr/>
        </p:nvGrpSpPr>
        <p:grpSpPr>
          <a:xfrm>
            <a:off x="1069593" y="3392323"/>
            <a:ext cx="6343995" cy="874262"/>
            <a:chOff x="5130533" y="2516054"/>
            <a:chExt cx="6343995" cy="8742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D23690-526C-CCED-DE2C-DB0929B4A88A}"/>
                </a:ext>
              </a:extLst>
            </p:cNvPr>
            <p:cNvSpPr/>
            <p:nvPr/>
          </p:nvSpPr>
          <p:spPr>
            <a:xfrm>
              <a:off x="5130533" y="2516054"/>
              <a:ext cx="6343995" cy="87426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85A19F-9B3A-424E-8AA8-F67F49128D67}"/>
                </a:ext>
              </a:extLst>
            </p:cNvPr>
            <p:cNvSpPr txBox="1"/>
            <p:nvPr/>
          </p:nvSpPr>
          <p:spPr>
            <a:xfrm>
              <a:off x="5130533" y="2516054"/>
              <a:ext cx="6343995" cy="87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N" sz="2400" dirty="0"/>
                <a:t>中方</a:t>
              </a:r>
              <a:r>
                <a:rPr lang="zh-CN" altLang="en-US" sz="2400" dirty="0"/>
                <a:t>：</a:t>
              </a:r>
              <a:r>
                <a:rPr lang="en-US" altLang="zh-CN" sz="2400" dirty="0"/>
                <a:t>07:00-21:30</a:t>
              </a:r>
              <a:r>
                <a:rPr lang="zh-CN" altLang="en-US" sz="2400" dirty="0"/>
                <a:t>（北京时间）</a:t>
              </a:r>
              <a:endParaRPr lang="en-US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 err="1">
                  <a:solidFill>
                    <a:schemeClr val="tx1"/>
                  </a:solidFill>
                </a:rPr>
                <a:t>核心团队</a:t>
              </a:r>
              <a:r>
                <a:rPr lang="zh-CN" altLang="en-US" sz="2400" b="0" kern="1200" dirty="0">
                  <a:solidFill>
                    <a:schemeClr val="tx1"/>
                  </a:solidFill>
                </a:rPr>
                <a:t>，</a:t>
              </a:r>
              <a:r>
                <a:rPr lang="en-US" altLang="zh-CN" sz="2400" b="0" kern="1200" dirty="0">
                  <a:solidFill>
                    <a:schemeClr val="tx1"/>
                  </a:solidFill>
                </a:rPr>
                <a:t>6-10</a:t>
              </a:r>
              <a:r>
                <a:rPr lang="zh-CN" altLang="en-US" sz="2400" b="0" kern="1200" dirty="0">
                  <a:solidFill>
                    <a:schemeClr val="tx1"/>
                  </a:solidFill>
                </a:rPr>
                <a:t>人</a:t>
              </a:r>
              <a:endParaRPr lang="en-US" altLang="zh-CN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 err="1">
                  <a:solidFill>
                    <a:schemeClr val="tx1"/>
                  </a:solidFill>
                </a:rPr>
                <a:t>熟悉伽马暴科学</a:t>
              </a:r>
              <a:endParaRPr lang="en-US" sz="2400" b="0" kern="1200" dirty="0">
                <a:solidFill>
                  <a:schemeClr val="tx1"/>
                </a:solidFill>
              </a:endParaRPr>
            </a:p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dirty="0">
                  <a:solidFill>
                    <a:schemeClr val="tx1"/>
                  </a:solidFill>
                </a:rPr>
                <a:t>熟悉</a:t>
              </a:r>
              <a:r>
                <a:rPr lang="en-US" altLang="zh-CN" sz="2400" dirty="0">
                  <a:solidFill>
                    <a:schemeClr val="tx1"/>
                  </a:solidFill>
                </a:rPr>
                <a:t>SVOM</a:t>
              </a:r>
              <a:r>
                <a:rPr lang="zh-CN" altLang="en-US" sz="2400" dirty="0">
                  <a:solidFill>
                    <a:schemeClr val="tx1"/>
                  </a:solidFill>
                </a:rPr>
                <a:t>系统</a:t>
              </a:r>
              <a:endParaRPr lang="en-US" altLang="zh-CN" sz="24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 err="1">
                  <a:solidFill>
                    <a:schemeClr val="tx1"/>
                  </a:solidFill>
                </a:rPr>
                <a:t>熟悉多波段观测和时域天文</a:t>
              </a:r>
              <a:endParaRPr lang="en-US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 err="1">
                  <a:solidFill>
                    <a:schemeClr val="tx1"/>
                  </a:solidFill>
                </a:rPr>
                <a:t>有兴趣</a:t>
              </a:r>
              <a:r>
                <a:rPr lang="en-US" altLang="zh-CN" sz="2400" dirty="0">
                  <a:solidFill>
                    <a:schemeClr val="tx1"/>
                  </a:solidFill>
                </a:rPr>
                <a:t>/</a:t>
              </a:r>
              <a:r>
                <a:rPr lang="zh-CN" altLang="en-US" sz="2400" dirty="0">
                  <a:solidFill>
                    <a:schemeClr val="tx1"/>
                  </a:solidFill>
                </a:rPr>
                <a:t>热情</a:t>
              </a:r>
              <a:r>
                <a:rPr lang="en-US" altLang="zh-CN" sz="2400" dirty="0">
                  <a:solidFill>
                    <a:schemeClr val="tx1"/>
                  </a:solidFill>
                </a:rPr>
                <a:t>/</a:t>
              </a:r>
              <a:r>
                <a:rPr lang="zh-CN" altLang="en-US" sz="2400" dirty="0">
                  <a:solidFill>
                    <a:schemeClr val="tx1"/>
                  </a:solidFill>
                </a:rPr>
                <a:t>沟通能力强</a:t>
              </a:r>
              <a:r>
                <a:rPr lang="en-US" altLang="zh-CN" sz="2400" dirty="0">
                  <a:solidFill>
                    <a:schemeClr val="tx1"/>
                  </a:solidFill>
                </a:rPr>
                <a:t>/</a:t>
              </a:r>
              <a:r>
                <a:rPr lang="zh-CN" altLang="en-US" sz="2400" dirty="0">
                  <a:solidFill>
                    <a:schemeClr val="tx1"/>
                  </a:solidFill>
                </a:rPr>
                <a:t>时间有保障</a:t>
              </a:r>
              <a:endParaRPr lang="en-US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 err="1">
                  <a:solidFill>
                    <a:schemeClr val="tx1"/>
                  </a:solidFill>
                </a:rPr>
                <a:t>博士后</a:t>
              </a:r>
              <a:r>
                <a:rPr lang="en-US" sz="2400" b="0" kern="1200" dirty="0">
                  <a:solidFill>
                    <a:schemeClr val="tx1"/>
                  </a:solidFill>
                </a:rPr>
                <a:t> </a:t>
              </a:r>
              <a:r>
                <a:rPr lang="zh-CN" altLang="en-US" sz="2400" b="0" kern="1200" dirty="0">
                  <a:solidFill>
                    <a:schemeClr val="tx1"/>
                  </a:solidFill>
                </a:rPr>
                <a:t>，</a:t>
              </a:r>
              <a:endParaRPr lang="en-US" altLang="zh-CN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 err="1">
                  <a:solidFill>
                    <a:schemeClr val="tx1"/>
                  </a:solidFill>
                </a:rPr>
                <a:t>青年科学家</a:t>
              </a:r>
              <a:r>
                <a:rPr lang="zh-CN" altLang="en-US" sz="2400" b="0" kern="1200" dirty="0">
                  <a:solidFill>
                    <a:schemeClr val="tx1"/>
                  </a:solidFill>
                </a:rPr>
                <a:t>，</a:t>
              </a:r>
              <a:endParaRPr lang="en-US" altLang="zh-CN" sz="2400" b="0" kern="1200" dirty="0">
                <a:solidFill>
                  <a:schemeClr val="tx1"/>
                </a:solidFill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 err="1">
                  <a:solidFill>
                    <a:schemeClr val="tx1"/>
                  </a:solidFill>
                </a:rPr>
                <a:t>高年级博士生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551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altLang="zh-CN" sz="5200" b="1" dirty="0">
                <a:latin typeface="Times New Roman" pitchFamily="18" charset="0"/>
                <a:cs typeface="Times New Roman" pitchFamily="18" charset="0"/>
              </a:rPr>
              <a:t>SVOM</a:t>
            </a:r>
            <a:r>
              <a:rPr lang="zh-CN" altLang="en-US" sz="5200" b="1" dirty="0">
                <a:latin typeface="Times New Roman" pitchFamily="18" charset="0"/>
                <a:cs typeface="Times New Roman" pitchFamily="18" charset="0"/>
              </a:rPr>
              <a:t>多波段天文台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09D844-A8A8-ACA0-F316-32F3CE7D94A2}"/>
              </a:ext>
            </a:extLst>
          </p:cNvPr>
          <p:cNvSpPr txBox="1">
            <a:spLocks/>
          </p:cNvSpPr>
          <p:nvPr/>
        </p:nvSpPr>
        <p:spPr>
          <a:xfrm>
            <a:off x="1347390" y="2721421"/>
            <a:ext cx="4021143" cy="111466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8026" indent="-208026" algn="just" defTabSz="832104">
              <a:lnSpc>
                <a:spcPct val="100000"/>
              </a:lnSpc>
              <a:spcBef>
                <a:spcPts val="910"/>
              </a:spcBef>
              <a:spcAft>
                <a:spcPts val="546"/>
              </a:spcAft>
              <a:buFont typeface="Arial" panose="020B0604020202020204" pitchFamily="34" charset="0"/>
              <a:buChar char="•"/>
            </a:pPr>
            <a:r>
              <a:rPr lang="en-US" sz="182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Multi-wavelength </a:t>
            </a:r>
          </a:p>
          <a:p>
            <a:pPr marL="208026" indent="-208026" algn="just" defTabSz="832104">
              <a:lnSpc>
                <a:spcPct val="100000"/>
              </a:lnSpc>
              <a:spcBef>
                <a:spcPts val="910"/>
              </a:spcBef>
              <a:spcAft>
                <a:spcPts val="546"/>
              </a:spcAft>
              <a:buFont typeface="Arial" panose="020B0604020202020204" pitchFamily="34" charset="0"/>
              <a:buChar char="•"/>
            </a:pPr>
            <a:r>
              <a:rPr lang="en-US" sz="182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Multi-message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3670" y="1993036"/>
            <a:ext cx="4560380" cy="428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altLang="zh-CN" sz="2184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Rapid Follow-Up: </a:t>
            </a:r>
            <a:r>
              <a:rPr lang="en-US" altLang="zh-CN" sz="2184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ToO</a:t>
            </a:r>
            <a:r>
              <a:rPr lang="en-US" altLang="zh-CN" sz="2184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Program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34" y="4004583"/>
            <a:ext cx="3104991" cy="196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6608"/>
            <a:ext cx="3149234" cy="212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7637457" y="1954391"/>
            <a:ext cx="3503972" cy="764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altLang="zh-CN" sz="2184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Observatory Science (General Program)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09D844-A8A8-ACA0-F316-32F3CE7D94A2}"/>
              </a:ext>
            </a:extLst>
          </p:cNvPr>
          <p:cNvSpPr txBox="1">
            <a:spLocks/>
          </p:cNvSpPr>
          <p:nvPr/>
        </p:nvSpPr>
        <p:spPr>
          <a:xfrm>
            <a:off x="7599357" y="3058260"/>
            <a:ext cx="4021143" cy="298993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08026" algn="just" defTabSz="832104">
              <a:lnSpc>
                <a:spcPct val="100000"/>
              </a:lnSpc>
              <a:spcBef>
                <a:spcPts val="455"/>
              </a:spcBef>
              <a:spcAft>
                <a:spcPts val="546"/>
              </a:spcAft>
              <a:buFont typeface="Arial" panose="020B0604020202020204" pitchFamily="34" charset="0"/>
              <a:buChar char="•"/>
            </a:pPr>
            <a:r>
              <a:rPr lang="en-US" sz="182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AGNs</a:t>
            </a:r>
          </a:p>
          <a:p>
            <a:pPr marL="0" lvl="1" indent="-208026" algn="just" defTabSz="832104">
              <a:lnSpc>
                <a:spcPct val="100000"/>
              </a:lnSpc>
              <a:spcBef>
                <a:spcPts val="455"/>
              </a:spcBef>
              <a:spcAft>
                <a:spcPts val="546"/>
              </a:spcAft>
              <a:buFont typeface="Arial" panose="020B0604020202020204" pitchFamily="34" charset="0"/>
              <a:buChar char="•"/>
            </a:pPr>
            <a:r>
              <a:rPr lang="en-US" altLang="zh-CN" sz="182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Ultra Luminous X-ray Sources </a:t>
            </a:r>
          </a:p>
          <a:p>
            <a:pPr marL="0" lvl="1" indent="-208026" algn="just" defTabSz="832104">
              <a:lnSpc>
                <a:spcPct val="100000"/>
              </a:lnSpc>
              <a:spcBef>
                <a:spcPts val="455"/>
              </a:spcBef>
              <a:spcAft>
                <a:spcPts val="546"/>
              </a:spcAft>
              <a:buFont typeface="Arial" panose="020B0604020202020204" pitchFamily="34" charset="0"/>
              <a:buChar char="•"/>
            </a:pPr>
            <a:r>
              <a:rPr lang="en-US" altLang="zh-CN" sz="182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Tidal Disruption Events</a:t>
            </a:r>
            <a:endParaRPr lang="en-US" sz="182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08026" indent="-208026" defTabSz="832104">
              <a:spcBef>
                <a:spcPts val="910"/>
              </a:spcBef>
            </a:pPr>
            <a:r>
              <a:rPr lang="en-US" altLang="zh-CN" sz="182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Galactic sources</a:t>
            </a:r>
          </a:p>
          <a:p>
            <a:pPr marL="624078" lvl="1" indent="-208026" defTabSz="832104">
              <a:spcBef>
                <a:spcPts val="455"/>
              </a:spcBef>
            </a:pPr>
            <a:r>
              <a:rPr lang="en-US" altLang="zh-CN" sz="1456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Accreting systems</a:t>
            </a:r>
          </a:p>
          <a:p>
            <a:pPr marL="624078" lvl="1" indent="-208026" defTabSz="832104">
              <a:spcBef>
                <a:spcPts val="455"/>
              </a:spcBef>
            </a:pPr>
            <a:r>
              <a:rPr lang="en-US" altLang="zh-CN" sz="1456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Pulsars &amp; magnetars </a:t>
            </a:r>
          </a:p>
          <a:p>
            <a:pPr marL="624078" lvl="1" indent="-208026" defTabSz="832104">
              <a:spcBef>
                <a:spcPts val="455"/>
              </a:spcBef>
            </a:pPr>
            <a:r>
              <a:rPr lang="en-US" altLang="zh-CN" sz="1456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Flaring stars </a:t>
            </a:r>
          </a:p>
          <a:p>
            <a:pPr marL="208026" indent="-208026" defTabSz="832104">
              <a:spcBef>
                <a:spcPts val="910"/>
              </a:spcBef>
            </a:pPr>
            <a:r>
              <a:rPr lang="en-US" altLang="zh-CN" sz="182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Exoplanets &amp; Solar System bodies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73E68-DE61-A4FA-55CE-17F80E23EDF6}"/>
              </a:ext>
            </a:extLst>
          </p:cNvPr>
          <p:cNvSpPr/>
          <p:nvPr/>
        </p:nvSpPr>
        <p:spPr>
          <a:xfrm>
            <a:off x="590550" y="1954391"/>
            <a:ext cx="6501875" cy="4408309"/>
          </a:xfrm>
          <a:prstGeom prst="rect">
            <a:avLst/>
          </a:prstGeom>
          <a:solidFill>
            <a:schemeClr val="accent3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BBDA48-EAC2-3A48-450E-8A24190381EC}"/>
              </a:ext>
            </a:extLst>
          </p:cNvPr>
          <p:cNvSpPr/>
          <p:nvPr/>
        </p:nvSpPr>
        <p:spPr>
          <a:xfrm>
            <a:off x="7332656" y="1927582"/>
            <a:ext cx="4709147" cy="4408309"/>
          </a:xfrm>
          <a:prstGeom prst="rect">
            <a:avLst/>
          </a:prstGeom>
          <a:solidFill>
            <a:schemeClr val="accent3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36141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15B39AF-04C6-624C-8BA6-E245DD4339A4}"/>
              </a:ext>
            </a:extLst>
          </p:cNvPr>
          <p:cNvSpPr/>
          <p:nvPr/>
        </p:nvSpPr>
        <p:spPr>
          <a:xfrm>
            <a:off x="601946" y="879252"/>
            <a:ext cx="5328593" cy="67710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SVOM Programs</a:t>
            </a:r>
            <a:endParaRPr lang="x-none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Chart, pi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11" y="2745329"/>
            <a:ext cx="7834802" cy="359977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23E86-D142-7E7C-512D-FF430649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7E13-8275-8B44-90C1-D6CAE7B40D24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3CB966B6-C8C5-4610-3257-0BE068461E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4"/>
          <a:stretch>
            <a:fillRect/>
          </a:stretch>
        </p:blipFill>
        <p:spPr bwMode="auto">
          <a:xfrm>
            <a:off x="7764092" y="880704"/>
            <a:ext cx="701124" cy="6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49CE286F-A212-75FA-B8D2-5326A1AAD4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4724" r="1767" b="4724"/>
          <a:stretch>
            <a:fillRect/>
          </a:stretch>
        </p:blipFill>
        <p:spPr bwMode="auto">
          <a:xfrm>
            <a:off x="9727842" y="880704"/>
            <a:ext cx="678400" cy="6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5022" y="976088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Vs.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1940" y="157507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60%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46278" y="16674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altLang="zh-CN" dirty="0"/>
              <a:t>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029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31660"/>
              </p:ext>
            </p:extLst>
          </p:nvPr>
        </p:nvGraphicFramePr>
        <p:xfrm>
          <a:off x="643467" y="704736"/>
          <a:ext cx="10905067" cy="5448531"/>
        </p:xfrm>
        <a:graphic>
          <a:graphicData uri="http://schemas.openxmlformats.org/drawingml/2006/table">
            <a:tbl>
              <a:tblPr firstRow="1" bandRow="1"/>
              <a:tblGrid>
                <a:gridCol w="2207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3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0047">
                <a:tc gridSpan="6">
                  <a:txBody>
                    <a:bodyPr/>
                    <a:lstStyle/>
                    <a:p>
                      <a:pPr lvl="2" algn="ctr" fontAlgn="ctr"/>
                      <a:r>
                        <a:rPr lang="en-US" altLang="zh-CN" sz="3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SVOM</a:t>
                      </a:r>
                      <a:r>
                        <a:rPr lang="zh-CN" altLang="en-US" sz="35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机遇目标观测种类、反应时间、频率</a:t>
                      </a:r>
                      <a:endParaRPr lang="fr-FR" sz="35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8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2" algn="ctr" fontAlgn="ctr"/>
                      <a:endParaRPr lang="fr-FR" sz="1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0572" marR="10572" marT="79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89C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2" algn="ctr" fontAlgn="ctr"/>
                      <a:endParaRPr lang="fr-FR" sz="1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0572" marR="10572" marT="79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7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377"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种类</a:t>
                      </a:r>
                      <a:endParaRPr lang="fr-FR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反应时间</a:t>
                      </a:r>
                      <a:endParaRPr lang="en-US" altLang="zh-CN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lvl="1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（</a:t>
                      </a:r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S-band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上传）</a:t>
                      </a:r>
                      <a:endParaRPr lang="fr-FR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反应时间</a:t>
                      </a:r>
                      <a:endParaRPr lang="en-US" altLang="zh-CN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（北斗）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频次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每次</a:t>
                      </a:r>
                      <a:r>
                        <a:rPr lang="en-US" altLang="zh-CN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ToO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观测</a:t>
                      </a:r>
                      <a:endParaRPr lang="en-US" altLang="zh-CN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持续时间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备注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697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GRB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altLang="zh-CN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revist</a:t>
                      </a:r>
                      <a:endParaRPr lang="fr-FR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Request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from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ground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(48h)</a:t>
                      </a:r>
                    </a:p>
                    <a:p>
                      <a:pPr lvl="1" algn="ctr" fontAlgn="ctr"/>
                      <a:endParaRPr lang="fr-FR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目标～</a:t>
                      </a:r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分钟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轨道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80%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GRB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697">
                <a:tc>
                  <a:txBody>
                    <a:bodyPr/>
                    <a:lstStyle/>
                    <a:p>
                      <a:pPr lvl="0" algn="ctr" fontAlgn="ctr"/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ToO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-NOM (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Astronomical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Events)</a:t>
                      </a: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Request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from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ground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(48h)</a:t>
                      </a: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vl="0" algn="ctr" fontAlgn="ctr"/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0572" marR="10572" marT="79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每天</a:t>
                      </a:r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1-5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次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轨道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普通机遇目标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2336">
                <a:tc>
                  <a:txBody>
                    <a:bodyPr/>
                    <a:lstStyle/>
                    <a:p>
                      <a:pPr lvl="0" algn="ctr" fontAlgn="ctr"/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ToO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-EX (Major Events)</a:t>
                      </a: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Request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from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ground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(12h)</a:t>
                      </a: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vl="0" algn="ctr" fontAlgn="ctr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0572" marR="10572" marT="79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一月</a:t>
                      </a:r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次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14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轨道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有高精度电磁对应体</a:t>
                      </a:r>
                      <a:endParaRPr lang="en-US" altLang="zh-CN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或</a:t>
                      </a:r>
                      <a:endParaRPr lang="en-US" altLang="zh-CN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其他重要突然天文事件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377">
                <a:tc>
                  <a:txBody>
                    <a:bodyPr/>
                    <a:lstStyle/>
                    <a:p>
                      <a:pPr marL="0" lvl="0" algn="ctr" defTabSz="1015990" rtl="0" eaLnBrk="1" fontAlgn="ctr" latinLnBrk="0" hangingPunct="1"/>
                      <a:r>
                        <a:rPr lang="fr-FR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ToO-MM (Multi-Messenger </a:t>
                      </a:r>
                      <a:r>
                        <a:rPr lang="fr-FR" sz="2000" b="1" i="0" u="none" strike="noStrike" kern="120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alert</a:t>
                      </a:r>
                      <a:r>
                        <a:rPr lang="fr-FR" sz="20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Request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from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ground</a:t>
                      </a:r>
                      <a:r>
                        <a:rPr lang="fr-FR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(12h)</a:t>
                      </a: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vl="0" algn="ctr" fontAlgn="ctr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0572" marR="10572" marT="79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一周</a:t>
                      </a:r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次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altLang="zh-CN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14</a:t>
                      </a:r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轨道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zh-CN" alt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大位置误差引力波事件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3238" marR="13238" marT="9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599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altLang="zh-CN" sz="5200" b="1" dirty="0" err="1">
                <a:latin typeface="Times New Roman" pitchFamily="18" charset="0"/>
                <a:cs typeface="Times New Roman" pitchFamily="18" charset="0"/>
              </a:rPr>
              <a:t>ToO</a:t>
            </a:r>
            <a:r>
              <a:rPr lang="en-US" altLang="zh-CN" sz="5200" b="1" dirty="0">
                <a:latin typeface="Times New Roman" pitchFamily="18" charset="0"/>
                <a:cs typeface="Times New Roman" pitchFamily="18" charset="0"/>
              </a:rPr>
              <a:t> approving from Sci </a:t>
            </a:r>
            <a:endParaRPr lang="zh-CN" altLang="en-US" sz="5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/>
          </p:cNvSpPr>
          <p:nvPr/>
        </p:nvSpPr>
        <p:spPr>
          <a:xfrm>
            <a:off x="1068216" y="2787222"/>
            <a:ext cx="4221798" cy="1290589"/>
          </a:xfrm>
          <a:prstGeom prst="rect">
            <a:avLst/>
          </a:prstGeom>
        </p:spPr>
        <p:txBody>
          <a:bodyPr/>
          <a:lstStyle/>
          <a:p>
            <a:pPr defTabSz="859536">
              <a:spcAft>
                <a:spcPts val="600"/>
              </a:spcAft>
            </a:pPr>
            <a:r>
              <a:rPr lang="en-US" altLang="zh-CN" sz="2256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2PIs &amp; 2 ToO Scientists </a:t>
            </a:r>
            <a:endParaRPr lang="en-US" altLang="zh-CN" sz="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04833" y="1828800"/>
            <a:ext cx="1286250" cy="38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defTabSz="859536">
              <a:spcAft>
                <a:spcPts val="600"/>
              </a:spcAft>
            </a:pPr>
            <a:r>
              <a:rPr lang="en-US" altLang="zh-CN" sz="188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ToO-Nom:</a:t>
            </a:r>
            <a:endParaRPr lang="en-US" altLang="zh-CN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04833" y="2412750"/>
            <a:ext cx="4221798" cy="1393575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322326" lvl="3" indent="-322326" defTabSz="859536">
              <a:spcAft>
                <a:spcPts val="1128"/>
              </a:spcAft>
              <a:buFont typeface="Wingdings" pitchFamily="2" charset="2"/>
              <a:buChar char="p"/>
            </a:pPr>
            <a:r>
              <a:rPr lang="en-US" altLang="zh-CN" sz="188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 ranked ToO-NOM list updated regularly</a:t>
            </a:r>
          </a:p>
          <a:p>
            <a:pPr marL="322326" lvl="3" indent="-322326" defTabSz="859536">
              <a:spcAft>
                <a:spcPts val="1128"/>
              </a:spcAft>
              <a:buFont typeface="Wingdings" pitchFamily="2" charset="2"/>
              <a:buChar char="p"/>
            </a:pPr>
            <a:r>
              <a:rPr lang="en-US" altLang="zh-CN" sz="188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OCG takes the first of the ranked list and tries to implement it</a:t>
            </a:r>
            <a:endParaRPr lang="en-US" altLang="zh-CN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04835" y="4134700"/>
            <a:ext cx="1768754" cy="38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defTabSz="859536">
              <a:spcAft>
                <a:spcPts val="600"/>
              </a:spcAft>
            </a:pPr>
            <a:r>
              <a:rPr lang="en-US" altLang="zh-CN" sz="188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ToO-Ex &amp; MM</a:t>
            </a:r>
            <a:endParaRPr lang="en-US" altLang="zh-CN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04835" y="4758736"/>
            <a:ext cx="4618949" cy="1422608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322326" lvl="3" indent="-322326" defTabSz="859536">
              <a:spcAft>
                <a:spcPts val="1128"/>
              </a:spcAft>
              <a:buFont typeface="Wingdings" pitchFamily="2" charset="2"/>
              <a:buChar char="p"/>
            </a:pPr>
            <a:r>
              <a:rPr lang="en-US" altLang="zh-CN" sz="188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automatically evaluating </a:t>
            </a:r>
          </a:p>
          <a:p>
            <a:pPr marL="322326" lvl="3" indent="-322326" defTabSz="859536">
              <a:spcAft>
                <a:spcPts val="1128"/>
              </a:spcAft>
              <a:buFont typeface="Wingdings" pitchFamily="2" charset="2"/>
              <a:buChar char="p"/>
            </a:pPr>
            <a:r>
              <a:rPr lang="en-US" altLang="zh-CN" sz="188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 PIs and 2 ToO scientists are contacted for validation within 30min.</a:t>
            </a:r>
          </a:p>
          <a:p>
            <a:pPr marL="342900" lvl="3" indent="-342900">
              <a:spcAft>
                <a:spcPts val="1200"/>
              </a:spcAft>
              <a:buFont typeface="Wingdings" pitchFamily="2" charset="2"/>
              <a:buChar char="p"/>
            </a:pPr>
            <a:endParaRPr lang="en-US" altLang="zh-CN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8A333C-C291-646F-1C65-4F24DEE0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03" y="3864198"/>
            <a:ext cx="2993133" cy="22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2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D0B22-F33B-6EDE-98E7-7D40AA73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866"/>
            <a:ext cx="12192000" cy="62822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BEBA85-E08C-42D8-0783-2164084B8613}"/>
              </a:ext>
            </a:extLst>
          </p:cNvPr>
          <p:cNvSpPr/>
          <p:nvPr/>
        </p:nvSpPr>
        <p:spPr>
          <a:xfrm>
            <a:off x="800100" y="2590800"/>
            <a:ext cx="7867650" cy="3979333"/>
          </a:xfrm>
          <a:prstGeom prst="ellipse">
            <a:avLst/>
          </a:prstGeom>
          <a:solidFill>
            <a:schemeClr val="accent1">
              <a:alpha val="1627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00637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4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90185">
            <a:off x="1036177" y="968255"/>
            <a:ext cx="12096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Text Box 29"/>
          <p:cNvSpPr txBox="1">
            <a:spLocks noChangeArrowheads="1"/>
          </p:cNvSpPr>
          <p:nvPr/>
        </p:nvSpPr>
        <p:spPr bwMode="auto">
          <a:xfrm>
            <a:off x="2674939" y="1951039"/>
            <a:ext cx="1304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微软雅黑" charset="-122"/>
                <a:ea typeface="微软雅黑" charset="-122"/>
              </a:rPr>
              <a:t>Auto slew</a:t>
            </a:r>
            <a:endParaRPr lang="zh-CN" altLang="en-US" sz="16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30503" y="3047742"/>
            <a:ext cx="2636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T0+5min </a:t>
            </a:r>
          </a:p>
          <a:p>
            <a:pPr>
              <a:defRPr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VT,MXT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observation</a:t>
            </a:r>
          </a:p>
        </p:txBody>
      </p:sp>
      <p:pic>
        <p:nvPicPr>
          <p:cNvPr id="11287" name="Picture 4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21137">
            <a:off x="3478213" y="2209801"/>
            <a:ext cx="12096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88" name="曲线连接符 5"/>
          <p:cNvCxnSpPr>
            <a:cxnSpLocks noChangeShapeType="1"/>
          </p:cNvCxnSpPr>
          <p:nvPr/>
        </p:nvCxnSpPr>
        <p:spPr bwMode="auto">
          <a:xfrm>
            <a:off x="2198688" y="1444494"/>
            <a:ext cx="1692276" cy="117647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9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9414" y="188908"/>
            <a:ext cx="7383303" cy="674688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/>
              <a:t>SVOM </a:t>
            </a:r>
            <a:r>
              <a:rPr lang="en-US" altLang="zh-CN" sz="4000" b="1" dirty="0" err="1"/>
              <a:t>ToO</a:t>
            </a:r>
            <a:r>
              <a:rPr lang="zh-CN" altLang="en-US" sz="4000" b="1" dirty="0"/>
              <a:t>观测策略</a:t>
            </a:r>
          </a:p>
        </p:txBody>
      </p:sp>
      <p:sp>
        <p:nvSpPr>
          <p:cNvPr id="11313" name="TextBox 53"/>
          <p:cNvSpPr txBox="1">
            <a:spLocks noChangeArrowheads="1"/>
          </p:cNvSpPr>
          <p:nvPr/>
        </p:nvSpPr>
        <p:spPr bwMode="auto">
          <a:xfrm>
            <a:off x="2405063" y="1763714"/>
            <a:ext cx="912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b="1" dirty="0">
                <a:solidFill>
                  <a:srgbClr val="3333CC"/>
                </a:solidFill>
                <a:latin typeface="微软雅黑" charset="-122"/>
                <a:ea typeface="微软雅黑" charset="-122"/>
              </a:rPr>
              <a:t>waiting</a:t>
            </a:r>
            <a:endParaRPr lang="zh-CN" altLang="en-US" b="1" dirty="0">
              <a:solidFill>
                <a:srgbClr val="3333CC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7" name="TextBox 54"/>
          <p:cNvSpPr txBox="1">
            <a:spLocks noChangeArrowheads="1"/>
          </p:cNvSpPr>
          <p:nvPr/>
        </p:nvSpPr>
        <p:spPr bwMode="auto">
          <a:xfrm>
            <a:off x="6575592" y="5928238"/>
            <a:ext cx="2065570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zh-CN" altLang="en-US" sz="1800" b="1" dirty="0">
                <a:latin typeface="微软雅黑" charset="-122"/>
                <a:ea typeface="微软雅黑" charset="-122"/>
              </a:rPr>
              <a:t>科学中心</a:t>
            </a:r>
            <a:r>
              <a:rPr lang="en-US" altLang="zh-CN" sz="1800" b="1" dirty="0" err="1">
                <a:latin typeface="微软雅黑" charset="-122"/>
                <a:ea typeface="微软雅黑" charset="-122"/>
              </a:rPr>
              <a:t>ToO</a:t>
            </a:r>
            <a:r>
              <a:rPr lang="zh-CN" altLang="en-US" sz="1800" b="1" dirty="0">
                <a:latin typeface="微软雅黑" charset="-122"/>
                <a:ea typeface="微软雅黑" charset="-122"/>
              </a:rPr>
              <a:t>申请</a:t>
            </a:r>
          </a:p>
        </p:txBody>
      </p:sp>
      <p:graphicFrame>
        <p:nvGraphicFramePr>
          <p:cNvPr id="49" name="Object 4"/>
          <p:cNvGraphicFramePr>
            <a:graphicFrameLocks noChangeAspect="1"/>
          </p:cNvGraphicFramePr>
          <p:nvPr/>
        </p:nvGraphicFramePr>
        <p:xfrm>
          <a:off x="8009710" y="3505561"/>
          <a:ext cx="734815" cy="750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840334" imgH="859536" progId="MS_ClipArt_Gallery.2">
                  <p:embed/>
                </p:oleObj>
              </mc:Choice>
              <mc:Fallback>
                <p:oleObj name="Clip" r:id="rId3" imgW="840334" imgH="859536" progId="MS_ClipArt_Gallery.2">
                  <p:embed/>
                  <p:pic>
                    <p:nvPicPr>
                      <p:cNvPr id="4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9710" y="3505561"/>
                        <a:ext cx="734815" cy="750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7086601" y="3871531"/>
            <a:ext cx="13329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600" b="1"/>
              <a:t>S-band</a:t>
            </a:r>
            <a:endParaRPr lang="zh-CN" altLang="en-US" sz="1600" b="1" dirty="0"/>
          </a:p>
        </p:txBody>
      </p:sp>
      <p:graphicFrame>
        <p:nvGraphicFramePr>
          <p:cNvPr id="52" name="Object 49"/>
          <p:cNvGraphicFramePr>
            <a:graphicFrameLocks noChangeAspect="1"/>
          </p:cNvGraphicFramePr>
          <p:nvPr/>
        </p:nvGraphicFramePr>
        <p:xfrm>
          <a:off x="8699109" y="3490682"/>
          <a:ext cx="743776" cy="761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840334" imgH="859536" progId="MS_ClipArt_Gallery.2">
                  <p:embed/>
                </p:oleObj>
              </mc:Choice>
              <mc:Fallback>
                <p:oleObj name="Clip" r:id="rId5" imgW="840334" imgH="859536" progId="MS_ClipArt_Gallery.2">
                  <p:embed/>
                  <p:pic>
                    <p:nvPicPr>
                      <p:cNvPr id="52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109" y="3490682"/>
                        <a:ext cx="743776" cy="761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252" y="4284916"/>
            <a:ext cx="508545" cy="38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350" y="4273035"/>
            <a:ext cx="508546" cy="37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肘形连接符 3"/>
          <p:cNvCxnSpPr>
            <a:cxnSpLocks noChangeShapeType="1"/>
            <a:stCxn id="47" idx="0"/>
          </p:cNvCxnSpPr>
          <p:nvPr/>
        </p:nvCxnSpPr>
        <p:spPr bwMode="auto">
          <a:xfrm rot="5400000" flipH="1" flipV="1">
            <a:off x="7149445" y="4800646"/>
            <a:ext cx="1567728" cy="64986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肘形连接符 3"/>
          <p:cNvCxnSpPr>
            <a:cxnSpLocks noChangeShapeType="1"/>
          </p:cNvCxnSpPr>
          <p:nvPr/>
        </p:nvCxnSpPr>
        <p:spPr bwMode="auto">
          <a:xfrm rot="10800000">
            <a:off x="4848226" y="2506424"/>
            <a:ext cx="4243624" cy="914780"/>
          </a:xfrm>
          <a:prstGeom prst="bentConnector3">
            <a:avLst>
              <a:gd name="adj1" fmla="val 335"/>
            </a:avLst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48" y="1280101"/>
            <a:ext cx="1625769" cy="15444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90417" y="17607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北斗</a:t>
            </a:r>
            <a:endParaRPr lang="en-US" dirty="0"/>
          </a:p>
        </p:txBody>
      </p:sp>
      <p:cxnSp>
        <p:nvCxnSpPr>
          <p:cNvPr id="68" name="肘形连接符 3"/>
          <p:cNvCxnSpPr>
            <a:cxnSpLocks noChangeShapeType="1"/>
            <a:endCxn id="13" idx="2"/>
          </p:cNvCxnSpPr>
          <p:nvPr/>
        </p:nvCxnSpPr>
        <p:spPr bwMode="auto">
          <a:xfrm rot="5400000" flipH="1" flipV="1">
            <a:off x="7933647" y="3456003"/>
            <a:ext cx="3075306" cy="1812465"/>
          </a:xfrm>
          <a:prstGeom prst="bentConnector3">
            <a:avLst>
              <a:gd name="adj1" fmla="val 22805"/>
            </a:avLst>
          </a:prstGeom>
          <a:noFill/>
          <a:ln w="38100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extBox 54"/>
          <p:cNvSpPr txBox="1">
            <a:spLocks noChangeArrowheads="1"/>
          </p:cNvSpPr>
          <p:nvPr/>
        </p:nvSpPr>
        <p:spPr bwMode="auto">
          <a:xfrm>
            <a:off x="1138160" y="5928238"/>
            <a:ext cx="2533805" cy="369332"/>
          </a:xfrm>
          <a:prstGeom prst="rect">
            <a:avLst/>
          </a:prstGeom>
          <a:solidFill>
            <a:schemeClr val="bg2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zh-CN" altLang="en-US" sz="1800" b="1" dirty="0">
                <a:latin typeface="微软雅黑" charset="-122"/>
                <a:ea typeface="微软雅黑" charset="-122"/>
              </a:rPr>
              <a:t>提案或者外部警报事件</a:t>
            </a:r>
          </a:p>
        </p:txBody>
      </p:sp>
      <p:cxnSp>
        <p:nvCxnSpPr>
          <p:cNvPr id="27" name="Elbow Connector 26"/>
          <p:cNvCxnSpPr>
            <a:stCxn id="76" idx="3"/>
            <a:endCxn id="47" idx="1"/>
          </p:cNvCxnSpPr>
          <p:nvPr/>
        </p:nvCxnSpPr>
        <p:spPr>
          <a:xfrm flipV="1">
            <a:off x="3671965" y="6103506"/>
            <a:ext cx="2903627" cy="939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591944" y="86354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快速响应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13" idx="1"/>
          </p:cNvCxnSpPr>
          <p:nvPr/>
        </p:nvCxnSpPr>
        <p:spPr>
          <a:xfrm flipH="1" flipV="1">
            <a:off x="4848226" y="2042536"/>
            <a:ext cx="4716422" cy="9806"/>
          </a:xfrm>
          <a:prstGeom prst="straightConnector1">
            <a:avLst/>
          </a:prstGeom>
          <a:ln w="412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70997" y="5323036"/>
            <a:ext cx="1015534" cy="646331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/>
              <a:t>ToO</a:t>
            </a:r>
            <a:r>
              <a:rPr lang="en-US" altLang="zh-CN" dirty="0"/>
              <a:t>-EX</a:t>
            </a:r>
          </a:p>
          <a:p>
            <a:r>
              <a:rPr lang="en-US" altLang="zh-CN" dirty="0" err="1"/>
              <a:t>ToO</a:t>
            </a:r>
            <a:r>
              <a:rPr lang="en-US" altLang="zh-CN" dirty="0"/>
              <a:t>-MM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91738" y="4826627"/>
            <a:ext cx="1156599" cy="923330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/>
              <a:t>ToO</a:t>
            </a:r>
            <a:r>
              <a:rPr lang="en-US" altLang="zh-CN" dirty="0"/>
              <a:t>-Norm</a:t>
            </a:r>
          </a:p>
          <a:p>
            <a:r>
              <a:rPr lang="en-US" altLang="zh-CN" dirty="0" err="1"/>
              <a:t>ToO</a:t>
            </a:r>
            <a:r>
              <a:rPr lang="en-US" altLang="zh-CN" dirty="0"/>
              <a:t>-EX</a:t>
            </a:r>
          </a:p>
          <a:p>
            <a:r>
              <a:rPr lang="en-US" altLang="zh-CN" dirty="0" err="1"/>
              <a:t>ToO</a:t>
            </a:r>
            <a:r>
              <a:rPr lang="en-US" altLang="zh-CN" dirty="0"/>
              <a:t>-MM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DCA88-A33C-9E4F-B033-4234E6651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CN" sz="4000" dirty="0">
                <a:solidFill>
                  <a:srgbClr val="FFFFFF"/>
                </a:solidFill>
              </a:rPr>
              <a:t>数据政策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3DE9A6-F212-B508-7FE7-4A483E312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83556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9861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4508-DFF0-38A3-BF97-83E2BB126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N" dirty="0"/>
              <a:t>谢谢</a:t>
            </a:r>
            <a:r>
              <a:rPr lang="zh-CN" altLang="en-US" dirty="0"/>
              <a:t>！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3919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B080319B_illustration_NASA">
            <a:extLst>
              <a:ext uri="{FF2B5EF4-FFF2-40B4-BE49-F238E27FC236}">
                <a16:creationId xmlns:a16="http://schemas.microsoft.com/office/drawing/2014/main" id="{EC1C7E48-63DF-CEC2-3234-37413CDC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b="19133"/>
          <a:stretch>
            <a:fillRect/>
          </a:stretch>
        </p:blipFill>
        <p:spPr bwMode="auto">
          <a:xfrm>
            <a:off x="402091" y="321451"/>
            <a:ext cx="3067730" cy="22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D:\DataSynch\PRJ_eclairs\www\06internal_pha2\160411conf_Houches_SVOMwp\WhitePaperInstrSection-Latex\SVOM_2015_Illustre_A_1920x1393 copy.png">
            <a:extLst>
              <a:ext uri="{FF2B5EF4-FFF2-40B4-BE49-F238E27FC236}">
                <a16:creationId xmlns:a16="http://schemas.microsoft.com/office/drawing/2014/main" id="{B21C5822-BCD9-60D7-634E-05F7E17CA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1090988">
            <a:off x="3615241" y="1766363"/>
            <a:ext cx="6693595" cy="43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0">
            <a:extLst>
              <a:ext uri="{FF2B5EF4-FFF2-40B4-BE49-F238E27FC236}">
                <a16:creationId xmlns:a16="http://schemas.microsoft.com/office/drawing/2014/main" id="{BCF41B5D-3267-1062-2264-5CD57AE45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7205" y="1268185"/>
            <a:ext cx="275302" cy="126011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ine 14">
            <a:extLst>
              <a:ext uri="{FF2B5EF4-FFF2-40B4-BE49-F238E27FC236}">
                <a16:creationId xmlns:a16="http://schemas.microsoft.com/office/drawing/2014/main" id="{42A1BE29-BF96-3282-51B5-20DDFAC67F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9821" y="3717470"/>
            <a:ext cx="1817915" cy="8123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Line 14">
            <a:extLst>
              <a:ext uri="{FF2B5EF4-FFF2-40B4-BE49-F238E27FC236}">
                <a16:creationId xmlns:a16="http://schemas.microsoft.com/office/drawing/2014/main" id="{8EE84AA8-80C5-4700-A71C-7DECBEDA0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9821" y="3798709"/>
            <a:ext cx="2982686" cy="406804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B7DE33F8-D71E-8500-640C-B1F5E2FE7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9821" y="3146524"/>
            <a:ext cx="1741715" cy="634775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B7B72-A20C-8AC5-9A4F-CDD13A696F46}"/>
              </a:ext>
            </a:extLst>
          </p:cNvPr>
          <p:cNvSpPr/>
          <p:nvPr/>
        </p:nvSpPr>
        <p:spPr>
          <a:xfrm>
            <a:off x="6177205" y="8818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ECLAIRs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french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X/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telecope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(4-1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keV)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fr-FR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sr)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Localisation of GRB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(&lt;12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arcmin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fr-FR" altLang="fr-FR" sz="1800" b="0" i="1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Onboard</a:t>
            </a:r>
            <a:r>
              <a:rPr kumimoji="0" lang="fr-FR" altLang="fr-FR" sz="1800" b="0" i="1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trigger</a:t>
            </a:r>
            <a:r>
              <a:rPr kumimoji="0" lang="fr-FR" altLang="fr-FR" sz="1800" b="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Alert</a:t>
            </a:r>
            <a:r>
              <a:rPr kumimoji="0" lang="fr-FR" altLang="fr-FR" sz="1800" b="0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FR" altLang="fr-FR" sz="1800" b="0" i="1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ground</a:t>
            </a:r>
            <a:endParaRPr kumimoji="0" lang="fr-FR" altLang="fr-FR" sz="1800" b="0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Satellite </a:t>
            </a:r>
            <a:r>
              <a:rPr kumimoji="0" lang="fr-FR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repointing</a:t>
            </a:r>
            <a:endParaRPr kumimoji="0" lang="fr-FR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E60B1-CAAF-32F6-EBBD-365E856F8FA6}"/>
              </a:ext>
            </a:extLst>
          </p:cNvPr>
          <p:cNvSpPr/>
          <p:nvPr/>
        </p:nvSpPr>
        <p:spPr>
          <a:xfrm>
            <a:off x="1605205" y="37031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GRM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chinese</a:t>
            </a:r>
            <a:endParaRPr kumimoji="0" lang="fr-F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Spectrometer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US" altLang="zh-CN" sz="1600" i="1" dirty="0">
                <a:solidFill>
                  <a:srgbClr val="808080"/>
                </a:solidFill>
                <a:latin typeface="Arial"/>
              </a:rPr>
              <a:t>15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keV-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MeV)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80ECA637-DE21-6178-DF23-1474398C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49" y="62441"/>
            <a:ext cx="3584553" cy="703306"/>
          </a:xfrm>
          <a:prstGeom prst="rect">
            <a:avLst/>
          </a:prstGeom>
          <a:solidFill>
            <a:srgbClr val="FFFF00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SVOM GRB Trigger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06AF7B-9DB6-843F-E9F7-A8C8F7BD115A}"/>
              </a:ext>
            </a:extLst>
          </p:cNvPr>
          <p:cNvSpPr/>
          <p:nvPr/>
        </p:nvSpPr>
        <p:spPr>
          <a:xfrm>
            <a:off x="3746648" y="307318"/>
            <a:ext cx="2705859" cy="634775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伽马暴瞬时辐射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 19">
            <a:extLst>
              <a:ext uri="{FF2B5EF4-FFF2-40B4-BE49-F238E27FC236}">
                <a16:creationId xmlns:a16="http://schemas.microsoft.com/office/drawing/2014/main" id="{DE100DD5-865D-0A9B-BE1C-9FFFAD52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87"/>
          <a:stretch/>
        </p:blipFill>
        <p:spPr>
          <a:xfrm>
            <a:off x="9485042" y="3717470"/>
            <a:ext cx="1330530" cy="1967036"/>
          </a:xfrm>
          <a:prstGeom prst="rect">
            <a:avLst/>
          </a:prstGeom>
        </p:spPr>
      </p:pic>
      <p:sp>
        <p:nvSpPr>
          <p:cNvPr id="16" name="Éclair 3">
            <a:extLst>
              <a:ext uri="{FF2B5EF4-FFF2-40B4-BE49-F238E27FC236}">
                <a16:creationId xmlns:a16="http://schemas.microsoft.com/office/drawing/2014/main" id="{E9BCE338-DEFB-7E1F-D1B7-B42A21F644C2}"/>
              </a:ext>
            </a:extLst>
          </p:cNvPr>
          <p:cNvSpPr/>
          <p:nvPr/>
        </p:nvSpPr>
        <p:spPr bwMode="auto">
          <a:xfrm rot="9412503">
            <a:off x="7039981" y="2448757"/>
            <a:ext cx="2386965" cy="2624178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9592C3-1F00-8CD3-A43C-682638A31001}"/>
              </a:ext>
            </a:extLst>
          </p:cNvPr>
          <p:cNvSpPr txBox="1"/>
          <p:nvPr/>
        </p:nvSpPr>
        <p:spPr>
          <a:xfrm>
            <a:off x="285069" y="4539234"/>
            <a:ext cx="100912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/>
              <a:t>依据信噪比</a:t>
            </a:r>
          </a:p>
          <a:p>
            <a:r>
              <a:rPr lang="en-CN" sz="2800" dirty="0"/>
              <a:t>	超于自动后随阈值</a:t>
            </a:r>
          </a:p>
          <a:p>
            <a:r>
              <a:rPr lang="en-CN" sz="2800" dirty="0"/>
              <a:t>	超过触发阈值</a:t>
            </a:r>
          </a:p>
          <a:p>
            <a:r>
              <a:rPr lang="en-CN" sz="2800" dirty="0"/>
              <a:t>	高频低阈值警报</a:t>
            </a:r>
            <a:r>
              <a:rPr lang="zh-CN" altLang="en-US" sz="2800" dirty="0"/>
              <a:t>（～</a:t>
            </a:r>
            <a:r>
              <a:rPr lang="en-US" altLang="zh-CN" sz="2800" dirty="0"/>
              <a:t>30</a:t>
            </a:r>
            <a:r>
              <a:rPr lang="zh-CN" altLang="en-US" sz="2800" dirty="0"/>
              <a:t>秒频率），保障星地链路稳定运行</a:t>
            </a:r>
            <a:endParaRPr lang="en-US" sz="2800" dirty="0"/>
          </a:p>
          <a:p>
            <a:endParaRPr lang="en-C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6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D:\DataSynch\PRJ_eclairs\www\06internal_pha2\160411conf_Houches_SVOMwp\WhitePaperInstrSection-Latex\SVOM_2015_Illustre_A_1920x1393 cop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1090988">
            <a:off x="3805742" y="1594913"/>
            <a:ext cx="6693595" cy="43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6564816" y="1297853"/>
            <a:ext cx="33329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1" i="1" dirty="0">
                <a:solidFill>
                  <a:srgbClr val="333399"/>
                </a:solidFill>
                <a:latin typeface="Arial"/>
              </a:rPr>
              <a:t>MXT</a:t>
            </a:r>
            <a:r>
              <a:rPr lang="fr-FR" altLang="fr-FR" i="1" dirty="0">
                <a:solidFill>
                  <a:srgbClr val="000000"/>
                </a:solidFill>
                <a:latin typeface="Arial"/>
              </a:rPr>
              <a:t>  </a:t>
            </a:r>
            <a:r>
              <a:rPr lang="fr-FR" altLang="fr-FR" sz="1600" i="1" dirty="0">
                <a:solidFill>
                  <a:srgbClr val="808080"/>
                </a:solidFill>
                <a:latin typeface="Arial"/>
              </a:rPr>
              <a:t>french (+</a:t>
            </a:r>
            <a:r>
              <a:rPr lang="fr-FR" altLang="fr-FR" sz="1600" i="1" dirty="0" err="1">
                <a:solidFill>
                  <a:srgbClr val="808080"/>
                </a:solidFill>
                <a:latin typeface="Arial"/>
              </a:rPr>
              <a:t>german</a:t>
            </a:r>
            <a:r>
              <a:rPr lang="fr-FR" altLang="fr-FR" sz="1600" i="1" dirty="0">
                <a:solidFill>
                  <a:srgbClr val="808080"/>
                </a:solidFill>
                <a:latin typeface="Arial"/>
              </a:rPr>
              <a:t> &amp; british)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i="1" dirty="0">
                <a:solidFill>
                  <a:srgbClr val="000000"/>
                </a:solidFill>
                <a:latin typeface="Arial"/>
              </a:rPr>
              <a:t>     X-ray </a:t>
            </a:r>
            <a:r>
              <a:rPr lang="fr-FR" altLang="fr-FR" i="1" dirty="0" err="1">
                <a:solidFill>
                  <a:srgbClr val="000000"/>
                </a:solidFill>
                <a:latin typeface="Arial"/>
              </a:rPr>
              <a:t>telescope</a:t>
            </a:r>
            <a:endParaRPr lang="fr-FR" altLang="fr-FR" i="1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i="1" dirty="0">
                <a:solidFill>
                  <a:srgbClr val="000000"/>
                </a:solidFill>
                <a:latin typeface="Arial"/>
              </a:rPr>
              <a:t>     Fine </a:t>
            </a:r>
            <a:r>
              <a:rPr lang="fr-FR" altLang="fr-FR" i="1" dirty="0" err="1">
                <a:solidFill>
                  <a:srgbClr val="000000"/>
                </a:solidFill>
                <a:latin typeface="Arial"/>
              </a:rPr>
              <a:t>localization</a:t>
            </a:r>
            <a:r>
              <a:rPr lang="fr-FR" altLang="fr-FR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altLang="fr-FR" sz="1600" i="1" dirty="0">
                <a:solidFill>
                  <a:srgbClr val="808080"/>
                </a:solidFill>
                <a:latin typeface="Arial"/>
              </a:rPr>
              <a:t>(&lt;1 </a:t>
            </a:r>
            <a:r>
              <a:rPr lang="fr-FR" altLang="fr-FR" sz="1600" i="1" dirty="0" err="1">
                <a:solidFill>
                  <a:srgbClr val="808080"/>
                </a:solidFill>
                <a:latin typeface="Arial"/>
              </a:rPr>
              <a:t>arcmin</a:t>
            </a:r>
            <a:r>
              <a:rPr lang="fr-FR" altLang="fr-FR" sz="1600" i="1" dirty="0">
                <a:solidFill>
                  <a:srgbClr val="808080"/>
                </a:solidFill>
                <a:latin typeface="Arial"/>
              </a:rPr>
              <a:t>)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6795407" y="1651908"/>
            <a:ext cx="202927" cy="150222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204993" y="3863941"/>
            <a:ext cx="196752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b="1" i="1" dirty="0">
                <a:solidFill>
                  <a:srgbClr val="CC0000"/>
                </a:solidFill>
                <a:latin typeface="Arial"/>
              </a:rPr>
              <a:t>VT</a:t>
            </a:r>
            <a:r>
              <a:rPr lang="fr-FR" altLang="fr-FR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altLang="fr-FR" sz="1600" i="1" dirty="0" err="1">
                <a:solidFill>
                  <a:srgbClr val="808080"/>
                </a:solidFill>
                <a:latin typeface="Arial"/>
              </a:rPr>
              <a:t>chinese</a:t>
            </a:r>
            <a:endParaRPr lang="fr-FR" altLang="fr-FR" sz="1600" i="1" dirty="0">
              <a:solidFill>
                <a:srgbClr val="80808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i="1" dirty="0">
                <a:solidFill>
                  <a:srgbClr val="000000"/>
                </a:solidFill>
                <a:latin typeface="Arial"/>
              </a:rPr>
              <a:t>Visible </a:t>
            </a:r>
            <a:r>
              <a:rPr lang="fr-FR" altLang="fr-FR" i="1" dirty="0" err="1">
                <a:solidFill>
                  <a:srgbClr val="000000"/>
                </a:solidFill>
                <a:latin typeface="Arial"/>
              </a:rPr>
              <a:t>Telescope</a:t>
            </a:r>
            <a:endParaRPr lang="fr-FR" altLang="fr-FR" i="1" dirty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600" i="1" dirty="0">
                <a:solidFill>
                  <a:srgbClr val="808080"/>
                </a:solidFill>
                <a:latin typeface="Arial"/>
              </a:rPr>
              <a:t>(magnitude~2</a:t>
            </a:r>
            <a:r>
              <a:rPr lang="en-US" altLang="zh-CN" sz="1600" i="1" dirty="0">
                <a:solidFill>
                  <a:srgbClr val="808080"/>
                </a:solidFill>
                <a:latin typeface="Arial"/>
              </a:rPr>
              <a:t>2.5</a:t>
            </a:r>
            <a:r>
              <a:rPr lang="fr-FR" altLang="fr-FR" sz="1600" i="1" dirty="0">
                <a:solidFill>
                  <a:srgbClr val="808080"/>
                </a:solidFill>
                <a:latin typeface="Arial"/>
              </a:rPr>
              <a:t>)</a:t>
            </a:r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V="1">
            <a:off x="4422322" y="3754341"/>
            <a:ext cx="1670957" cy="303309"/>
          </a:xfrm>
          <a:prstGeom prst="line">
            <a:avLst/>
          </a:prstGeom>
          <a:noFill/>
          <a:ln w="1905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 i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951" y="314087"/>
            <a:ext cx="1111685" cy="6212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lèche en arc 1"/>
          <p:cNvSpPr/>
          <p:nvPr/>
        </p:nvSpPr>
        <p:spPr bwMode="auto">
          <a:xfrm rot="3715567" flipH="1">
            <a:off x="7266252" y="2235534"/>
            <a:ext cx="1661790" cy="1912842"/>
          </a:xfrm>
          <a:prstGeom prst="circularArrow">
            <a:avLst/>
          </a:prstGeom>
          <a:solidFill>
            <a:srgbClr val="FFFF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b="1" i="1">
              <a:latin typeface="Arial" pitchFamily="34" charset="0"/>
            </a:endParaRPr>
          </a:p>
        </p:txBody>
      </p:sp>
      <p:pic>
        <p:nvPicPr>
          <p:cNvPr id="18" name="Picture 3" descr="GRB080319B_illustration_NASA">
            <a:extLst>
              <a:ext uri="{FF2B5EF4-FFF2-40B4-BE49-F238E27FC236}">
                <a16:creationId xmlns:a16="http://schemas.microsoft.com/office/drawing/2014/main" id="{AABFB5B7-0BEA-AC43-E90B-71476F75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b="19133"/>
          <a:stretch>
            <a:fillRect/>
          </a:stretch>
        </p:blipFill>
        <p:spPr bwMode="auto">
          <a:xfrm>
            <a:off x="402091" y="321451"/>
            <a:ext cx="3067730" cy="22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66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64A2FB-6C25-D0A5-E938-B399D3F44F44}"/>
              </a:ext>
            </a:extLst>
          </p:cNvPr>
          <p:cNvSpPr/>
          <p:nvPr/>
        </p:nvSpPr>
        <p:spPr>
          <a:xfrm>
            <a:off x="3746648" y="307318"/>
            <a:ext cx="3930502" cy="634775"/>
          </a:xfrm>
          <a:prstGeom prst="rect">
            <a:avLst/>
          </a:prstGeom>
          <a:noFill/>
          <a:ln w="762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>
                <a:solidFill>
                  <a:srgbClr val="8064A2">
                    <a:lumMod val="50000"/>
                  </a:srgbClr>
                </a:solidFill>
                <a:latin typeface="Calibri"/>
              </a:rPr>
              <a:t>X射线和光学波段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自动后随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D1DB1-A760-8724-E7D7-5E2A66AA28EB}"/>
              </a:ext>
            </a:extLst>
          </p:cNvPr>
          <p:cNvSpPr txBox="1"/>
          <p:nvPr/>
        </p:nvSpPr>
        <p:spPr>
          <a:xfrm>
            <a:off x="491139" y="5781719"/>
            <a:ext cx="685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MXT和VT都会开展星载数据处理</a:t>
            </a:r>
            <a:r>
              <a:rPr lang="zh-CN" altLang="en-US" dirty="0"/>
              <a:t>，搜索对对应体，并提供主要参数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C8DE6-9BBB-CE52-9C2E-D75E58D4E322}"/>
              </a:ext>
            </a:extLst>
          </p:cNvPr>
          <p:cNvSpPr txBox="1"/>
          <p:nvPr/>
        </p:nvSpPr>
        <p:spPr>
          <a:xfrm>
            <a:off x="546744" y="2931979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/>
              <a:t>超于自动后随阈值</a:t>
            </a:r>
          </a:p>
        </p:txBody>
      </p:sp>
    </p:spTree>
    <p:extLst>
      <p:ext uri="{BB962C8B-B14F-4D97-AF65-F5344CB8AC3E}">
        <p14:creationId xmlns:p14="http://schemas.microsoft.com/office/powerpoint/2010/main" val="4282455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31" grpId="0"/>
      <p:bldP spid="32" grpId="0" animBg="1"/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58B3C-E7C6-189B-8A64-D59EFC040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09"/>
            <a:ext cx="12192000" cy="6490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F61F4D-C17F-1819-A595-40B1EFB107F7}"/>
              </a:ext>
            </a:extLst>
          </p:cNvPr>
          <p:cNvSpPr txBox="1"/>
          <p:nvPr/>
        </p:nvSpPr>
        <p:spPr>
          <a:xfrm>
            <a:off x="762001" y="5524500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highlight>
                  <a:srgbClr val="FFFF00"/>
                </a:highlight>
              </a:rPr>
              <a:t>准实时快视产品</a:t>
            </a:r>
            <a:endParaRPr lang="en-CN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DDDB9-ADBD-3DB8-BAEA-D82BCC3446F3}"/>
              </a:ext>
            </a:extLst>
          </p:cNvPr>
          <p:cNvSpPr txBox="1"/>
          <p:nvPr/>
        </p:nvSpPr>
        <p:spPr>
          <a:xfrm>
            <a:off x="8229600" y="5505450"/>
            <a:ext cx="339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highlight>
                  <a:srgbClr val="C0C0C0"/>
                </a:highlight>
              </a:rPr>
              <a:t>X</a:t>
            </a:r>
            <a:r>
              <a:rPr lang="zh-CN" altLang="en-US" sz="2800" dirty="0">
                <a:highlight>
                  <a:srgbClr val="C0C0C0"/>
                </a:highlight>
              </a:rPr>
              <a:t> </a:t>
            </a:r>
            <a:r>
              <a:rPr lang="en-US" altLang="zh-CN" sz="2800" dirty="0">
                <a:highlight>
                  <a:srgbClr val="C0C0C0"/>
                </a:highlight>
              </a:rPr>
              <a:t>band</a:t>
            </a:r>
            <a:r>
              <a:rPr lang="en-CN" sz="2800" dirty="0">
                <a:highlight>
                  <a:srgbClr val="C0C0C0"/>
                </a:highlight>
              </a:rPr>
              <a:t>大数据下载</a:t>
            </a:r>
          </a:p>
        </p:txBody>
      </p:sp>
      <p:pic>
        <p:nvPicPr>
          <p:cNvPr id="7" name="Picture 2" descr="D:\Utilisateurs\jaubertj\Documents\PROJETS\SVOM\Divers\SVOM_2015_Illustre_A_1920x1393_mini.jpg">
            <a:extLst>
              <a:ext uri="{FF2B5EF4-FFF2-40B4-BE49-F238E27FC236}">
                <a16:creationId xmlns:a16="http://schemas.microsoft.com/office/drawing/2014/main" id="{EB07B63B-B08C-BC61-959A-1E064110C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2" y="403591"/>
            <a:ext cx="2251847" cy="16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ED73B8F-FB99-D8C4-58EB-0A143E1C7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8F3880-4122-6326-EE08-E6397C85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19A70-CDA4-8D60-A6FD-F14D34339845}"/>
              </a:ext>
            </a:extLst>
          </p:cNvPr>
          <p:cNvSpPr txBox="1"/>
          <p:nvPr/>
        </p:nvSpPr>
        <p:spPr>
          <a:xfrm>
            <a:off x="6095238" y="3839436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2024.8.3.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20:22</a:t>
            </a:r>
            <a:r>
              <a:rPr lang="zh-CN" altLang="en-US" dirty="0">
                <a:highlight>
                  <a:srgbClr val="FFFF00"/>
                </a:highlight>
              </a:rPr>
              <a:t>截图。</a:t>
            </a:r>
            <a:r>
              <a:rPr lang="en-US" altLang="zh-CN" dirty="0">
                <a:highlight>
                  <a:srgbClr val="FFFF00"/>
                </a:highlight>
              </a:rPr>
              <a:t>24</a:t>
            </a:r>
            <a:r>
              <a:rPr lang="zh-CN" altLang="en-US" dirty="0">
                <a:highlight>
                  <a:srgbClr val="FFFF00"/>
                </a:highlight>
              </a:rPr>
              <a:t>小时的数据包接收状态</a:t>
            </a:r>
            <a:endParaRPr lang="en-CN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2ADB2-EAA3-63AB-2D74-4471CD666C2F}"/>
              </a:ext>
            </a:extLst>
          </p:cNvPr>
          <p:cNvSpPr txBox="1"/>
          <p:nvPr/>
        </p:nvSpPr>
        <p:spPr>
          <a:xfrm>
            <a:off x="3081185" y="3731714"/>
            <a:ext cx="2334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～</a:t>
            </a:r>
            <a:r>
              <a:rPr lang="en-US" altLang="zh-CN" sz="3200" dirty="0">
                <a:solidFill>
                  <a:srgbClr val="FF0000"/>
                </a:solidFill>
                <a:highlight>
                  <a:srgbClr val="FFFF00"/>
                </a:highlight>
              </a:rPr>
              <a:t>100%</a:t>
            </a:r>
            <a:r>
              <a:rPr lang="zh-CN" alt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下传</a:t>
            </a:r>
            <a:endParaRPr lang="en-CN" sz="3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327361D-7F5D-3475-3A56-766108FF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4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A2088-7189-8B76-B9FD-40694A1E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32" y="4835416"/>
            <a:ext cx="3538728" cy="1645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1"/>
            <a:r>
              <a:rPr lang="en-US" altLang="zh-CN" sz="2700" dirty="0"/>
              <a:t>GRB240713A</a:t>
            </a:r>
            <a:br>
              <a:rPr lang="en-US" altLang="zh-CN" sz="2700" dirty="0"/>
            </a:br>
            <a:br>
              <a:rPr lang="en-US" altLang="zh-CN" sz="2700" dirty="0"/>
            </a:br>
            <a:r>
              <a:rPr lang="en-US" sz="2700" dirty="0"/>
              <a:t>XTE</a:t>
            </a:r>
            <a:r>
              <a:rPr lang="en-US" altLang="zh-CN" sz="2700" dirty="0"/>
              <a:t> J1946+274</a:t>
            </a:r>
            <a:br>
              <a:rPr lang="en-US" altLang="zh-CN" sz="2700" dirty="0"/>
            </a:br>
            <a:r>
              <a:rPr lang="en-US" sz="2700" dirty="0"/>
              <a:t>HXMB V* V662 Cas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38D35A5-1E37-B98D-A28B-36D194CAB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872"/>
          <a:stretch/>
        </p:blipFill>
        <p:spPr>
          <a:xfrm>
            <a:off x="209565" y="171450"/>
            <a:ext cx="4674824" cy="3824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BD0C0-7C71-575B-2F5B-C6085AC6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4" r="8512" b="2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91727-E4B4-119D-BD00-A30CC61A7668}"/>
              </a:ext>
            </a:extLst>
          </p:cNvPr>
          <p:cNvSpPr txBox="1"/>
          <p:nvPr/>
        </p:nvSpPr>
        <p:spPr>
          <a:xfrm>
            <a:off x="5448949" y="4794790"/>
            <a:ext cx="253513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100" dirty="0"/>
              <a:t>GRB240715A</a:t>
            </a:r>
            <a:r>
              <a:rPr lang="zh-CN" altLang="en-US" sz="3100" dirty="0"/>
              <a:t>，</a:t>
            </a:r>
            <a:endParaRPr lang="en-US" altLang="zh-CN" sz="31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100" dirty="0"/>
              <a:t>GRB240716A</a:t>
            </a:r>
            <a:r>
              <a:rPr lang="zh-CN" altLang="en-US" sz="3100" dirty="0"/>
              <a:t>，</a:t>
            </a:r>
            <a:endParaRPr lang="en-US" altLang="zh-CN" sz="31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100" dirty="0"/>
              <a:t>GRB240718A</a:t>
            </a:r>
            <a:r>
              <a:rPr lang="zh-CN" altLang="en-US" dirty="0"/>
              <a:t>，</a:t>
            </a:r>
            <a:endParaRPr lang="en-US" altLang="zh-CN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7D0115-BE13-B274-C758-9C3ECFA43177}"/>
              </a:ext>
            </a:extLst>
          </p:cNvPr>
          <p:cNvSpPr txBox="1"/>
          <p:nvPr/>
        </p:nvSpPr>
        <p:spPr>
          <a:xfrm>
            <a:off x="8436091" y="4833011"/>
            <a:ext cx="2868158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333333"/>
                </a:solidFill>
                <a:latin typeface="Lucida Grande" panose="020B0600040502020204" pitchFamily="34" charset="0"/>
              </a:rPr>
              <a:t>GRB240720B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Lucida Grande" panose="020B0600040502020204" pitchFamily="34" charset="0"/>
              </a:rPr>
              <a:t>GRB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240726A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33"/>
                </a:solidFill>
                <a:latin typeface="Lucida Grande" panose="020B0600040502020204" pitchFamily="34" charset="0"/>
              </a:rPr>
              <a:t>GRB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Lucida Grande" panose="020B0600040502020204" pitchFamily="34" charset="0"/>
              </a:rPr>
              <a:t>240727C</a:t>
            </a:r>
            <a:endParaRPr lang="en-C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2EBDF-5542-1F3A-FC67-660EB4615E54}"/>
              </a:ext>
            </a:extLst>
          </p:cNvPr>
          <p:cNvSpPr txBox="1"/>
          <p:nvPr/>
        </p:nvSpPr>
        <p:spPr>
          <a:xfrm>
            <a:off x="3306663" y="4134763"/>
            <a:ext cx="1234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>
                <a:solidFill>
                  <a:srgbClr val="FF0000"/>
                </a:solidFill>
              </a:rPr>
              <a:t>Eclairs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C152D-0665-AFC9-1AF0-A399F03F2F09}"/>
              </a:ext>
            </a:extLst>
          </p:cNvPr>
          <p:cNvSpPr txBox="1"/>
          <p:nvPr/>
        </p:nvSpPr>
        <p:spPr>
          <a:xfrm>
            <a:off x="10372715" y="408007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>
                <a:solidFill>
                  <a:srgbClr val="FF0000"/>
                </a:solidFill>
              </a:rPr>
              <a:t>GRM</a:t>
            </a:r>
            <a:endParaRPr lang="en-CN" dirty="0">
              <a:solidFill>
                <a:srgbClr val="FF0000"/>
              </a:solidFill>
            </a:endParaRPr>
          </a:p>
        </p:txBody>
      </p:sp>
      <p:pic>
        <p:nvPicPr>
          <p:cNvPr id="24" name="Content Placeholder 17">
            <a:extLst>
              <a:ext uri="{FF2B5EF4-FFF2-40B4-BE49-F238E27FC236}">
                <a16:creationId xmlns:a16="http://schemas.microsoft.com/office/drawing/2014/main" id="{DD7DAB70-2179-0DDE-F5D5-0A7303B7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631" y="2259354"/>
            <a:ext cx="2581369" cy="1840386"/>
          </a:xfrm>
          <a:prstGeom prst="rect">
            <a:avLst/>
          </a:prstGeom>
        </p:spPr>
      </p:pic>
      <p:pic>
        <p:nvPicPr>
          <p:cNvPr id="25" name="Content Placeholder 8">
            <a:extLst>
              <a:ext uri="{FF2B5EF4-FFF2-40B4-BE49-F238E27FC236}">
                <a16:creationId xmlns:a16="http://schemas.microsoft.com/office/drawing/2014/main" id="{3F05F7C2-3108-1DBD-9ED8-99B170914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1" y="2546529"/>
            <a:ext cx="2516654" cy="19202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7FAE93-5891-A55C-5A57-E30F910E50C4}"/>
              </a:ext>
            </a:extLst>
          </p:cNvPr>
          <p:cNvSpPr txBox="1"/>
          <p:nvPr/>
        </p:nvSpPr>
        <p:spPr>
          <a:xfrm>
            <a:off x="3600465" y="3495665"/>
            <a:ext cx="6681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>
                <a:highlight>
                  <a:srgbClr val="FFFF00"/>
                </a:highlight>
              </a:rPr>
              <a:t>已实时触发</a:t>
            </a:r>
            <a:r>
              <a:rPr lang="en-US" altLang="zh-CN" sz="4000" dirty="0">
                <a:solidFill>
                  <a:srgbClr val="FF0000"/>
                </a:solidFill>
                <a:highlight>
                  <a:srgbClr val="FFFF00"/>
                </a:highlight>
              </a:rPr>
              <a:t>7</a:t>
            </a:r>
            <a:r>
              <a:rPr lang="zh-CN" altLang="en-US" sz="2800" dirty="0">
                <a:highlight>
                  <a:srgbClr val="FFFF00"/>
                </a:highlight>
              </a:rPr>
              <a:t>个</a:t>
            </a:r>
            <a:r>
              <a:rPr lang="en-US" altLang="zh-CN" sz="2800" dirty="0">
                <a:highlight>
                  <a:srgbClr val="FFFF00"/>
                </a:highlight>
              </a:rPr>
              <a:t>GRB</a:t>
            </a:r>
            <a:r>
              <a:rPr lang="zh-CN" altLang="en-US" sz="2800" dirty="0">
                <a:highlight>
                  <a:srgbClr val="FFFF00"/>
                </a:highlight>
              </a:rPr>
              <a:t>，并通过</a:t>
            </a:r>
            <a:r>
              <a:rPr lang="en-US" altLang="zh-CN" sz="2800" dirty="0">
                <a:highlight>
                  <a:srgbClr val="FFFF00"/>
                </a:highlight>
              </a:rPr>
              <a:t>VHF</a:t>
            </a:r>
            <a:r>
              <a:rPr lang="zh-CN" altLang="en-US" sz="2800" dirty="0">
                <a:highlight>
                  <a:srgbClr val="FFFF00"/>
                </a:highlight>
              </a:rPr>
              <a:t>实时下传</a:t>
            </a:r>
            <a:endParaRPr lang="en-CN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7252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EDECE-E6D8-7A7A-546E-594250A9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695301"/>
            <a:ext cx="10515600" cy="1133499"/>
          </a:xfrm>
        </p:spPr>
        <p:txBody>
          <a:bodyPr>
            <a:noAutofit/>
          </a:bodyPr>
          <a:lstStyle/>
          <a:p>
            <a:pPr algn="ctr"/>
            <a:r>
              <a:rPr lang="en-CN" dirty="0"/>
              <a:t>VHF下载和地面自动后随的主要产品类型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C035CD-C551-2D45-A5D5-6A32062C9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8901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AA16B72-7B29-0E31-78C8-48018A068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7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绿色柔和背景上的问号">
            <a:extLst>
              <a:ext uri="{FF2B5EF4-FFF2-40B4-BE49-F238E27FC236}">
                <a16:creationId xmlns:a16="http://schemas.microsoft.com/office/drawing/2014/main" id="{05BEC818-526C-FBDC-A90B-5B7BDCE2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413" r="42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8CC65B-F155-85AC-1B36-4BA9A4772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1219200"/>
            <a:ext cx="5247340" cy="5020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N" dirty="0"/>
              <a:t>高能警报的真</a:t>
            </a:r>
            <a:r>
              <a:rPr lang="en-US" altLang="zh-CN" dirty="0"/>
              <a:t>/</a:t>
            </a:r>
            <a:r>
              <a:rPr lang="en-CN" dirty="0"/>
              <a:t>假</a:t>
            </a:r>
            <a:r>
              <a:rPr lang="zh-CN" altLang="en-US" dirty="0"/>
              <a:t>？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多波段对应体真</a:t>
            </a:r>
            <a:r>
              <a:rPr lang="en-US" altLang="zh-CN" dirty="0"/>
              <a:t>/</a:t>
            </a:r>
            <a:r>
              <a:rPr lang="zh-CN" altLang="en-US" dirty="0"/>
              <a:t>假？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CN" dirty="0"/>
              <a:t>警报性质快速甄别</a:t>
            </a:r>
          </a:p>
          <a:p>
            <a:pPr marL="0" indent="0">
              <a:buNone/>
            </a:pPr>
            <a:endParaRPr lang="en-CN" dirty="0"/>
          </a:p>
          <a:p>
            <a:pPr marL="0" indent="0">
              <a:buNone/>
            </a:pPr>
            <a:r>
              <a:rPr lang="en-CN" dirty="0"/>
              <a:t>地面后随观测组织</a:t>
            </a:r>
          </a:p>
          <a:p>
            <a:endParaRPr lang="en-CN" sz="2000" dirty="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0914A88-152A-E845-F807-9C5BD815F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003" y="197941"/>
            <a:ext cx="1333995" cy="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7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6472</TotalTime>
  <Words>1109</Words>
  <Application>Microsoft Macintosh PowerPoint</Application>
  <PresentationFormat>Widescreen</PresentationFormat>
  <Paragraphs>281</Paragraphs>
  <Slides>28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Canela</vt:lpstr>
      <vt:lpstr>微软雅黑</vt:lpstr>
      <vt:lpstr>SimSun</vt:lpstr>
      <vt:lpstr>Source Han Sans CN Bold</vt:lpstr>
      <vt:lpstr>TimesNewRomanPSMT</vt:lpstr>
      <vt:lpstr>Arial</vt:lpstr>
      <vt:lpstr>Calibri</vt:lpstr>
      <vt:lpstr>Calibri Light</vt:lpstr>
      <vt:lpstr>Helvetica Neue</vt:lpstr>
      <vt:lpstr>Lucida Grande</vt:lpstr>
      <vt:lpstr>Symbol</vt:lpstr>
      <vt:lpstr>Times New Roman</vt:lpstr>
      <vt:lpstr>Wingdings</vt:lpstr>
      <vt:lpstr>Office Theme</vt:lpstr>
      <vt:lpstr>Clip</vt:lpstr>
      <vt:lpstr>SVOM科学运行和数据政策</vt:lpstr>
      <vt:lpstr>SVOM主要科学目标</vt:lpstr>
      <vt:lpstr>PowerPoint Presentation</vt:lpstr>
      <vt:lpstr>PowerPoint Presentation</vt:lpstr>
      <vt:lpstr>PowerPoint Presentation</vt:lpstr>
      <vt:lpstr>PowerPoint Presentation</vt:lpstr>
      <vt:lpstr>GRB240713A  XTE J1946+274 HXMB V* V662 Cas </vt:lpstr>
      <vt:lpstr>VHF下载和地面自动后随的主要产品类型</vt:lpstr>
      <vt:lpstr>PowerPoint Presentation</vt:lpstr>
      <vt:lpstr>SVOM中法警报召集人（BA）联合团队</vt:lpstr>
      <vt:lpstr>SVOM GRB早期科学支持平台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SVOM中方BA团队</vt:lpstr>
      <vt:lpstr>SVOM多波段天文台</vt:lpstr>
      <vt:lpstr>PowerPoint Presentation</vt:lpstr>
      <vt:lpstr>PowerPoint Presentation</vt:lpstr>
      <vt:lpstr>ToO approving from Sci </vt:lpstr>
      <vt:lpstr>PowerPoint Presentation</vt:lpstr>
      <vt:lpstr>SVOM ToO观测策略</vt:lpstr>
      <vt:lpstr>数据政策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SVOM多波段观测</dc:title>
  <dc:creator>xlp</dc:creator>
  <cp:lastModifiedBy>xlp</cp:lastModifiedBy>
  <cp:revision>22</cp:revision>
  <dcterms:created xsi:type="dcterms:W3CDTF">2024-07-26T00:17:37Z</dcterms:created>
  <dcterms:modified xsi:type="dcterms:W3CDTF">2024-08-03T21:45:27Z</dcterms:modified>
</cp:coreProperties>
</file>