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4" r:id="rId2"/>
    <p:sldMasterId id="2147483666" r:id="rId3"/>
    <p:sldMasterId id="2147483672" r:id="rId4"/>
  </p:sldMasterIdLst>
  <p:notesMasterIdLst>
    <p:notesMasterId r:id="rId41"/>
  </p:notesMasterIdLst>
  <p:sldIdLst>
    <p:sldId id="2129" r:id="rId5"/>
    <p:sldId id="3813" r:id="rId6"/>
    <p:sldId id="2723" r:id="rId7"/>
    <p:sldId id="2089" r:id="rId8"/>
    <p:sldId id="3847" r:id="rId9"/>
    <p:sldId id="2174" r:id="rId10"/>
    <p:sldId id="3814" r:id="rId11"/>
    <p:sldId id="258" r:id="rId12"/>
    <p:sldId id="259" r:id="rId13"/>
    <p:sldId id="3765" r:id="rId14"/>
    <p:sldId id="257" r:id="rId15"/>
    <p:sldId id="3768" r:id="rId16"/>
    <p:sldId id="3766" r:id="rId17"/>
    <p:sldId id="3816" r:id="rId18"/>
    <p:sldId id="3777" r:id="rId19"/>
    <p:sldId id="3808" r:id="rId20"/>
    <p:sldId id="3817" r:id="rId21"/>
    <p:sldId id="3807" r:id="rId22"/>
    <p:sldId id="3829" r:id="rId23"/>
    <p:sldId id="3825" r:id="rId24"/>
    <p:sldId id="3848" r:id="rId25"/>
    <p:sldId id="3821" r:id="rId26"/>
    <p:sldId id="3820" r:id="rId27"/>
    <p:sldId id="3822" r:id="rId28"/>
    <p:sldId id="289" r:id="rId29"/>
    <p:sldId id="3806" r:id="rId30"/>
    <p:sldId id="3811" r:id="rId31"/>
    <p:sldId id="277" r:id="rId32"/>
    <p:sldId id="276" r:id="rId33"/>
    <p:sldId id="3823" r:id="rId34"/>
    <p:sldId id="2131" r:id="rId35"/>
    <p:sldId id="2138" r:id="rId36"/>
    <p:sldId id="2724" r:id="rId37"/>
    <p:sldId id="2708" r:id="rId38"/>
    <p:sldId id="2705" r:id="rId39"/>
    <p:sldId id="3824" r:id="rId40"/>
  </p:sldIdLst>
  <p:sldSz cx="12192000" cy="6858000"/>
  <p:notesSz cx="6858000" cy="9144000"/>
  <p:defaultTextStyle>
    <a:lvl1pPr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indent="4572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indent="9144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indent="13716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indent="18288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indent="22860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indent="27432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indent="32004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indent="3657600">
      <a:defRPr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  <p:extLst>
    <p:ext uri="{EFAFB233-063F-42B5-8137-9DF3F51BA10A}">
      <p15:sldGuideLst xmlns:p15="http://schemas.microsoft.com/office/powerpoint/2012/main">
        <p15:guide id="1" orient="horz" pos="2164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74"/>
    <p:restoredTop sz="92424"/>
  </p:normalViewPr>
  <p:slideViewPr>
    <p:cSldViewPr snapToGrid="0" snapToObjects="1" showGuides="1">
      <p:cViewPr varScale="1">
        <p:scale>
          <a:sx n="102" d="100"/>
          <a:sy n="102" d="100"/>
        </p:scale>
        <p:origin x="738" y="102"/>
      </p:cViewPr>
      <p:guideLst>
        <p:guide orient="horz" pos="216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53" name="Shape 5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buFont typeface="+mj-lt"/>
              <a:buAutoNum type="arabicPeriod"/>
            </a:pP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ADAA1E-9613-3B4A-8D5A-8CA93AC56A0E}" type="slidenum">
              <a:rPr kumimoji="1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</a:t>
            </a:fld>
            <a:endParaRPr kumimoji="1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~ 45 snapshots per day</a:t>
            </a:r>
          </a:p>
          <a:p>
            <a:r>
              <a:rPr kumimoji="1" lang="en-US" altLang="zh-CN" dirty="0"/>
              <a:t>FXT survey target observation (FSTO)</a:t>
            </a:r>
            <a:endParaRPr kumimoji="1" lang="zh-CN" alt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 hasCustomPrompt="1"/>
          </p:nvPr>
        </p:nvSpPr>
        <p:spPr>
          <a:xfrm>
            <a:off x="609600" y="256810"/>
            <a:ext cx="109728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 hasCustomPrompt="1"/>
          </p:nvPr>
        </p:nvSpPr>
        <p:spPr>
          <a:xfrm>
            <a:off x="609600" y="1435465"/>
            <a:ext cx="5386917" cy="73941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b="1"/>
            </a:lvl1pPr>
            <a:lvl2pPr marL="0" indent="457200">
              <a:buClrTx/>
              <a:buSzTx/>
              <a:buFontTx/>
              <a:buNone/>
              <a:defRPr b="1"/>
            </a:lvl2pPr>
            <a:lvl3pPr marL="0" indent="914400">
              <a:buClrTx/>
              <a:buSzTx/>
              <a:buFontTx/>
              <a:buNone/>
              <a:defRPr b="1"/>
            </a:lvl3pPr>
            <a:lvl4pPr marL="0" indent="1371600">
              <a:buClrTx/>
              <a:buSzTx/>
              <a:buFontTx/>
              <a:buNone/>
              <a:defRPr b="1"/>
            </a:lvl4pPr>
            <a:lvl5pPr marL="0" indent="1828800">
              <a:buClrTx/>
              <a:buSzTx/>
              <a:buFontTx/>
              <a:buNone/>
              <a:defRPr b="1"/>
            </a:lvl5pPr>
          </a:lstStyle>
          <a:p>
            <a:pPr lvl="0">
              <a:defRPr sz="1800" b="0"/>
            </a:pPr>
            <a:r>
              <a:rPr sz="2400" b="1"/>
              <a:t>正文级别 1</a:t>
            </a:r>
          </a:p>
          <a:p>
            <a:pPr lvl="1">
              <a:defRPr sz="1800" b="0"/>
            </a:pPr>
            <a:r>
              <a:rPr sz="2400" b="1"/>
              <a:t>正文级别 2</a:t>
            </a:r>
          </a:p>
          <a:p>
            <a:pPr lvl="2">
              <a:defRPr sz="1800" b="0"/>
            </a:pPr>
            <a:r>
              <a:rPr sz="2400" b="1"/>
              <a:t>正文级别 3</a:t>
            </a:r>
          </a:p>
          <a:p>
            <a:pPr lvl="3">
              <a:defRPr sz="1800" b="0"/>
            </a:pPr>
            <a:r>
              <a:rPr sz="2400" b="1"/>
              <a:t>正文级别 4</a:t>
            </a:r>
          </a:p>
          <a:p>
            <a:pPr lvl="4">
              <a:defRPr sz="1800" b="0"/>
            </a:pPr>
            <a:r>
              <a:rPr sz="2400" b="1"/>
              <a:t>正文级别 5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67503" cy="320040"/>
          </a:xfrm>
        </p:spPr>
        <p:txBody>
          <a:bodyPr/>
          <a:lstStyle>
            <a:lvl1pPr>
              <a:defRPr>
                <a:solidFill>
                  <a:srgbClr val="FFFFFF">
                    <a:alpha val="69804"/>
                  </a:srgb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90000"/>
                  </a:srgbClr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08523" y="6236208"/>
            <a:ext cx="5103729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 hasCustomPrompt="1"/>
          </p:nvPr>
        </p:nvSpPr>
        <p:spPr>
          <a:xfrm>
            <a:off x="609600" y="256810"/>
            <a:ext cx="10972800" cy="1178656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24" name="Shape 24"/>
          <p:cNvSpPr>
            <a:spLocks noGrp="1"/>
          </p:cNvSpPr>
          <p:nvPr>
            <p:ph type="body" idx="1" hasCustomPrompt="1"/>
          </p:nvPr>
        </p:nvSpPr>
        <p:spPr>
          <a:xfrm>
            <a:off x="609600" y="1435465"/>
            <a:ext cx="5386917" cy="739411"/>
          </a:xfrm>
          <a:prstGeom prst="rect">
            <a:avLst/>
          </a:prstGeom>
        </p:spPr>
        <p:txBody>
          <a:bodyPr anchor="b"/>
          <a:lstStyle>
            <a:lvl1pPr marL="0" indent="0">
              <a:buClrTx/>
              <a:buSzTx/>
              <a:buFontTx/>
              <a:buNone/>
              <a:defRPr b="1"/>
            </a:lvl1pPr>
            <a:lvl2pPr marL="0" indent="457200">
              <a:buClrTx/>
              <a:buSzTx/>
              <a:buFontTx/>
              <a:buNone/>
              <a:defRPr b="1"/>
            </a:lvl2pPr>
            <a:lvl3pPr marL="0" indent="914400">
              <a:buClrTx/>
              <a:buSzTx/>
              <a:buFontTx/>
              <a:buNone/>
              <a:defRPr b="1"/>
            </a:lvl3pPr>
            <a:lvl4pPr marL="0" indent="1371600">
              <a:buClrTx/>
              <a:buSzTx/>
              <a:buFontTx/>
              <a:buNone/>
              <a:defRPr b="1"/>
            </a:lvl4pPr>
            <a:lvl5pPr marL="0" indent="1828800">
              <a:buClrTx/>
              <a:buSzTx/>
              <a:buFontTx/>
              <a:buNone/>
              <a:defRPr b="1"/>
            </a:lvl5pPr>
          </a:lstStyle>
          <a:p>
            <a:pPr lvl="0">
              <a:defRPr sz="1800" b="0"/>
            </a:pPr>
            <a:r>
              <a:rPr sz="2400" b="1"/>
              <a:t>正文级别 1</a:t>
            </a:r>
          </a:p>
          <a:p>
            <a:pPr lvl="1">
              <a:defRPr sz="1800" b="0"/>
            </a:pPr>
            <a:r>
              <a:rPr sz="2400" b="1"/>
              <a:t>正文级别 2</a:t>
            </a:r>
          </a:p>
          <a:p>
            <a:pPr lvl="2">
              <a:defRPr sz="1800" b="0"/>
            </a:pPr>
            <a:r>
              <a:rPr sz="2400" b="1"/>
              <a:t>正文级别 3</a:t>
            </a:r>
          </a:p>
          <a:p>
            <a:pPr lvl="3">
              <a:defRPr sz="1800" b="0"/>
            </a:pPr>
            <a:r>
              <a:rPr sz="2400" b="1"/>
              <a:t>正文级别 4</a:t>
            </a:r>
          </a:p>
          <a:p>
            <a:pPr lvl="4">
              <a:defRPr sz="1800" b="0"/>
            </a:pPr>
            <a:r>
              <a:rPr sz="2400" b="1"/>
              <a:t>正文级别 5</a:t>
            </a:r>
          </a:p>
        </p:txBody>
      </p:sp>
      <p:sp>
        <p:nvSpPr>
          <p:cNvPr id="25" name="Shape 2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27051" y="895350"/>
            <a:ext cx="11137901" cy="0"/>
          </a:xfrm>
          <a:prstGeom prst="line">
            <a:avLst/>
          </a:prstGeom>
          <a:ln w="12700">
            <a:solidFill>
              <a:srgbClr val="A7C0DE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200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C0DE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 hasCustomPrompt="1"/>
          </p:nvPr>
        </p:nvSpPr>
        <p:spPr>
          <a:xfrm>
            <a:off x="609600" y="254000"/>
            <a:ext cx="10972800" cy="5619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500">
                <a:solidFill>
                  <a:srgbClr val="4F81BD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4F81BD"/>
                </a:solidFill>
              </a:rPr>
              <a:t>标题文本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 hasCustomPrompt="1"/>
          </p:nvPr>
        </p:nvSpPr>
        <p:spPr>
          <a:xfrm>
            <a:off x="609601" y="0"/>
            <a:ext cx="4011084" cy="14351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65849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590" indent="-326390">
              <a:spcBef>
                <a:spcPts val="700"/>
              </a:spcBef>
              <a:defRPr sz="3200"/>
            </a:lvl2pPr>
            <a:lvl3pPr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正文级别 1</a:t>
            </a:r>
          </a:p>
          <a:p>
            <a:pPr lvl="1">
              <a:defRPr sz="1800"/>
            </a:pPr>
            <a:r>
              <a:rPr sz="3200"/>
              <a:t>正文级别 2</a:t>
            </a:r>
          </a:p>
          <a:p>
            <a:pPr lvl="2">
              <a:defRPr sz="1800"/>
            </a:pPr>
            <a:r>
              <a:rPr sz="3200"/>
              <a:t>正文级别 3</a:t>
            </a:r>
          </a:p>
          <a:p>
            <a:pPr lvl="3">
              <a:defRPr sz="1800"/>
            </a:pPr>
            <a:r>
              <a:rPr sz="3200"/>
              <a:t>正文级别 4</a:t>
            </a:r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/>
          <p:nvPr/>
        </p:nvSpPr>
        <p:spPr>
          <a:xfrm>
            <a:off x="527051" y="895350"/>
            <a:ext cx="11137901" cy="0"/>
          </a:xfrm>
          <a:prstGeom prst="line">
            <a:avLst/>
          </a:prstGeom>
          <a:ln w="12700">
            <a:solidFill>
              <a:srgbClr val="A7C0DE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28" name="Shape 28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200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7C0DE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  <p:sp>
        <p:nvSpPr>
          <p:cNvPr id="29" name="Shape 29"/>
          <p:cNvSpPr>
            <a:spLocks noGrp="1"/>
          </p:cNvSpPr>
          <p:nvPr>
            <p:ph type="title" hasCustomPrompt="1"/>
          </p:nvPr>
        </p:nvSpPr>
        <p:spPr>
          <a:xfrm>
            <a:off x="609600" y="254000"/>
            <a:ext cx="10972800" cy="5619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500">
                <a:solidFill>
                  <a:srgbClr val="4F81BD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4F81BD"/>
                </a:solidFill>
              </a:rPr>
              <a:t>标题文本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 hasCustomPrompt="1"/>
          </p:nvPr>
        </p:nvSpPr>
        <p:spPr>
          <a:xfrm>
            <a:off x="8839200" y="0"/>
            <a:ext cx="2743200" cy="640080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 hasCustomPrompt="1"/>
          </p:nvPr>
        </p:nvSpPr>
        <p:spPr>
          <a:xfrm>
            <a:off x="609600" y="274639"/>
            <a:ext cx="8026400" cy="658336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1125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>
            <a:spLocks noGrp="1"/>
          </p:cNvSpPr>
          <p:nvPr>
            <p:ph type="title" hasCustomPrompt="1"/>
          </p:nvPr>
        </p:nvSpPr>
        <p:spPr>
          <a:xfrm>
            <a:off x="609601" y="0"/>
            <a:ext cx="4011084" cy="1435100"/>
          </a:xfrm>
          <a:prstGeom prst="rect">
            <a:avLst/>
          </a:prstGeom>
        </p:spPr>
        <p:txBody>
          <a:bodyPr anchor="b"/>
          <a:lstStyle>
            <a:lvl1pPr algn="l">
              <a:defRPr sz="200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0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34" name="Shape 34"/>
          <p:cNvSpPr>
            <a:spLocks noGrp="1"/>
          </p:cNvSpPr>
          <p:nvPr>
            <p:ph type="body" idx="1" hasCustomPrompt="1"/>
          </p:nvPr>
        </p:nvSpPr>
        <p:spPr>
          <a:xfrm>
            <a:off x="4766733" y="273050"/>
            <a:ext cx="6815667" cy="6584950"/>
          </a:xfrm>
          <a:prstGeom prst="rect">
            <a:avLst/>
          </a:prstGeom>
        </p:spPr>
        <p:txBody>
          <a:bodyPr/>
          <a:lstStyle>
            <a:lvl1pPr>
              <a:spcBef>
                <a:spcPts val="700"/>
              </a:spcBef>
              <a:defRPr sz="3200"/>
            </a:lvl1pPr>
            <a:lvl2pPr marL="783590" indent="-326390">
              <a:spcBef>
                <a:spcPts val="700"/>
              </a:spcBef>
              <a:defRPr sz="3200"/>
            </a:lvl2pPr>
            <a:lvl3pPr>
              <a:spcBef>
                <a:spcPts val="700"/>
              </a:spcBef>
              <a:defRPr sz="3200"/>
            </a:lvl3pPr>
            <a:lvl4pPr marL="1737360" indent="-365760">
              <a:spcBef>
                <a:spcPts val="700"/>
              </a:spcBef>
              <a:defRPr sz="3200"/>
            </a:lvl4pPr>
            <a:lvl5pPr marL="2194560" indent="-365760">
              <a:spcBef>
                <a:spcPts val="700"/>
              </a:spcBef>
              <a:defRPr sz="3200"/>
            </a:lvl5pPr>
          </a:lstStyle>
          <a:p>
            <a:pPr lvl="0">
              <a:defRPr sz="1800"/>
            </a:pPr>
            <a:r>
              <a:rPr sz="3200"/>
              <a:t>正文级别 1</a:t>
            </a:r>
          </a:p>
          <a:p>
            <a:pPr lvl="1">
              <a:defRPr sz="1800"/>
            </a:pPr>
            <a:r>
              <a:rPr sz="3200"/>
              <a:t>正文级别 2</a:t>
            </a:r>
          </a:p>
          <a:p>
            <a:pPr lvl="2">
              <a:defRPr sz="1800"/>
            </a:pPr>
            <a:r>
              <a:rPr sz="3200"/>
              <a:t>正文级别 3</a:t>
            </a:r>
          </a:p>
          <a:p>
            <a:pPr lvl="3">
              <a:defRPr sz="1800"/>
            </a:pPr>
            <a:r>
              <a:rPr sz="3200"/>
              <a:t>正文级别 4</a:t>
            </a:r>
          </a:p>
          <a:p>
            <a:pPr lvl="4">
              <a:defRPr sz="1800"/>
            </a:pPr>
            <a:r>
              <a:rPr sz="3200"/>
              <a:t>正文级别 5</a:t>
            </a:r>
          </a:p>
        </p:txBody>
      </p:sp>
      <p:sp>
        <p:nvSpPr>
          <p:cNvPr id="35" name="Shape 3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>
            <a:spLocks noGrp="1"/>
          </p:cNvSpPr>
          <p:nvPr>
            <p:ph type="title" hasCustomPrompt="1"/>
          </p:nvPr>
        </p:nvSpPr>
        <p:spPr>
          <a:xfrm>
            <a:off x="8839200" y="0"/>
            <a:ext cx="2743200" cy="640080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6" name="Shape 46"/>
          <p:cNvSpPr>
            <a:spLocks noGrp="1"/>
          </p:cNvSpPr>
          <p:nvPr>
            <p:ph type="body" idx="1" hasCustomPrompt="1"/>
          </p:nvPr>
        </p:nvSpPr>
        <p:spPr>
          <a:xfrm>
            <a:off x="609600" y="274639"/>
            <a:ext cx="8026400" cy="6583361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47" name="Shape 4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 hasCustomPrompt="1"/>
          </p:nvPr>
        </p:nvSpPr>
        <p:spPr>
          <a:xfrm>
            <a:off x="609600" y="0"/>
            <a:ext cx="10972800" cy="1111254"/>
          </a:xfrm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50" name="Shape 5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icrosoft YaHei" panose="020B0503020204020204" pitchFamily="34" charset="-122"/>
                <a:ea typeface="Microsoft YaHei" panose="020B0503020204020204" pitchFamily="34" charset="-122"/>
              </a:defRPr>
            </a:lvl1pPr>
          </a:lstStyle>
          <a:p>
            <a:endParaRPr kumimoji="1"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27051" y="908720"/>
            <a:ext cx="11137901" cy="1"/>
          </a:xfrm>
          <a:prstGeom prst="line">
            <a:avLst/>
          </a:prstGeom>
          <a:ln w="50800">
            <a:solidFill>
              <a:srgbClr val="BFBFB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00" y="19153"/>
            <a:ext cx="10972800" cy="107294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00" y="1092100"/>
            <a:ext cx="10972800" cy="57659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737600" y="6245225"/>
            <a:ext cx="2844800" cy="288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ransition spd="med"/>
  <p:txStyles>
    <p:titleStyle>
      <a:lvl1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1pPr>
      <a:lvl2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2pPr>
      <a:lvl3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3pPr>
      <a:lvl4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4pPr>
      <a:lvl5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5pPr>
      <a:lvl6pPr indent="4572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6pPr>
      <a:lvl7pPr indent="9144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7pPr>
      <a:lvl8pPr indent="13716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8pPr>
      <a:lvl9pPr indent="18288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9pPr>
    </p:titleStyle>
    <p:bodyStyle>
      <a:lvl1pPr marL="342900" indent="-342900">
        <a:spcBef>
          <a:spcPts val="500"/>
        </a:spcBef>
        <a:buClr>
          <a:srgbClr val="C6D9F1"/>
        </a:buClr>
        <a:buSzPct val="63000"/>
        <a:buFont typeface="Wingdings"/>
        <a:buChar char="✴"/>
        <a:defRPr sz="2400">
          <a:latin typeface="Candara"/>
          <a:ea typeface="Candara"/>
          <a:cs typeface="Candara"/>
          <a:sym typeface="Candara"/>
        </a:defRPr>
      </a:lvl1pPr>
      <a:lvl2pPr marL="800100" indent="-342900">
        <a:spcBef>
          <a:spcPts val="500"/>
        </a:spcBef>
        <a:buClr>
          <a:srgbClr val="C6D9F1"/>
        </a:buClr>
        <a:buSzPct val="63000"/>
        <a:buFont typeface="Wingdings"/>
        <a:buChar char="★"/>
        <a:defRPr sz="2400">
          <a:latin typeface="Candara"/>
          <a:ea typeface="Candara"/>
          <a:cs typeface="Candara"/>
          <a:sym typeface="Candara"/>
        </a:defRPr>
      </a:lvl2pPr>
      <a:lvl3pPr marL="12192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3pPr>
      <a:lvl4pPr marL="1714500" indent="-3429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4pPr>
      <a:lvl5pPr marL="21336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5pPr>
      <a:lvl6pPr marL="25603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6pPr>
      <a:lvl7pPr marL="30175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7pPr>
      <a:lvl8pPr marL="34747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8pPr>
      <a:lvl9pPr marL="39319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5pPr>
      <a:lvl6pPr indent="22860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6pPr>
      <a:lvl7pPr indent="27432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7pPr>
      <a:lvl8pPr indent="32004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8pPr>
      <a:lvl9pPr indent="36576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00919" y="328598"/>
            <a:ext cx="9774256" cy="1023124"/>
          </a:xfrm>
          <a:prstGeom prst="rect">
            <a:avLst/>
          </a:prstGeom>
          <a:solidFill>
            <a:schemeClr val="bg1"/>
          </a:solidFill>
          <a:ln w="12700" cap="sq">
            <a:solidFill>
              <a:schemeClr val="tx1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00919" y="1634140"/>
            <a:ext cx="9774255" cy="4273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381EB82C-14B1-0A4A-98C5-0229CB53271D}" type="datetimeFigureOut">
              <a:rPr kumimoji="1" lang="zh-CN" altLang="en-US" smtClean="0"/>
              <a:t>2024/8/3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9283DF8D-0265-7F42-BD7C-CC25BFC81EAB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842373" y="291452"/>
            <a:ext cx="1097416" cy="109741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7" r:id="rId3"/>
    <p:sldLayoutId id="2147483658" r:id="rId4"/>
    <p:sldLayoutId id="2147483659" r:id="rId5"/>
    <p:sldLayoutId id="2147483660" r:id="rId6"/>
    <p:sldLayoutId id="2147483661" r:id="rId7"/>
    <p:sldLayoutId id="2147483662" r:id="rId8"/>
    <p:sldLayoutId id="2147483663" r:id="rId9"/>
    <p:sldLayoutId id="2147483664" r:id="rId10"/>
    <p:sldLayoutId id="214748366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0070C0"/>
          </a:solidFill>
          <a:latin typeface="Microsoft YaHei" panose="020B0503020204020204" pitchFamily="34" charset="-122"/>
          <a:ea typeface="Microsoft YaHei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2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85000"/>
              <a:lumOff val="15000"/>
            </a:schemeClr>
          </a:solidFill>
          <a:latin typeface="Microsoft YaHei" panose="020B0503020204020204" pitchFamily="34" charset="-122"/>
          <a:ea typeface="Microsoft YaHei" panose="020B0503020204020204" pitchFamily="34" charset="-122"/>
          <a:cs typeface="+mn-cs"/>
        </a:defRPr>
      </a:lvl5pPr>
      <a:lvl6pPr marL="131318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63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527051" y="908720"/>
            <a:ext cx="11137901" cy="1"/>
          </a:xfrm>
          <a:prstGeom prst="line">
            <a:avLst/>
          </a:prstGeom>
          <a:ln w="50800">
            <a:solidFill>
              <a:srgbClr val="BFBFBF"/>
            </a:solidFill>
            <a:round/>
          </a:ln>
        </p:spPr>
        <p:txBody>
          <a:bodyPr lIns="0" tIns="0" rIns="0" bIns="0"/>
          <a:lstStyle/>
          <a:p>
            <a:pPr lvl="0"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title"/>
          </p:nvPr>
        </p:nvSpPr>
        <p:spPr>
          <a:xfrm>
            <a:off x="609600" y="19153"/>
            <a:ext cx="10972800" cy="107294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800" b="1">
                <a:solidFill>
                  <a:srgbClr val="3366FF"/>
                </a:solidFill>
              </a:rPr>
              <a:t>标题文本</a:t>
            </a:r>
          </a:p>
        </p:txBody>
      </p:sp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609600" y="1092100"/>
            <a:ext cx="10972800" cy="5765900"/>
          </a:xfrm>
          <a:prstGeom prst="rect">
            <a:avLst/>
          </a:prstGeom>
          <a:ln w="12700">
            <a:miter lim="400000"/>
          </a:ln>
        </p:spPr>
        <p:txBody>
          <a:bodyPr lIns="45719" rIns="45719"/>
          <a:lstStyle/>
          <a:p>
            <a:pPr lvl="0">
              <a:defRPr sz="1800"/>
            </a:pPr>
            <a:r>
              <a:rPr sz="2400"/>
              <a:t>正文级别 1</a:t>
            </a:r>
          </a:p>
          <a:p>
            <a:pPr lvl="1">
              <a:defRPr sz="1800"/>
            </a:pPr>
            <a:r>
              <a:rPr sz="2400"/>
              <a:t>正文级别 2</a:t>
            </a:r>
          </a:p>
          <a:p>
            <a:pPr lvl="2">
              <a:defRPr sz="1800"/>
            </a:pPr>
            <a:r>
              <a:rPr sz="2400"/>
              <a:t>正文级别 3</a:t>
            </a:r>
          </a:p>
          <a:p>
            <a:pPr lvl="3">
              <a:defRPr sz="1800"/>
            </a:pPr>
            <a:r>
              <a:rPr sz="2400"/>
              <a:t>正文级别 4</a:t>
            </a:r>
          </a:p>
          <a:p>
            <a:pPr lvl="4">
              <a:defRPr sz="1800"/>
            </a:pPr>
            <a:r>
              <a:rPr sz="2400"/>
              <a:t>正文级别 5</a:t>
            </a:r>
          </a:p>
        </p:txBody>
      </p:sp>
      <p:sp>
        <p:nvSpPr>
          <p:cNvPr id="5" name="Shape 5"/>
          <p:cNvSpPr>
            <a:spLocks noGrp="1"/>
          </p:cNvSpPr>
          <p:nvPr>
            <p:ph type="sldNum" sz="quarter" idx="2"/>
          </p:nvPr>
        </p:nvSpPr>
        <p:spPr>
          <a:xfrm>
            <a:off x="8737600" y="6245225"/>
            <a:ext cx="2844800" cy="288824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 algn="r">
              <a:defRPr sz="1400"/>
            </a:lvl1pPr>
          </a:lstStyle>
          <a:p>
            <a:pPr lvl="0"/>
            <a:fld id="{86CB4B4D-7CA3-9044-876B-883B54F8677D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</p:sldLayoutIdLst>
  <p:transition spd="med"/>
  <p:hf hdr="0" ftr="0" dt="0"/>
  <p:txStyles>
    <p:titleStyle>
      <a:lvl1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1pPr>
      <a:lvl2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2pPr>
      <a:lvl3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3pPr>
      <a:lvl4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4pPr>
      <a:lvl5pPr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5pPr>
      <a:lvl6pPr indent="4572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6pPr>
      <a:lvl7pPr indent="9144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7pPr>
      <a:lvl8pPr indent="13716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8pPr>
      <a:lvl9pPr indent="1828800" algn="ctr">
        <a:defRPr sz="2800" b="1">
          <a:solidFill>
            <a:srgbClr val="3366FF"/>
          </a:solidFill>
          <a:latin typeface="Candara"/>
          <a:ea typeface="Candara"/>
          <a:cs typeface="Candara"/>
          <a:sym typeface="Candara"/>
        </a:defRPr>
      </a:lvl9pPr>
    </p:titleStyle>
    <p:bodyStyle>
      <a:lvl1pPr marL="342900" indent="-342900">
        <a:spcBef>
          <a:spcPts val="500"/>
        </a:spcBef>
        <a:buClr>
          <a:srgbClr val="C6D9F1"/>
        </a:buClr>
        <a:buSzPct val="63000"/>
        <a:buFont typeface="Wingdings"/>
        <a:buChar char="✴"/>
        <a:defRPr sz="2400">
          <a:latin typeface="Candara"/>
          <a:ea typeface="Candara"/>
          <a:cs typeface="Candara"/>
          <a:sym typeface="Candara"/>
        </a:defRPr>
      </a:lvl1pPr>
      <a:lvl2pPr marL="800100" indent="-342900">
        <a:spcBef>
          <a:spcPts val="500"/>
        </a:spcBef>
        <a:buClr>
          <a:srgbClr val="C6D9F1"/>
        </a:buClr>
        <a:buSzPct val="63000"/>
        <a:buFont typeface="Wingdings"/>
        <a:buChar char="★"/>
        <a:defRPr sz="2400">
          <a:latin typeface="Candara"/>
          <a:ea typeface="Candara"/>
          <a:cs typeface="Candara"/>
          <a:sym typeface="Candara"/>
        </a:defRPr>
      </a:lvl2pPr>
      <a:lvl3pPr marL="12192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3pPr>
      <a:lvl4pPr marL="1714500" indent="-3429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4pPr>
      <a:lvl5pPr marL="2133600" indent="-304800">
        <a:spcBef>
          <a:spcPts val="500"/>
        </a:spcBef>
        <a:buClr>
          <a:srgbClr val="C6D9F1"/>
        </a:buClr>
        <a:buSzPct val="63000"/>
        <a:buFont typeface="Wingdings"/>
        <a:buChar char="◇"/>
        <a:defRPr sz="2400">
          <a:latin typeface="Candara"/>
          <a:ea typeface="Candara"/>
          <a:cs typeface="Candara"/>
          <a:sym typeface="Candara"/>
        </a:defRPr>
      </a:lvl5pPr>
      <a:lvl6pPr marL="25603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6pPr>
      <a:lvl7pPr marL="30175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7pPr>
      <a:lvl8pPr marL="34747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8pPr>
      <a:lvl9pPr marL="3931920" indent="-274320">
        <a:spcBef>
          <a:spcPts val="500"/>
        </a:spcBef>
        <a:buClr>
          <a:srgbClr val="C6D9F1"/>
        </a:buClr>
        <a:buSzPct val="100000"/>
        <a:buFont typeface="Wingdings"/>
        <a:buChar char="»"/>
        <a:defRPr sz="2400">
          <a:latin typeface="Candara"/>
          <a:ea typeface="Candara"/>
          <a:cs typeface="Candara"/>
          <a:sym typeface="Candara"/>
        </a:defRPr>
      </a:lvl9pPr>
    </p:bodyStyle>
    <p:otherStyle>
      <a:lvl1pPr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1pPr>
      <a:lvl2pPr indent="4572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2pPr>
      <a:lvl3pPr indent="9144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3pPr>
      <a:lvl4pPr indent="13716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4pPr>
      <a:lvl5pPr indent="18288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5pPr>
      <a:lvl6pPr indent="22860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6pPr>
      <a:lvl7pPr indent="27432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7pPr>
      <a:lvl8pPr indent="32004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8pPr>
      <a:lvl9pPr indent="3657600" algn="r">
        <a:defRPr sz="1400">
          <a:solidFill>
            <a:schemeClr val="tx1"/>
          </a:solidFill>
          <a:latin typeface="+mn-lt"/>
          <a:ea typeface="+mn-ea"/>
          <a:cs typeface="+mn-cs"/>
          <a:sym typeface="Arial" panose="020B0604020202020204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93DA910-6EF5-46B4-A930-31B66B308C9E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9.png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6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ep.bao.ac.cn/" TargetMode="Externa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1.png"/><Relationship Id="rId5" Type="http://schemas.openxmlformats.org/officeDocument/2006/relationships/image" Target="../media/image60.GIF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4.jpe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14.png"/><Relationship Id="rId7" Type="http://schemas.openxmlformats.org/officeDocument/2006/relationships/image" Target="../media/image70.png"/><Relationship Id="rId12" Type="http://schemas.openxmlformats.org/officeDocument/2006/relationships/image" Target="../media/image7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9.png"/><Relationship Id="rId11" Type="http://schemas.openxmlformats.org/officeDocument/2006/relationships/image" Target="../media/image7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15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png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7.png"/><Relationship Id="rId11" Type="http://schemas.openxmlformats.org/officeDocument/2006/relationships/image" Target="../media/image80.png"/><Relationship Id="rId5" Type="http://schemas.openxmlformats.org/officeDocument/2006/relationships/image" Target="../media/image76.png"/><Relationship Id="rId10" Type="http://schemas.openxmlformats.org/officeDocument/2006/relationships/image" Target="../media/image5.png"/><Relationship Id="rId4" Type="http://schemas.openxmlformats.org/officeDocument/2006/relationships/image" Target="../media/image75.png"/><Relationship Id="rId9" Type="http://schemas.openxmlformats.org/officeDocument/2006/relationships/image" Target="../media/image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pn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3.png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37" y="-31241"/>
            <a:ext cx="12379121" cy="6963256"/>
          </a:xfrm>
          <a:prstGeom prst="rect">
            <a:avLst/>
          </a:prstGeom>
        </p:spPr>
      </p:pic>
      <p:sp>
        <p:nvSpPr>
          <p:cNvPr id="12" name="标题 1"/>
          <p:cNvSpPr txBox="1"/>
          <p:nvPr/>
        </p:nvSpPr>
        <p:spPr>
          <a:xfrm>
            <a:off x="515840" y="3996768"/>
            <a:ext cx="12192000" cy="16525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l" defTabSz="0">
              <a:lnSpc>
                <a:spcPct val="15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  <a:defRPr/>
            </a:pP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Krona One"/>
              </a:rPr>
              <a:t>Status and scientific capability of  the </a:t>
            </a:r>
          </a:p>
          <a:p>
            <a:pPr algn="l" defTabSz="0">
              <a:lnSpc>
                <a:spcPct val="150000"/>
              </a:lnSpc>
              <a:spcBef>
                <a:spcPct val="20000"/>
              </a:spcBef>
              <a:buClr>
                <a:srgbClr val="1F497D">
                  <a:lumMod val="20000"/>
                  <a:lumOff val="80000"/>
                </a:srgbClr>
              </a:buClr>
              <a:buSzPct val="63000"/>
              <a:defRPr/>
            </a:pPr>
            <a:r>
              <a:rPr lang="en-US" altLang="zh-CN" sz="2400" dirty="0">
                <a:solidFill>
                  <a:schemeClr val="bg1">
                    <a:lumMod val="95000"/>
                  </a:schemeClr>
                </a:solidFill>
                <a:latin typeface="Krona One"/>
              </a:rPr>
              <a:t>Einstein Probe mission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Krona One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6589" y="94297"/>
            <a:ext cx="2179652" cy="735384"/>
          </a:xfrm>
          <a:prstGeom prst="rect">
            <a:avLst/>
          </a:prstGeom>
          <a:effectLst>
            <a:softEdge rad="195400"/>
          </a:effectLst>
        </p:spPr>
      </p:pic>
      <p:pic>
        <p:nvPicPr>
          <p:cNvPr id="2" name="image3.tif"/>
          <p:cNvPicPr/>
          <p:nvPr/>
        </p:nvPicPr>
        <p:blipFill>
          <a:blip r:embed="rId5"/>
          <a:stretch>
            <a:fillRect/>
          </a:stretch>
        </p:blipFill>
        <p:spPr>
          <a:xfrm>
            <a:off x="8950232" y="176504"/>
            <a:ext cx="1280680" cy="541024"/>
          </a:xfrm>
          <a:prstGeom prst="rect">
            <a:avLst/>
          </a:prstGeom>
          <a:ln w="12700">
            <a:miter lim="400000"/>
            <a:headEnd/>
            <a:tailEnd/>
          </a:ln>
          <a:effectLst>
            <a:softEdge rad="65492"/>
          </a:effectLst>
        </p:spPr>
      </p:pic>
      <p:pic>
        <p:nvPicPr>
          <p:cNvPr id="4" name="image4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10262444" y="167383"/>
            <a:ext cx="845655" cy="550144"/>
          </a:xfrm>
          <a:prstGeom prst="rect">
            <a:avLst/>
          </a:prstGeom>
          <a:ln w="12700">
            <a:miter lim="400000"/>
            <a:headEnd/>
            <a:tailEnd/>
          </a:ln>
          <a:effectLst>
            <a:softEdge rad="65492"/>
          </a:effectLst>
        </p:spPr>
      </p:pic>
      <p:pic>
        <p:nvPicPr>
          <p:cNvPr id="6" name="image128.tif"/>
          <p:cNvPicPr/>
          <p:nvPr/>
        </p:nvPicPr>
        <p:blipFill>
          <a:blip r:embed="rId7"/>
          <a:stretch>
            <a:fillRect/>
          </a:stretch>
        </p:blipFill>
        <p:spPr>
          <a:xfrm>
            <a:off x="11139816" y="176503"/>
            <a:ext cx="941153" cy="541024"/>
          </a:xfrm>
          <a:prstGeom prst="rect">
            <a:avLst/>
          </a:prstGeom>
          <a:ln w="12700">
            <a:miter lim="400000"/>
            <a:headEnd/>
            <a:tailEnd/>
          </a:ln>
          <a:effectLst>
            <a:softEdge rad="65492"/>
          </a:effectLst>
        </p:spPr>
      </p:pic>
      <p:sp>
        <p:nvSpPr>
          <p:cNvPr id="8" name="文本框 7"/>
          <p:cNvSpPr txBox="1"/>
          <p:nvPr/>
        </p:nvSpPr>
        <p:spPr>
          <a:xfrm>
            <a:off x="317299" y="6309150"/>
            <a:ext cx="134203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85000"/>
                  </a:prstClr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</a:rPr>
              <a:t>Image credit CAS/ESA</a:t>
            </a:r>
            <a:endParaRPr kumimoji="1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85000"/>
                </a:prstClr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9297" y="212701"/>
            <a:ext cx="1148327" cy="1091529"/>
          </a:xfrm>
          <a:prstGeom prst="rect">
            <a:avLst/>
          </a:prstGeom>
        </p:spPr>
      </p:pic>
      <p:sp>
        <p:nvSpPr>
          <p:cNvPr id="11" name="Shape 60"/>
          <p:cNvSpPr/>
          <p:nvPr/>
        </p:nvSpPr>
        <p:spPr>
          <a:xfrm>
            <a:off x="2035940" y="5062654"/>
            <a:ext cx="9624447" cy="124523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lvl="0" algn="r"/>
            <a:r>
              <a:rPr lang="zh-CN" altLang="en-US" dirty="0">
                <a:solidFill>
                  <a:schemeClr val="bg1">
                    <a:lumMod val="95000"/>
                  </a:schemeClr>
                </a:solidFill>
                <a:latin typeface="Krona One"/>
                <a:ea typeface="Krona One"/>
                <a:cs typeface="Krona One"/>
                <a:sym typeface="Krona One"/>
              </a:rPr>
              <a:t>张文达</a:t>
            </a:r>
            <a:endParaRPr lang="en-US" altLang="zh-CN" dirty="0">
              <a:solidFill>
                <a:schemeClr val="bg1">
                  <a:lumMod val="95000"/>
                </a:schemeClr>
              </a:solidFill>
              <a:latin typeface="Krona One"/>
              <a:ea typeface="Krona One"/>
              <a:cs typeface="Krona One"/>
              <a:sym typeface="Krona One"/>
            </a:endParaRPr>
          </a:p>
          <a:p>
            <a:pPr lvl="0" algn="r"/>
            <a:r>
              <a:rPr lang="zh-CN" altLang="en-US" sz="1400" dirty="0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cs typeface="Krona One"/>
                <a:sym typeface="Krona One"/>
              </a:rPr>
              <a:t>国家天文台</a:t>
            </a:r>
            <a:endParaRPr lang="en-US" sz="1400" dirty="0">
              <a:solidFill>
                <a:schemeClr val="bg1">
                  <a:lumMod val="95000"/>
                </a:schemeClr>
              </a:solidFill>
              <a:latin typeface="Krona One"/>
              <a:ea typeface="Krona One"/>
              <a:cs typeface="Krona One"/>
              <a:sym typeface="Krona One"/>
            </a:endParaRPr>
          </a:p>
          <a:p>
            <a:pPr lvl="0" algn="r"/>
            <a:endParaRPr lang="en-US" sz="1400" dirty="0">
              <a:solidFill>
                <a:schemeClr val="bg1">
                  <a:lumMod val="95000"/>
                </a:schemeClr>
              </a:solidFill>
              <a:latin typeface="Krona One"/>
              <a:ea typeface="Krona One"/>
              <a:cs typeface="Krona One"/>
              <a:sym typeface="Krona One"/>
            </a:endParaRPr>
          </a:p>
          <a:p>
            <a:pPr lvl="0" algn="r"/>
            <a:r>
              <a:rPr lang="en-US" altLang="zh-CN" sz="1400" dirty="0">
                <a:solidFill>
                  <a:schemeClr val="bg1">
                    <a:lumMod val="95000"/>
                  </a:schemeClr>
                </a:solidFill>
                <a:latin typeface="Krona One"/>
                <a:ea typeface="Microsoft YaHei" panose="020B0503020204020204" pitchFamily="34" charset="-122"/>
                <a:sym typeface="Krona One"/>
              </a:rPr>
              <a:t>on behalf of the Einstein Probe consortium</a:t>
            </a:r>
            <a:endParaRPr lang="en-US" altLang="zh-CN" sz="2000" dirty="0">
              <a:solidFill>
                <a:schemeClr val="bg1">
                  <a:lumMod val="9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  <a:sym typeface="Krona One"/>
            </a:endParaRPr>
          </a:p>
          <a:p>
            <a:pPr lvl="0" algn="r"/>
            <a:endParaRPr sz="1500" dirty="0">
              <a:solidFill>
                <a:srgbClr val="3F6797"/>
              </a:solidFill>
              <a:latin typeface="Krona One"/>
              <a:ea typeface="Krona One"/>
              <a:cs typeface="Krona One"/>
              <a:sym typeface="Krona One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B5D050A2-48C3-E3D2-576E-B6C43B47D0C6}"/>
              </a:ext>
            </a:extLst>
          </p:cNvPr>
          <p:cNvSpPr txBox="1"/>
          <p:nvPr/>
        </p:nvSpPr>
        <p:spPr>
          <a:xfrm>
            <a:off x="3800572" y="6527732"/>
            <a:ext cx="56262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银河系及近邻星系时域研讨会，丽江，</a:t>
            </a:r>
            <a:r>
              <a:rPr lang="en-US" altLang="zh-CN" sz="1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3-7/8/2024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黑暗里有星球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72"/>
            <a:ext cx="12335334" cy="6779228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9013" y="369357"/>
            <a:ext cx="5604480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Central region of our Galaxy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WXT covers 1/11 area of the entire sky in one snapshot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588256" y="6300290"/>
            <a:ext cx="46037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X-ray data credit: EPSC, image credit: Chen Zhang, </a:t>
            </a:r>
            <a:r>
              <a:rPr kumimoji="0" lang="en-US" altLang="zh-CN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Huaqing</a:t>
            </a: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 Cheng.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charset="0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3DA910-6EF5-46B4-A930-31B66B308C9E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10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蓝色的灯光&#10;&#10;中度可信度描述已自动生成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772"/>
            <a:ext cx="12192000" cy="6700456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868753" y="3706228"/>
            <a:ext cx="1145644" cy="357137"/>
            <a:chOff x="9876373" y="3713848"/>
            <a:chExt cx="1145644" cy="357137"/>
          </a:xfrm>
        </p:grpSpPr>
        <p:sp>
          <p:nvSpPr>
            <p:cNvPr id="4" name="椭圆 3"/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10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167640" y="594360"/>
            <a:ext cx="1143000" cy="7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44442" y="3629890"/>
            <a:ext cx="1393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1: Cir x-1 and </a:t>
            </a:r>
            <a:r>
              <a:rPr kumimoji="0" lang="en-US" altLang="zh-CN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Swift J151857.0-572147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2: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Sco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 X-1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3: V2216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Oph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4: V1101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Sco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5:</a:t>
            </a: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V821 Ara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6: NP Ser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7: V4134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Sgr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8: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Sgr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 X-4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9: Lupus SN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10: SNR RCW 86</a:t>
            </a:r>
          </a:p>
        </p:txBody>
      </p:sp>
      <p:grpSp>
        <p:nvGrpSpPr>
          <p:cNvPr id="10" name="组合 9"/>
          <p:cNvGrpSpPr/>
          <p:nvPr/>
        </p:nvGrpSpPr>
        <p:grpSpPr>
          <a:xfrm>
            <a:off x="5883493" y="1371353"/>
            <a:ext cx="1160244" cy="337432"/>
            <a:chOff x="9876373" y="3733553"/>
            <a:chExt cx="1160244" cy="337432"/>
          </a:xfrm>
        </p:grpSpPr>
        <p:sp>
          <p:nvSpPr>
            <p:cNvPr id="11" name="椭圆 10"/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10047922" y="3733553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2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9269896" y="3495210"/>
            <a:ext cx="1145644" cy="357137"/>
            <a:chOff x="9876373" y="3713848"/>
            <a:chExt cx="1145644" cy="357137"/>
          </a:xfrm>
        </p:grpSpPr>
        <p:sp>
          <p:nvSpPr>
            <p:cNvPr id="14" name="椭圆 13"/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1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679929" y="2166306"/>
            <a:ext cx="1145644" cy="357137"/>
            <a:chOff x="9876373" y="3713848"/>
            <a:chExt cx="1145644" cy="357137"/>
          </a:xfrm>
        </p:grpSpPr>
        <p:sp>
          <p:nvSpPr>
            <p:cNvPr id="17" name="椭圆 16"/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9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7710075" y="3941109"/>
            <a:ext cx="1145644" cy="357137"/>
            <a:chOff x="9876373" y="3713848"/>
            <a:chExt cx="1145644" cy="357137"/>
          </a:xfrm>
        </p:grpSpPr>
        <p:sp>
          <p:nvSpPr>
            <p:cNvPr id="20" name="椭圆 19"/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5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2" name="组合 21"/>
          <p:cNvGrpSpPr/>
          <p:nvPr/>
        </p:nvGrpSpPr>
        <p:grpSpPr>
          <a:xfrm>
            <a:off x="5512700" y="4256336"/>
            <a:ext cx="1145644" cy="357137"/>
            <a:chOff x="9876373" y="3713848"/>
            <a:chExt cx="1145644" cy="357137"/>
          </a:xfrm>
        </p:grpSpPr>
        <p:sp>
          <p:nvSpPr>
            <p:cNvPr id="23" name="椭圆 22"/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8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5" name="组合 24"/>
          <p:cNvGrpSpPr/>
          <p:nvPr/>
        </p:nvGrpSpPr>
        <p:grpSpPr>
          <a:xfrm>
            <a:off x="6024618" y="3988207"/>
            <a:ext cx="1145644" cy="357137"/>
            <a:chOff x="9876373" y="3713848"/>
            <a:chExt cx="1145644" cy="357137"/>
          </a:xfrm>
        </p:grpSpPr>
        <p:sp>
          <p:nvSpPr>
            <p:cNvPr id="26" name="椭圆 25"/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7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6777519" y="3291456"/>
            <a:ext cx="1145644" cy="357137"/>
            <a:chOff x="9876373" y="3713848"/>
            <a:chExt cx="1145644" cy="357137"/>
          </a:xfrm>
        </p:grpSpPr>
        <p:sp>
          <p:nvSpPr>
            <p:cNvPr id="29" name="椭圆 28"/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30" name="文本框 29"/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4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5005017" y="2697603"/>
            <a:ext cx="1145644" cy="357137"/>
            <a:chOff x="9876373" y="3713848"/>
            <a:chExt cx="1145644" cy="357137"/>
          </a:xfrm>
        </p:grpSpPr>
        <p:sp>
          <p:nvSpPr>
            <p:cNvPr id="32" name="椭圆 31"/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3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4253505" y="3378030"/>
            <a:ext cx="1145644" cy="357137"/>
            <a:chOff x="9876373" y="3713848"/>
            <a:chExt cx="1145644" cy="357137"/>
          </a:xfrm>
        </p:grpSpPr>
        <p:sp>
          <p:nvSpPr>
            <p:cNvPr id="35" name="椭圆 34"/>
            <p:cNvSpPr/>
            <p:nvPr/>
          </p:nvSpPr>
          <p:spPr>
            <a:xfrm>
              <a:off x="9876373" y="3910709"/>
              <a:ext cx="156949" cy="160276"/>
            </a:xfrm>
            <a:prstGeom prst="ellipse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  <a:sym typeface="Arial" panose="020B0604020202020204"/>
              </a:endParaRPr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10033322" y="3713848"/>
              <a:ext cx="98869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6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</p:grpSp>
      <p:cxnSp>
        <p:nvCxnSpPr>
          <p:cNvPr id="37" name="直接连接符 36"/>
          <p:cNvCxnSpPr/>
          <p:nvPr/>
        </p:nvCxnSpPr>
        <p:spPr>
          <a:xfrm rot="-1440000">
            <a:off x="10931935" y="486620"/>
            <a:ext cx="767080" cy="34343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文本框 37"/>
          <p:cNvSpPr txBox="1"/>
          <p:nvPr/>
        </p:nvSpPr>
        <p:spPr>
          <a:xfrm>
            <a:off x="11096417" y="345466"/>
            <a:ext cx="1393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9.3°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279013" y="420157"/>
            <a:ext cx="560448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Central region of our Galaxy (purple, red, yellow)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46326" y="1277799"/>
            <a:ext cx="3163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WXT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FoV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 3850 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sq. deg.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7867024" y="6204865"/>
            <a:ext cx="4370126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X-ray data credit: EPSC, image credit: Chen Zhang, </a:t>
            </a:r>
            <a:r>
              <a:rPr kumimoji="0" lang="en-US" altLang="zh-CN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Huaqing</a:t>
            </a: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 Cheng.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46326" y="1708785"/>
            <a:ext cx="36076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exposure 40 kilo-seconds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3DA910-6EF5-46B4-A930-31B66B308C9E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11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289" y="3069347"/>
            <a:ext cx="6381894" cy="317100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55285" y="369357"/>
            <a:ext cx="4568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FXT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X-ray First light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Crab nebula supernova remnant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8357" y="369357"/>
            <a:ext cx="4433938" cy="415956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4565" y="1304681"/>
            <a:ext cx="347630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Band 0.3-10 keV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Exposure 2600s 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2078519" y="3429000"/>
            <a:ext cx="346671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Crab pulsar spin period 33.98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ms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Arial" panose="020B0604020202020204"/>
            </a:endParaRPr>
          </a:p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 panose="020B0604020202020204"/>
              </a:rPr>
              <a:t>timing mode: time resolution 42 micro-sec</a:t>
            </a:r>
          </a:p>
        </p:txBody>
      </p:sp>
      <p:cxnSp>
        <p:nvCxnSpPr>
          <p:cNvPr id="6" name="直线箭头连接符 5"/>
          <p:cNvCxnSpPr/>
          <p:nvPr/>
        </p:nvCxnSpPr>
        <p:spPr>
          <a:xfrm flipV="1">
            <a:off x="5545233" y="2416185"/>
            <a:ext cx="2910566" cy="1613374"/>
          </a:xfrm>
          <a:prstGeom prst="straightConnector1">
            <a:avLst/>
          </a:prstGeom>
          <a:ln>
            <a:solidFill>
              <a:schemeClr val="bg1">
                <a:lumMod val="8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灯片编号占位符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3DA910-6EF5-46B4-A930-31B66B308C9E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12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55" y="887041"/>
            <a:ext cx="5872239" cy="5972404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79012" y="617330"/>
            <a:ext cx="719042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FXT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X-ray First light  (0.</a:t>
            </a: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3-10 keV)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Puppis A supernova remnant (nebula)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FoV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 1 deg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4276" y="1761318"/>
            <a:ext cx="4877336" cy="432228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624276" y="709873"/>
            <a:ext cx="50075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FXT</a:t>
            </a:r>
            <a:r>
              <a:rPr kumimoji="0" lang="zh-CN" altLang="en-US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X-ray spectrum obtained at the same time</a:t>
            </a: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3DA910-6EF5-46B4-A930-31B66B308C9E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13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夜晚的灯光&#10;&#10;低可信度描述已自动生成"/>
          <p:cNvPicPr>
            <a:picLocks noChangeAspect="1"/>
          </p:cNvPicPr>
          <p:nvPr/>
        </p:nvPicPr>
        <p:blipFill rotWithShape="1">
          <a:blip r:embed="rId3"/>
          <a:srcRect l="13544" t="4604" r="26888" b="5803"/>
          <a:stretch>
            <a:fillRect/>
          </a:stretch>
        </p:blipFill>
        <p:spPr>
          <a:xfrm>
            <a:off x="98676" y="151303"/>
            <a:ext cx="7262572" cy="6144242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184136" y="309696"/>
            <a:ext cx="5747133" cy="13923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EP240219a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 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T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Arial" panose="020B0604020202020204"/>
                <a:sym typeface="Arial" panose="020B0604020202020204"/>
              </a:rPr>
              <a:t>he first X-ray transient discovered by WXT on Feb 19, 2024, alert released on Astronomer's Telegram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57601" y="6337365"/>
            <a:ext cx="60971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9.3° by 9.3 °,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1 time-frame = 33.3 sec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5128805" y="1076631"/>
            <a:ext cx="554165" cy="543929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  <a:sym typeface="Arial" panose="020B0604020202020204"/>
            </a:endParaRPr>
          </a:p>
        </p:txBody>
      </p:sp>
      <p:pic>
        <p:nvPicPr>
          <p:cNvPr id="2" name="图片 1" descr="图表, 直方图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0990" y="1876447"/>
            <a:ext cx="5559207" cy="4339902"/>
          </a:xfrm>
          <a:prstGeom prst="rect">
            <a:avLst/>
          </a:prstGeom>
        </p:spPr>
      </p:pic>
      <p:cxnSp>
        <p:nvCxnSpPr>
          <p:cNvPr id="6" name="直线箭头连接符 5"/>
          <p:cNvCxnSpPr/>
          <p:nvPr/>
        </p:nvCxnSpPr>
        <p:spPr>
          <a:xfrm flipH="1">
            <a:off x="5609230" y="781665"/>
            <a:ext cx="554165" cy="39886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8726306" y="2533926"/>
            <a:ext cx="32175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WXT 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主任设计师 （上海技物所）</a:t>
            </a:r>
          </a:p>
        </p:txBody>
      </p:sp>
      <p:sp>
        <p:nvSpPr>
          <p:cNvPr id="12" name="内容占位符 11"/>
          <p:cNvSpPr>
            <a:spLocks noGrp="1"/>
          </p:cNvSpPr>
          <p:nvPr>
            <p:ph idx="1"/>
          </p:nvPr>
        </p:nvSpPr>
        <p:spPr>
          <a:xfrm>
            <a:off x="603715" y="2574294"/>
            <a:ext cx="5404907" cy="3321035"/>
          </a:xfrm>
          <a:solidFill>
            <a:schemeClr val="bg1">
              <a:lumMod val="95000"/>
              <a:alpha val="87161"/>
            </a:schemeClr>
          </a:solidFill>
        </p:spPr>
        <p:txBody>
          <a:bodyPr/>
          <a:lstStyle/>
          <a:p>
            <a:pPr>
              <a:lnSpc>
                <a:spcPct val="130000"/>
              </a:lnSpc>
            </a:pPr>
            <a:r>
              <a:rPr kumimoji="1" lang="en-US" altLang="zh-CN" sz="1800" dirty="0">
                <a:solidFill>
                  <a:srgbClr val="0070C0"/>
                </a:solidFill>
              </a:rPr>
              <a:t>Duration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en-US" altLang="zh-CN" sz="1800" dirty="0">
                <a:solidFill>
                  <a:srgbClr val="0070C0"/>
                </a:solidFill>
              </a:rPr>
              <a:t>&lt;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 </a:t>
            </a:r>
            <a:r>
              <a:rPr kumimoji="1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rPr>
              <a:t>200s</a:t>
            </a:r>
            <a:endParaRPr kumimoji="1" lang="en-US" altLang="zh-CN" sz="1800" dirty="0">
              <a:solidFill>
                <a:srgbClr val="0070C0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en-US" altLang="zh-CN" sz="1800" dirty="0">
                <a:solidFill>
                  <a:srgbClr val="0070C0"/>
                </a:solidFill>
              </a:rPr>
              <a:t>Subthreshold GRB signal found in Fermi/GBM data</a:t>
            </a:r>
            <a:r>
              <a:rPr kumimoji="1" lang="zh-CN" altLang="en-US" sz="1800" dirty="0">
                <a:solidFill>
                  <a:srgbClr val="0070C0"/>
                </a:solidFill>
              </a:rPr>
              <a:t> </a:t>
            </a:r>
            <a:r>
              <a:rPr kumimoji="1" lang="en-US" altLang="zh-CN" sz="1200" dirty="0">
                <a:solidFill>
                  <a:srgbClr val="0070C0"/>
                </a:solidFill>
              </a:rPr>
              <a:t>(Zhang</a:t>
            </a:r>
            <a:r>
              <a:rPr kumimoji="1" lang="zh-CN" altLang="en-US" sz="1200" dirty="0">
                <a:solidFill>
                  <a:srgbClr val="0070C0"/>
                </a:solidFill>
              </a:rPr>
              <a:t> </a:t>
            </a:r>
            <a:r>
              <a:rPr kumimoji="1" lang="en-US" altLang="zh-CN" sz="1200" dirty="0" err="1">
                <a:solidFill>
                  <a:srgbClr val="0070C0"/>
                </a:solidFill>
              </a:rPr>
              <a:t>ATel</a:t>
            </a:r>
            <a:r>
              <a:rPr kumimoji="1" lang="zh-CN" altLang="en-US" sz="1200" dirty="0">
                <a:solidFill>
                  <a:srgbClr val="0070C0"/>
                </a:solidFill>
              </a:rPr>
              <a:t> </a:t>
            </a:r>
            <a:r>
              <a:rPr kumimoji="1" lang="en-US" altLang="zh-CN" sz="1200" dirty="0">
                <a:solidFill>
                  <a:srgbClr val="0070C0"/>
                </a:solidFill>
              </a:rPr>
              <a:t>#16473)</a:t>
            </a:r>
          </a:p>
          <a:p>
            <a:pPr>
              <a:lnSpc>
                <a:spcPct val="130000"/>
              </a:lnSpc>
            </a:pPr>
            <a:r>
              <a:rPr kumimoji="1" lang="en-US" altLang="zh-CN" sz="1800" dirty="0">
                <a:solidFill>
                  <a:srgbClr val="0070C0"/>
                </a:solidFill>
              </a:rPr>
              <a:t>Undetected by Swift/XRT 39 hours later </a:t>
            </a:r>
          </a:p>
          <a:p>
            <a:pPr>
              <a:lnSpc>
                <a:spcPct val="130000"/>
              </a:lnSpc>
            </a:pPr>
            <a:r>
              <a:rPr kumimoji="1" lang="en-US" altLang="zh-CN" sz="1800" dirty="0" err="1">
                <a:solidFill>
                  <a:srgbClr val="0070C0"/>
                </a:solidFill>
              </a:rPr>
              <a:t>Atel</a:t>
            </a:r>
            <a:r>
              <a:rPr kumimoji="1" lang="en-US" altLang="zh-CN" sz="1800" dirty="0">
                <a:solidFill>
                  <a:srgbClr val="0070C0"/>
                </a:solidFill>
              </a:rPr>
              <a:t> sent from EPSC: 1</a:t>
            </a:r>
            <a:r>
              <a:rPr kumimoji="1" lang="en-US" altLang="zh-CN" sz="1800" baseline="30000" dirty="0">
                <a:solidFill>
                  <a:srgbClr val="0070C0"/>
                </a:solidFill>
              </a:rPr>
              <a:t>st</a:t>
            </a:r>
            <a:r>
              <a:rPr kumimoji="1" lang="en-US" altLang="zh-CN" sz="1800" dirty="0">
                <a:solidFill>
                  <a:srgbClr val="0070C0"/>
                </a:solidFill>
              </a:rPr>
              <a:t> EP alert! </a:t>
            </a:r>
          </a:p>
          <a:p>
            <a:pPr>
              <a:lnSpc>
                <a:spcPct val="130000"/>
              </a:lnSpc>
            </a:pPr>
            <a:r>
              <a:rPr kumimoji="1" lang="en-US" altLang="zh-CN" sz="1800" dirty="0">
                <a:solidFill>
                  <a:srgbClr val="0070C0"/>
                </a:solidFill>
              </a:rPr>
              <a:t>No optical</a:t>
            </a:r>
            <a:r>
              <a:rPr kumimoji="1" lang="zh-CN" altLang="en-US" sz="1800" dirty="0">
                <a:solidFill>
                  <a:srgbClr val="0070C0"/>
                </a:solidFill>
              </a:rPr>
              <a:t> </a:t>
            </a:r>
            <a:r>
              <a:rPr kumimoji="1" lang="en-US" altLang="zh-CN" sz="1800" dirty="0">
                <a:solidFill>
                  <a:srgbClr val="0070C0"/>
                </a:solidFill>
              </a:rPr>
              <a:t>counterpart found</a:t>
            </a:r>
            <a:r>
              <a:rPr kumimoji="1" lang="zh-CN" altLang="en-US" sz="1800" dirty="0">
                <a:solidFill>
                  <a:srgbClr val="0070C0"/>
                </a:solidFill>
              </a:rPr>
              <a:t> </a:t>
            </a:r>
            <a:r>
              <a:rPr kumimoji="1" lang="zh-CN" altLang="en-US" sz="1600" dirty="0">
                <a:solidFill>
                  <a:srgbClr val="0070C0"/>
                </a:solidFill>
              </a:rPr>
              <a:t>（</a:t>
            </a:r>
            <a:r>
              <a:rPr kumimoji="1" lang="en-US" altLang="zh-CN" sz="1600" dirty="0">
                <a:solidFill>
                  <a:srgbClr val="0070C0"/>
                </a:solidFill>
              </a:rPr>
              <a:t>starting</a:t>
            </a:r>
            <a:r>
              <a:rPr kumimoji="1" lang="zh-CN" altLang="en-US" sz="1600" dirty="0">
                <a:solidFill>
                  <a:srgbClr val="0070C0"/>
                </a:solidFill>
              </a:rPr>
              <a:t> </a:t>
            </a:r>
            <a:r>
              <a:rPr kumimoji="1" lang="en-US" altLang="zh-CN" sz="1600" dirty="0">
                <a:solidFill>
                  <a:srgbClr val="0070C0"/>
                </a:solidFill>
              </a:rPr>
              <a:t>T0+3days</a:t>
            </a:r>
            <a:r>
              <a:rPr kumimoji="1" lang="zh-CN" altLang="en-US" sz="1600" dirty="0">
                <a:solidFill>
                  <a:srgbClr val="0070C0"/>
                </a:solidFill>
              </a:rPr>
              <a:t>）</a:t>
            </a:r>
            <a:endParaRPr kumimoji="1" lang="en-US" altLang="zh-CN" sz="1600" dirty="0">
              <a:solidFill>
                <a:srgbClr val="0070C0"/>
              </a:solidFill>
            </a:endParaRPr>
          </a:p>
          <a:p>
            <a:pPr>
              <a:lnSpc>
                <a:spcPct val="130000"/>
              </a:lnSpc>
            </a:pPr>
            <a:r>
              <a:rPr kumimoji="1" lang="en-US" altLang="zh-CN" sz="1800" dirty="0">
                <a:solidFill>
                  <a:srgbClr val="0070C0"/>
                </a:solidFill>
              </a:rPr>
              <a:t>Possibly an X-ray rich GRB</a:t>
            </a:r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3DA910-6EF5-46B4-A930-31B66B308C9E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14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029572" y="6243881"/>
            <a:ext cx="2743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Arial" panose="020B0604020202020204"/>
              </a:rPr>
              <a:t>Yin et al. </a:t>
            </a:r>
            <a:r>
              <a:rPr kumimoji="1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Arial" panose="020B0604020202020204"/>
              </a:rPr>
              <a:t>ApJL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Arial" panose="020B0604020202020204"/>
              </a:rPr>
              <a:t> submitted</a:t>
            </a:r>
            <a:endParaRPr lang="zh-CN" altLang="en-US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uiExpand="1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400" dirty="0"/>
              <a:t>Onboard trigger for FXT automated follow-up</a:t>
            </a:r>
            <a:endParaRPr kumimoji="1" lang="zh-CN" altLang="en-US" sz="2400" dirty="0"/>
          </a:p>
        </p:txBody>
      </p:sp>
      <p:sp>
        <p:nvSpPr>
          <p:cNvPr id="4" name="内容占位符 2"/>
          <p:cNvSpPr txBox="1"/>
          <p:nvPr/>
        </p:nvSpPr>
        <p:spPr>
          <a:xfrm>
            <a:off x="581464" y="1094917"/>
            <a:ext cx="7408986" cy="17943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Medium" panose="02000503020000020003" pitchFamily="2" charset="0"/>
                <a:ea typeface="Microsoft YaHei" panose="020B0503020204020204" pitchFamily="34" charset="-122"/>
                <a:cs typeface="Verdana" panose="020B0604030504040204" pitchFamily="34" charset="0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Medium" panose="02000503020000020003" pitchFamily="2" charset="0"/>
                <a:ea typeface="Microsoft YaHei" panose="020B0503020204020204" pitchFamily="34" charset="-122"/>
                <a:cs typeface="Verdana" panose="020B0604030504040204" pitchFamily="34" charset="0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Medium" panose="02000503020000020003" pitchFamily="2" charset="0"/>
                <a:ea typeface="Microsoft YaHei" panose="020B0503020204020204" pitchFamily="34" charset="-122"/>
                <a:cs typeface="Verdana" panose="020B0604030504040204" pitchFamily="34" charset="0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Medium" panose="02000503020000020003" pitchFamily="2" charset="0"/>
                <a:ea typeface="Microsoft YaHei" panose="020B0503020204020204" pitchFamily="34" charset="-122"/>
                <a:cs typeface="Verdana" panose="020B0604030504040204" pitchFamily="34" charset="0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Avenir Medium" panose="02000503020000020003" pitchFamily="2" charset="0"/>
                <a:ea typeface="Microsoft YaHei" panose="020B0503020204020204" pitchFamily="34" charset="-122"/>
                <a:cs typeface="Verdana" panose="020B0604030504040204" pitchFamily="34" charset="0"/>
              </a:defRPr>
            </a:lvl5pPr>
            <a:lvl6pPr marL="131318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63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1</a:t>
            </a:r>
            <a:r>
              <a:rPr lang="en-US" altLang="zh-CN" sz="1800" baseline="30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st</a:t>
            </a: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successful test: EP240605a  June 5 </a:t>
            </a:r>
            <a:r>
              <a:rPr lang="zh-CN" altLang="en-US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UTC</a:t>
            </a:r>
            <a:r>
              <a:rPr lang="zh-CN" altLang="en-US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16:10:30,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transient info downlink within minutes (BD &amp; VHF)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triggered FXT </a:t>
            </a:r>
            <a:r>
              <a:rPr lang="en-US" altLang="zh-CN" sz="18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obs</a:t>
            </a: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@ UTC 16:11:44</a:t>
            </a:r>
            <a:r>
              <a:rPr lang="zh-CN" altLang="en-US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 </a:t>
            </a:r>
            <a:endParaRPr lang="en-US" altLang="zh-CN" sz="1800" dirty="0">
              <a:solidFill>
                <a:srgbClr val="535353"/>
              </a:solidFill>
              <a:latin typeface="Arial" panose="020B0604020202020204"/>
              <a:cs typeface="Arial" panose="020B0604020202020204"/>
            </a:endParaRPr>
          </a:p>
          <a:p>
            <a:pPr lvl="1">
              <a:buClr>
                <a:srgbClr val="418AB3"/>
              </a:buClr>
            </a:pP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1 min after triggering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None/>
              <a:defRPr/>
            </a:pPr>
            <a:endParaRPr kumimoji="1" lang="zh-CN" alt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venir Medium" panose="02000503020000020003" pitchFamily="2" charset="0"/>
              <a:ea typeface="Microsoft YaHei" panose="020B0503020204020204" pitchFamily="34" charset="-122"/>
              <a:cs typeface="Verdana" panose="020B0604030504040204" pitchFamily="34" charset="0"/>
            </a:endParaRPr>
          </a:p>
        </p:txBody>
      </p:sp>
      <p:pic>
        <p:nvPicPr>
          <p:cNvPr id="5" name="图片 4" descr="文本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809" y="3797686"/>
            <a:ext cx="3507892" cy="2806313"/>
          </a:xfrm>
          <a:prstGeom prst="rect">
            <a:avLst/>
          </a:prstGeom>
        </p:spPr>
      </p:pic>
      <p:pic>
        <p:nvPicPr>
          <p:cNvPr id="6" name="图片 5" descr="图片包含 场景, 舞台, 照片, 灯光&#10;&#10;描述已自动生成"/>
          <p:cNvPicPr>
            <a:picLocks noChangeAspect="1"/>
          </p:cNvPicPr>
          <p:nvPr/>
        </p:nvPicPr>
        <p:blipFill rotWithShape="1">
          <a:blip r:embed="rId3"/>
          <a:srcRect t="7601" r="5834" b="6984"/>
          <a:stretch>
            <a:fillRect/>
          </a:stretch>
        </p:blipFill>
        <p:spPr>
          <a:xfrm>
            <a:off x="8123051" y="1038644"/>
            <a:ext cx="3507854" cy="269347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9361716" y="4158273"/>
            <a:ext cx="18165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</a:rPr>
              <a:t>FXT</a:t>
            </a:r>
            <a:r>
              <a:rPr kumimoji="1" lang="zh-CN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zh-CN" sz="1400" dirty="0">
                <a:solidFill>
                  <a:schemeClr val="bg1"/>
                </a:solidFill>
              </a:rPr>
              <a:t>X-ray </a:t>
            </a:r>
            <a:r>
              <a:rPr kumimoji="1" lang="en-US" altLang="zh-CN" sz="1400" dirty="0" err="1">
                <a:solidFill>
                  <a:schemeClr val="bg1"/>
                </a:solidFill>
              </a:rPr>
              <a:t>lightcurve</a:t>
            </a:r>
            <a:endParaRPr kumimoji="1" lang="en-US" altLang="zh-CN" sz="1400" dirty="0">
              <a:solidFill>
                <a:schemeClr val="bg1"/>
              </a:solidFill>
            </a:endParaRPr>
          </a:p>
          <a:p>
            <a:r>
              <a:rPr kumimoji="1" lang="en-US" altLang="zh-CN" sz="1400" dirty="0">
                <a:solidFill>
                  <a:schemeClr val="bg1"/>
                </a:solidFill>
              </a:rPr>
              <a:t>flare star (FXT spec)</a:t>
            </a:r>
            <a:endParaRPr kumimoji="1" lang="zh-CN" altLang="en-US" sz="1400" dirty="0">
              <a:solidFill>
                <a:schemeClr val="bg1"/>
              </a:solidFill>
            </a:endParaRPr>
          </a:p>
        </p:txBody>
      </p:sp>
      <p:pic>
        <p:nvPicPr>
          <p:cNvPr id="8" name="图片 7" descr="图形用户界面, 表格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075" y="3449172"/>
            <a:ext cx="7669028" cy="248510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0144" y="44425"/>
            <a:ext cx="842777" cy="80109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zh-CN" smtClean="0"/>
              <a:t>15</a:t>
            </a:fld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8275427" y="1094916"/>
            <a:ext cx="15376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</a:rPr>
              <a:t>FXT</a:t>
            </a:r>
            <a:r>
              <a:rPr kumimoji="1" lang="zh-CN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zh-CN" sz="1400" dirty="0">
                <a:solidFill>
                  <a:schemeClr val="bg1"/>
                </a:solidFill>
              </a:rPr>
              <a:t>X-ray image</a:t>
            </a:r>
            <a:endParaRPr kumimoji="1" lang="zh-CN" altLang="en-US" sz="1400" dirty="0">
              <a:solidFill>
                <a:schemeClr val="bg1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762017" y="3016392"/>
            <a:ext cx="377282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alert information downlinked via BD 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240067" y="1094916"/>
            <a:ext cx="1342334" cy="33855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chemeClr val="bg1"/>
                </a:solidFill>
              </a:rPr>
              <a:t>expo 3.6 </a:t>
            </a:r>
            <a:r>
              <a:rPr lang="en-US" altLang="zh-CN" sz="1600" dirty="0" err="1">
                <a:solidFill>
                  <a:schemeClr val="bg1"/>
                </a:solidFill>
              </a:rPr>
              <a:t>ks</a:t>
            </a:r>
            <a:r>
              <a:rPr lang="en-US" altLang="zh-CN" sz="1600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8275427" y="3293664"/>
            <a:ext cx="1879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400" dirty="0">
                <a:solidFill>
                  <a:schemeClr val="bg1"/>
                </a:solidFill>
              </a:rPr>
              <a:t>FXT</a:t>
            </a:r>
            <a:r>
              <a:rPr kumimoji="1" lang="zh-CN" altLang="en-US" sz="1400" dirty="0">
                <a:solidFill>
                  <a:schemeClr val="bg1"/>
                </a:solidFill>
              </a:rPr>
              <a:t> </a:t>
            </a:r>
            <a:r>
              <a:rPr kumimoji="1" lang="en-US" altLang="zh-CN" sz="1400" dirty="0">
                <a:solidFill>
                  <a:schemeClr val="bg1"/>
                </a:solidFill>
              </a:rPr>
              <a:t>error &lt; 10arcsec</a:t>
            </a:r>
            <a:endParaRPr kumimoji="1" lang="zh-CN" altLang="en-US" sz="1400" dirty="0">
              <a:solidFill>
                <a:schemeClr val="bg1"/>
              </a:solidFill>
            </a:endParaRPr>
          </a:p>
        </p:txBody>
      </p:sp>
      <p:cxnSp>
        <p:nvCxnSpPr>
          <p:cNvPr id="16" name="直线箭头连接符 15"/>
          <p:cNvCxnSpPr/>
          <p:nvPr/>
        </p:nvCxnSpPr>
        <p:spPr>
          <a:xfrm flipV="1">
            <a:off x="8958004" y="2889279"/>
            <a:ext cx="562514" cy="495019"/>
          </a:xfrm>
          <a:prstGeom prst="straightConnector1">
            <a:avLst/>
          </a:prstGeom>
          <a:noFill/>
          <a:ln w="25400" cap="flat">
            <a:solidFill>
              <a:schemeClr val="bg1">
                <a:lumMod val="85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cap="none" dirty="0">
                <a:latin typeface="Arial" panose="020B0604020202020204" pitchFamily="34" charset="0"/>
                <a:cs typeface="Arial" panose="020B0604020202020204" pitchFamily="34" charset="0"/>
              </a:rPr>
              <a:t>EP240414a: the quickest follow-ups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内容占位符 2"/>
          <p:cNvSpPr txBox="1"/>
          <p:nvPr/>
        </p:nvSpPr>
        <p:spPr>
          <a:xfrm>
            <a:off x="693173" y="1179870"/>
            <a:ext cx="5609303" cy="5383160"/>
          </a:xfrm>
          <a:prstGeom prst="rect">
            <a:avLst/>
          </a:prstGeom>
        </p:spPr>
        <p:txBody>
          <a:bodyPr>
            <a:normAutofit fontScale="40000" lnSpcReduction="20000"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algn="l" rtl="0">
              <a:buFont typeface="Wingdings" panose="05000000000000000000" pitchFamily="2" charset="2"/>
              <a:buChar char="l"/>
              <a:defRPr sz="1800"/>
            </a:pPr>
            <a:r>
              <a:rPr lang="en-US" altLang="zh-CN" sz="45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WXT</a:t>
            </a:r>
            <a:r>
              <a:rPr lang="zh-CN" altLang="en-US" sz="45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5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onboard trigger (VHF/BD)  </a:t>
            </a:r>
          </a:p>
          <a:p>
            <a:pPr lvl="1" algn="l" rtl="0">
              <a:buFont typeface="Wingdings" panose="05000000000000000000" pitchFamily="2" charset="2"/>
              <a:buChar char="l"/>
              <a:defRPr sz="1800"/>
            </a:pPr>
            <a:r>
              <a:rPr lang="en-US" altLang="zh-CN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   (Lian</a:t>
            </a:r>
            <a:r>
              <a:rPr lang="zh-CN" altLang="en-US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et</a:t>
            </a:r>
            <a:r>
              <a:rPr lang="zh-CN" altLang="en-US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al.</a:t>
            </a:r>
            <a:r>
              <a:rPr lang="zh-CN" altLang="en-US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GCN 36091)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  <a:defRPr sz="1800"/>
            </a:pPr>
            <a:endParaRPr lang="en-US" altLang="zh-CN" sz="4600" dirty="0">
              <a:solidFill>
                <a:srgbClr val="535353"/>
              </a:solidFill>
              <a:latin typeface="Arial" panose="020B0604020202020204"/>
              <a:cs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T0+ 2hrs: FXT</a:t>
            </a:r>
            <a:r>
              <a:rPr lang="zh-CN" altLang="en-US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follow-up</a:t>
            </a:r>
            <a:r>
              <a:rPr lang="zh-CN" altLang="en-US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(uplink</a:t>
            </a:r>
            <a:r>
              <a:rPr lang="zh-CN" altLang="en-US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6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ToO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)</a:t>
            </a:r>
            <a:r>
              <a:rPr lang="zh-CN" altLang="en-US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endParaRPr lang="en-US" altLang="zh-CN" sz="4600" dirty="0">
              <a:solidFill>
                <a:srgbClr val="535353"/>
              </a:solidFill>
              <a:latin typeface="Arial" panose="020B0604020202020204"/>
              <a:cs typeface="Arial" panose="020B0604020202020204"/>
            </a:endParaRPr>
          </a:p>
          <a:p>
            <a:pPr lvl="1" algn="l" rtl="0"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A</a:t>
            </a:r>
            <a:r>
              <a:rPr lang="zh-CN" altLang="en-US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new</a:t>
            </a:r>
            <a:r>
              <a:rPr lang="zh-CN" altLang="en-US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source 1.5’away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  <a:defRPr sz="1800"/>
            </a:pPr>
            <a:endParaRPr lang="en-US" altLang="zh-CN" sz="4600" dirty="0">
              <a:solidFill>
                <a:srgbClr val="535353"/>
              </a:solidFill>
              <a:latin typeface="Arial" panose="020B0604020202020204"/>
              <a:cs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Optical follow-up</a:t>
            </a:r>
          </a:p>
          <a:p>
            <a:pPr lvl="1" algn="l" rtl="0"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LOT + 3.13 </a:t>
            </a:r>
            <a:r>
              <a:rPr lang="en-US" altLang="zh-CN" sz="46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hr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(AT2024gsa, r= 21.52 mag)</a:t>
            </a:r>
          </a:p>
          <a:p>
            <a:pPr lvl="1" algn="l" rtl="0"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NOT +2.29 </a:t>
            </a:r>
            <a:r>
              <a:rPr lang="en-US" altLang="zh-CN" sz="46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hr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</a:p>
          <a:p>
            <a:pPr lvl="1" algn="l" rtl="0"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GTC +5 </a:t>
            </a:r>
            <a:r>
              <a:rPr lang="en-US" altLang="zh-CN" sz="46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hr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</a:p>
          <a:p>
            <a:pPr lvl="1" algn="l" rtl="0"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BOOTES-4/MET +5.56 </a:t>
            </a:r>
            <a:r>
              <a:rPr lang="en-US" altLang="zh-CN" sz="46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hr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</a:p>
          <a:p>
            <a:pPr lvl="1" algn="l" rtl="0"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Pan-STARRS1 +2/3 d  </a:t>
            </a:r>
          </a:p>
          <a:p>
            <a:pPr lvl="1" algn="l" rtl="0"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GSP + 3.66 d</a:t>
            </a:r>
          </a:p>
          <a:p>
            <a:pPr lvl="1" algn="l" rtl="0">
              <a:buFont typeface="Wingdings" panose="05000000000000000000" pitchFamily="2" charset="2"/>
              <a:buChar char="l"/>
              <a:defRPr sz="1800"/>
            </a:pPr>
            <a:endParaRPr lang="en-US" altLang="zh-CN" sz="4600" dirty="0">
              <a:solidFill>
                <a:srgbClr val="535353"/>
              </a:solidFill>
              <a:latin typeface="Arial" panose="020B0604020202020204"/>
              <a:cs typeface="Arial" panose="020B0604020202020204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Later</a:t>
            </a:r>
            <a:r>
              <a:rPr lang="zh-CN" altLang="en-US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time</a:t>
            </a:r>
            <a:r>
              <a:rPr lang="zh-CN" altLang="en-US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detection</a:t>
            </a:r>
            <a:r>
              <a:rPr lang="zh-CN" altLang="en-US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of</a:t>
            </a:r>
            <a:r>
              <a:rPr lang="zh-CN" altLang="en-US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associated supernova</a:t>
            </a:r>
            <a:r>
              <a:rPr lang="zh-CN" altLang="en-US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(Levan</a:t>
            </a:r>
            <a:r>
              <a:rPr lang="zh-CN" altLang="en-US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et</a:t>
            </a:r>
            <a:r>
              <a:rPr lang="zh-CN" altLang="en-US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al.</a:t>
            </a:r>
            <a:r>
              <a:rPr lang="zh-CN" altLang="en-US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</a:t>
            </a:r>
            <a:r>
              <a:rPr lang="en-US" altLang="zh-CN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GCN 36355)</a:t>
            </a:r>
          </a:p>
          <a:p>
            <a:pPr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Host galaxy z = 0.41 </a:t>
            </a:r>
          </a:p>
          <a:p>
            <a:pPr>
              <a:buFont typeface="Wingdings" panose="05000000000000000000" pitchFamily="2" charset="2"/>
              <a:buChar char="l"/>
              <a:defRPr sz="1800"/>
            </a:pPr>
            <a:r>
              <a:rPr lang="en-US" altLang="zh-CN" sz="46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Projected offset ~25 kpc </a:t>
            </a:r>
            <a:r>
              <a:rPr lang="en-US" altLang="zh-CN" sz="4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(Jonker et al. GCN 36110) </a:t>
            </a:r>
            <a:endParaRPr lang="en-US" altLang="zh-CN" sz="4600" dirty="0">
              <a:solidFill>
                <a:srgbClr val="535353"/>
              </a:solidFill>
              <a:latin typeface="Arial" panose="020B0604020202020204"/>
              <a:cs typeface="Arial" panose="020B0604020202020204"/>
            </a:endParaRPr>
          </a:p>
          <a:p>
            <a:endParaRPr kumimoji="1"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738697" y="1179870"/>
            <a:ext cx="4737260" cy="4214134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9146656" y="1199784"/>
            <a:ext cx="250948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zh-CN" sz="1600" dirty="0">
                <a:solidFill>
                  <a:schemeClr val="bg1"/>
                </a:solidFill>
              </a:rPr>
              <a:t>FXT</a:t>
            </a:r>
            <a:r>
              <a:rPr kumimoji="1" lang="zh-CN" altLang="en-US" sz="1600" dirty="0">
                <a:solidFill>
                  <a:schemeClr val="bg1"/>
                </a:solidFill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</a:rPr>
              <a:t>image</a:t>
            </a:r>
            <a:r>
              <a:rPr kumimoji="1" lang="zh-CN" altLang="en-US" sz="1600" dirty="0">
                <a:solidFill>
                  <a:schemeClr val="bg1"/>
                </a:solidFill>
              </a:rPr>
              <a:t> </a:t>
            </a:r>
            <a:r>
              <a:rPr kumimoji="1" lang="en-US" altLang="zh-CN" sz="1600" dirty="0">
                <a:solidFill>
                  <a:schemeClr val="bg1"/>
                </a:solidFill>
              </a:rPr>
              <a:t> expo 7.2 </a:t>
            </a:r>
            <a:r>
              <a:rPr kumimoji="1" lang="en-US" altLang="zh-CN" sz="1600" dirty="0" err="1">
                <a:solidFill>
                  <a:schemeClr val="bg1"/>
                </a:solidFill>
              </a:rPr>
              <a:t>ks</a:t>
            </a:r>
            <a:endParaRPr kumimoji="1" lang="en-US" altLang="zh-CN" sz="1600" dirty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111612" y="5487661"/>
            <a:ext cx="272845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535353"/>
                </a:solidFill>
                <a:sym typeface="Candara"/>
              </a:rPr>
              <a:t>90% positioning errors</a:t>
            </a:r>
          </a:p>
          <a:p>
            <a:r>
              <a:rPr lang="en-US" altLang="zh-CN" dirty="0">
                <a:solidFill>
                  <a:srgbClr val="535353"/>
                </a:solidFill>
                <a:sym typeface="Candara"/>
              </a:rPr>
              <a:t>WXT: 2.1 arcmin</a:t>
            </a:r>
          </a:p>
          <a:p>
            <a:r>
              <a:rPr lang="en-US" altLang="zh-CN" dirty="0">
                <a:solidFill>
                  <a:srgbClr val="535353"/>
                </a:solidFill>
                <a:sym typeface="Candara"/>
              </a:rPr>
              <a:t>FXT:  &lt; 10 arcsec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EP240315</a:t>
            </a:r>
            <a:r>
              <a:rPr kumimoji="1" lang="en-US" altLang="zh-CN" cap="none" dirty="0">
                <a:latin typeface="Arial" panose="020B0604020202020204" pitchFamily="34" charset="0"/>
                <a:cs typeface="Arial" panose="020B0604020202020204" pitchFamily="34" charset="0"/>
              </a:rPr>
              <a:t>a: </a:t>
            </a:r>
            <a:r>
              <a:rPr kumimoji="1" lang="en-US" altLang="zh-CN" sz="2400" dirty="0">
                <a:latin typeface="Arial" panose="020B0604020202020204" pitchFamily="34" charset="0"/>
                <a:cs typeface="Arial" panose="020B0604020202020204" pitchFamily="34" charset="0"/>
              </a:rPr>
              <a:t>GRB @</a:t>
            </a:r>
            <a:r>
              <a:rPr kumimoji="1" lang="en-US" altLang="zh-CN" sz="2400" cap="none" dirty="0">
                <a:latin typeface="Arial" panose="020B0604020202020204" pitchFamily="34" charset="0"/>
                <a:cs typeface="Arial" panose="020B0604020202020204" pitchFamily="34" charset="0"/>
              </a:rPr>
              <a:t>redshift 4.859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内容占位符 4" descr="形状&#10;&#10;中度可信度描述已自动生成"/>
          <p:cNvPicPr>
            <a:picLocks noChangeAspect="1"/>
          </p:cNvPicPr>
          <p:nvPr/>
        </p:nvPicPr>
        <p:blipFill rotWithShape="1">
          <a:blip r:embed="rId3"/>
          <a:srcRect t="4849" r="12442"/>
          <a:stretch>
            <a:fillRect/>
          </a:stretch>
        </p:blipFill>
        <p:spPr>
          <a:xfrm>
            <a:off x="-111211" y="908953"/>
            <a:ext cx="5833260" cy="4385003"/>
          </a:xfrm>
          <a:prstGeom prst="rect">
            <a:avLst/>
          </a:prstGeom>
        </p:spPr>
      </p:pic>
      <p:pic>
        <p:nvPicPr>
          <p:cNvPr id="4" name="图片 3" descr="图表, 直方图&#10;&#10;描述已自动生成"/>
          <p:cNvPicPr>
            <a:picLocks noChangeAspect="1"/>
          </p:cNvPicPr>
          <p:nvPr/>
        </p:nvPicPr>
        <p:blipFill rotWithShape="1">
          <a:blip r:embed="rId4"/>
          <a:srcRect l="6379" t="7808"/>
          <a:stretch>
            <a:fillRect/>
          </a:stretch>
        </p:blipFill>
        <p:spPr>
          <a:xfrm>
            <a:off x="5882688" y="932822"/>
            <a:ext cx="6110233" cy="4443062"/>
          </a:xfrm>
          <a:prstGeom prst="rect">
            <a:avLst/>
          </a:prstGeom>
        </p:spPr>
      </p:pic>
      <p:sp>
        <p:nvSpPr>
          <p:cNvPr id="5" name="内容占位符 2"/>
          <p:cNvSpPr txBox="1"/>
          <p:nvPr/>
        </p:nvSpPr>
        <p:spPr>
          <a:xfrm>
            <a:off x="619132" y="5256886"/>
            <a:ext cx="5127197" cy="468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131318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63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Onboard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trigger,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confirmed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by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on-ground</a:t>
            </a:r>
            <a:r>
              <a:rPr kumimoji="1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 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analysis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None/>
              <a:defRPr/>
            </a:pP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defRPr/>
            </a:pP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Char char="•"/>
              <a:defRPr/>
            </a:pP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227961" y="1761572"/>
            <a:ext cx="28408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Soft X-ray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T90: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1000</a:t>
            </a:r>
            <a:r>
              <a:rPr kumimoji="1" lang="zh-CN" alt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icrosoft YaHei" panose="020B0503020204020204" pitchFamily="34" charset="-122"/>
                <a:cs typeface="+mn-cs"/>
                <a:sym typeface="Arial" panose="020B0604020202020204"/>
              </a:rPr>
              <a:t>Gamma-ray</a:t>
            </a:r>
            <a:r>
              <a: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icrosoft YaHei" panose="020B0503020204020204" pitchFamily="34" charset="-122"/>
                <a:cs typeface="+mn-cs"/>
                <a:sym typeface="Arial" panose="020B0604020202020204"/>
              </a:rPr>
              <a:t> 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icrosoft YaHei" panose="020B0503020204020204" pitchFamily="34" charset="-122"/>
                <a:cs typeface="+mn-cs"/>
                <a:sym typeface="Arial" panose="020B0604020202020204"/>
              </a:rPr>
              <a:t>T90</a:t>
            </a:r>
            <a:r>
              <a: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icrosoft YaHei" panose="020B0503020204020204" pitchFamily="34" charset="-122"/>
                <a:cs typeface="+mn-cs"/>
                <a:sym typeface="Arial" panose="020B0604020202020204"/>
              </a:rPr>
              <a:t>：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icrosoft YaHei" panose="020B0503020204020204" pitchFamily="34" charset="-122"/>
                <a:cs typeface="+mn-cs"/>
                <a:sym typeface="Arial" panose="020B0604020202020204"/>
              </a:rPr>
              <a:t>&lt;50</a:t>
            </a:r>
            <a:r>
              <a: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icrosoft YaHei" panose="020B0503020204020204" pitchFamily="34" charset="-122"/>
                <a:cs typeface="+mn-cs"/>
                <a:sym typeface="Arial" panose="020B0604020202020204"/>
              </a:rPr>
              <a:t> 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icrosoft YaHei" panose="020B0503020204020204" pitchFamily="34" charset="-122"/>
                <a:cs typeface="+mn-cs"/>
                <a:sym typeface="Arial" panose="020B0604020202020204"/>
              </a:rPr>
              <a:t>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icrosoft YaHei" panose="020B0503020204020204" pitchFamily="34" charset="-122"/>
                <a:cs typeface="+mn-cs"/>
                <a:sym typeface="Arial" panose="020B0604020202020204"/>
              </a:rPr>
              <a:t>by Swift/BAT &amp; </a:t>
            </a:r>
            <a:r>
              <a:rPr kumimoji="0" lang="en-US" altLang="zh-CN" sz="1600" b="0" i="1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icrosoft YaHei" panose="020B0503020204020204" pitchFamily="34" charset="-122"/>
                <a:cs typeface="+mn-cs"/>
                <a:sym typeface="Arial" panose="020B0604020202020204"/>
              </a:rPr>
              <a:t>Konus</a:t>
            </a:r>
            <a:r>
              <a:rPr kumimoji="0" lang="en-US" altLang="zh-CN" sz="1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icrosoft YaHei" panose="020B0503020204020204" pitchFamily="34" charset="-122"/>
                <a:cs typeface="+mn-cs"/>
                <a:sym typeface="Arial" panose="020B0604020202020204"/>
              </a:rPr>
              <a:t>-Wind </a:t>
            </a:r>
            <a:r>
              <a:rPr kumimoji="0" lang="zh-CN" alt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Helvetica" pitchFamily="2" charset="0"/>
                <a:ea typeface="Microsoft YaHei" panose="020B0503020204020204" pitchFamily="34" charset="-122"/>
                <a:cs typeface="+mn-cs"/>
                <a:sym typeface="Arial" panose="020B0604020202020204"/>
              </a:rPr>
              <a:t> </a:t>
            </a:r>
            <a:endParaRPr kumimoji="0" lang="en-US" altLang="zh-CN" sz="1600" b="0" i="1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Helvetica" pitchFamily="2" charset="0"/>
              <a:ea typeface="Microsoft YaHei" panose="020B0503020204020204" pitchFamily="34" charset="-122"/>
              <a:cs typeface="+mn-cs"/>
              <a:sym typeface="Arial" panose="020B0604020202020204"/>
            </a:endParaRPr>
          </a:p>
        </p:txBody>
      </p:sp>
      <p:sp>
        <p:nvSpPr>
          <p:cNvPr id="10" name="内容占位符 2"/>
          <p:cNvSpPr txBox="1"/>
          <p:nvPr/>
        </p:nvSpPr>
        <p:spPr>
          <a:xfrm>
            <a:off x="6235535" y="5273971"/>
            <a:ext cx="5805948" cy="468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131318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63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504D"/>
              </a:buClr>
              <a:buSzTx/>
              <a:buFont typeface="Arial" panose="020B0604020202020204" pitchFamily="34" charset="0"/>
              <a:buNone/>
              <a:defRPr/>
            </a:pP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Marked difference in LC of soft X-ray and hard X/</a:t>
            </a:r>
            <a:r>
              <a:rPr kumimoji="1" lang="en-US" altLang="zh-CN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γ</a:t>
            </a:r>
            <a:r>
              <a:rPr kumimoji="1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sym typeface="Arial" panose="020B0604020202020204"/>
              </a:rPr>
              <a:t> rays</a:t>
            </a:r>
            <a:endParaRPr kumimoji="1" lang="en-US" altLang="zh-CN" sz="2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sym typeface="Arial" panose="020B0604020202020204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58492" y="5763396"/>
            <a:ext cx="673314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Arial" panose="020B0604020202020204"/>
              </a:rPr>
              <a:t>Gillanders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Arial" panose="020B0604020202020204"/>
              </a:rPr>
              <a:t> J.H., et al. arXiv:2404.10660  (ATLAS optical/radio counterpart, z)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Arial" panose="020B0604020202020204"/>
              </a:rPr>
              <a:t>Levan A., et al. arXiv.2404.16350 (Stargate optical pho. and spec., z)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Arial" panose="020B0604020202020204"/>
              </a:rPr>
              <a:t>Liu Y., et al. arXiv:2404.16425 (jointly with Swift, </a:t>
            </a:r>
            <a:r>
              <a:rPr kumimoji="1" lang="en-US" altLang="zh-CN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Arial" panose="020B0604020202020204"/>
              </a:rPr>
              <a:t>Konus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Arial" panose="020B0604020202020204"/>
              </a:rPr>
              <a:t>-Wind, Stargate</a:t>
            </a:r>
            <a:r>
              <a:rPr kumimoji="1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Arial" panose="020B0604020202020204"/>
              </a:rPr>
              <a:t> 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Arial" panose="020B0604020202020204"/>
              </a:rPr>
              <a:t>teams)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Arial" panose="020B0604020202020204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4794" y="3179766"/>
            <a:ext cx="2087255" cy="1844161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826323" y="4524164"/>
            <a:ext cx="1621977" cy="461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FXT detection of X-ray afterglow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45484" y="1366331"/>
            <a:ext cx="1621977" cy="27699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WXT image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377483" y="5664135"/>
            <a:ext cx="4541797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redshift 4.859 measured by VLT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(Levan et al. 2024)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75000"/>
                </a:srgbClr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灯片编号占位符 15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20041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17</a:t>
            </a:fld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58629" y="6007664"/>
            <a:ext cx="3891515" cy="584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7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detectable by WXT at z~7.5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schemeClr val="accent4"/>
                </a:solidFill>
              </a:rPr>
              <a:t>EP’s potential of detecting high-z GRB !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17872" y="254000"/>
            <a:ext cx="10972800" cy="561975"/>
          </a:xfrm>
        </p:spPr>
        <p:txBody>
          <a:bodyPr>
            <a:normAutofit/>
          </a:bodyPr>
          <a:lstStyle/>
          <a:p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GRBs(4)/Fast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X-ray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transients</a:t>
            </a:r>
            <a:r>
              <a:rPr kumimoji="1" lang="zh-CN" alt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(10) by EP &amp; LEIA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/>
              <p:cNvGraphicFramePr>
                <a:graphicFrameLocks noGrp="1"/>
              </p:cNvGraphicFramePr>
              <p:nvPr/>
            </p:nvGraphicFramePr>
            <p:xfrm>
              <a:off x="707136" y="966134"/>
              <a:ext cx="10753344" cy="566225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938528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1097280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26796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1377696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1414272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328928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1353312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  <a:gridCol w="975360">
                      <a:extLst>
                        <a:ext uri="{9D8B030D-6E8A-4147-A177-3AD203B41FA5}">
                          <a16:colId xmlns:a16="http://schemas.microsoft.com/office/drawing/2014/main" val="20007"/>
                        </a:ext>
                      </a:extLst>
                    </a:gridCol>
                  </a:tblGrid>
                  <a:tr h="629138"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Transient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Duration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Peak Flux</a:t>
                          </a:r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erg cm</a:t>
                          </a:r>
                          <a:r>
                            <a:rPr lang="en-US" altLang="zh-CN" sz="1600" baseline="300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-2</a:t>
                          </a:r>
                          <a:r>
                            <a:rPr lang="en-US" altLang="zh-CN" sz="1600" baseline="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r>
                            <a:rPr lang="en-US" altLang="zh-CN" sz="1600" baseline="300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-1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Fluence</a:t>
                          </a:r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erg</a:t>
                          </a:r>
                          <a:r>
                            <a:rPr lang="zh-CN" altLang="en-US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cm</a:t>
                          </a:r>
                          <a:r>
                            <a:rPr lang="en-US" altLang="zh-CN" sz="1600" baseline="300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-2</a:t>
                          </a:r>
                          <a:endParaRPr lang="en-US" altLang="zh-CN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altLang="zh-CN" sz="1600" b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oMath>
                          </a14:m>
                          <a:r>
                            <a:rPr lang="en-US" altLang="zh-CN" sz="1600" b="1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-ray</a:t>
                          </a:r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counterpart</a:t>
                          </a: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X-ray </a:t>
                          </a:r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afterglow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Optical </a:t>
                          </a:r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afterglow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z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LXT/GRB 230307A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~180</a:t>
                          </a:r>
                          <a:r>
                            <a:rPr lang="zh-CN" altLang="en-US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4E-7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2E-5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0.065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US" sz="1600" b="0" u="none" strike="noStrike" dirty="0">
                              <a:solidFill>
                                <a:srgbClr val="0070C0"/>
                              </a:solidFill>
                              <a:effectLst/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EP240219a</a:t>
                          </a:r>
                          <a:endParaRPr lang="en-US" sz="1600" b="0" i="0" u="none" strike="noStrike" dirty="0">
                            <a:solidFill>
                              <a:srgbClr val="0070C0"/>
                            </a:solidFill>
                            <a:effectLst/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~200</a:t>
                          </a:r>
                          <a:r>
                            <a:rPr lang="zh-CN" altLang="en-US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5E-9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1E-7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X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US" sz="1600" b="0" u="none" strike="noStrike" dirty="0">
                              <a:solidFill>
                                <a:srgbClr val="0070C0"/>
                              </a:solidFill>
                              <a:effectLst/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EP240315a</a:t>
                          </a:r>
                          <a:endParaRPr lang="en-US" sz="1600" b="0" i="0" u="none" strike="noStrike" dirty="0">
                            <a:solidFill>
                              <a:srgbClr val="0070C0"/>
                            </a:solidFill>
                            <a:effectLst/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~1600</a:t>
                          </a:r>
                          <a:r>
                            <a:rPr lang="zh-CN" altLang="en-US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3E-9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1E-6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4.859</a:t>
                          </a: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EP240202a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~300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4E-9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9E-8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EP240316a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~160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EP240331a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~100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4E-9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possible?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LXT240402a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~200</a:t>
                          </a:r>
                          <a:r>
                            <a:rPr lang="zh-CN" altLang="en-US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3E-8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5E-7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1.551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EP240413a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~200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7E-9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possible?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EP240414a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~150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(GBM</a:t>
                          </a:r>
                          <a:r>
                            <a:rPr lang="zh-CN" altLang="en-US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off)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0.4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9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EP240416a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&gt;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(GBM</a:t>
                          </a:r>
                          <a:r>
                            <a:rPr lang="zh-CN" altLang="en-US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off)</a:t>
                          </a:r>
                          <a:endParaRPr lang="zh-CN" altLang="en-US" sz="14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0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EP240417a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&gt;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1500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3E-10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1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EP240420a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~80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8E-9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2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EP240426b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~300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9E-10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3"/>
                      </a:ext>
                    </a:extLst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EP240506a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~50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1E-8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5E-8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/>
              <p:cNvGraphicFramePr>
                <a:graphicFrameLocks noGrp="1"/>
              </p:cNvGraphicFramePr>
              <p:nvPr/>
            </p:nvGraphicFramePr>
            <p:xfrm>
              <a:off x="707136" y="966134"/>
              <a:ext cx="10753344" cy="5662250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1938528"/>
                    <a:gridCol w="1097280"/>
                    <a:gridCol w="1267968"/>
                    <a:gridCol w="1377696"/>
                    <a:gridCol w="1414272"/>
                    <a:gridCol w="1328928"/>
                    <a:gridCol w="1353312"/>
                    <a:gridCol w="975360"/>
                  </a:tblGrid>
                  <a:tr h="629285"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Transient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Duration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Peak Flux</a:t>
                          </a:r>
                          <a:endParaRPr lang="en-US" altLang="zh-CN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erg cm</a:t>
                          </a:r>
                          <a:r>
                            <a:rPr lang="en-US" altLang="zh-CN" sz="1600" baseline="300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-2</a:t>
                          </a:r>
                          <a:r>
                            <a:rPr lang="en-US" altLang="zh-CN" sz="1600" baseline="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r>
                            <a:rPr lang="en-US" altLang="zh-CN" sz="1600" baseline="300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-1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Fluence</a:t>
                          </a:r>
                          <a:endParaRPr lang="en-US" altLang="zh-CN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erg</a:t>
                          </a:r>
                          <a:r>
                            <a:rPr lang="zh-CN" altLang="en-US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cm</a:t>
                          </a:r>
                          <a:r>
                            <a:rPr lang="en-US" altLang="zh-CN" sz="1600" baseline="300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-2</a:t>
                          </a:r>
                          <a:endParaRPr lang="en-US" altLang="zh-CN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2"/>
                        </a:blip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X-ray </a:t>
                          </a:r>
                          <a:endParaRPr lang="en-US" altLang="zh-CN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afterglow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Optical </a:t>
                          </a:r>
                          <a:endParaRPr lang="en-US" altLang="zh-CN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afterglow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 b="1">
                              <a:solidFill>
                                <a:schemeClr val="bg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chemeClr val="tx1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z</a:t>
                          </a:r>
                          <a:endParaRPr lang="zh-CN" altLang="en-US" sz="1600" dirty="0">
                            <a:solidFill>
                              <a:schemeClr val="tx1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anchor="ctr"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418AB3">
                            <a:lumMod val="20000"/>
                            <a:lumOff val="80000"/>
                          </a:srgbClr>
                        </a:solidFill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LXT/GRB 230307A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~180</a:t>
                          </a:r>
                          <a:r>
                            <a:rPr lang="zh-CN" altLang="en-US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4E-7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2E-5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0.065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US" sz="1600" b="0" u="none" strike="noStrike" dirty="0">
                              <a:solidFill>
                                <a:srgbClr val="0070C0"/>
                              </a:solidFill>
                              <a:effectLst/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EP240219a</a:t>
                          </a:r>
                          <a:endParaRPr lang="en-US" sz="1600" b="0" i="0" u="none" strike="noStrike" dirty="0">
                            <a:solidFill>
                              <a:srgbClr val="0070C0"/>
                            </a:solidFill>
                            <a:effectLst/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~200</a:t>
                          </a:r>
                          <a:r>
                            <a:rPr lang="zh-CN" altLang="en-US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5E-9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1E-7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X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 fontAlgn="ctr"/>
                          <a:r>
                            <a:rPr lang="en-US" sz="1600" b="0" u="none" strike="noStrike" dirty="0">
                              <a:solidFill>
                                <a:srgbClr val="0070C0"/>
                              </a:solidFill>
                              <a:effectLst/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EP240315a</a:t>
                          </a:r>
                          <a:endParaRPr lang="en-US" sz="1600" b="0" i="0" u="none" strike="noStrike" dirty="0">
                            <a:solidFill>
                              <a:srgbClr val="0070C0"/>
                            </a:solidFill>
                            <a:effectLst/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 marL="9525" marR="9525" marT="9525" marB="0" anchor="ctr"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~1600</a:t>
                          </a:r>
                          <a:r>
                            <a:rPr lang="zh-CN" altLang="en-US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3E-9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1E-6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4.859</a:t>
                          </a:r>
                          <a:endParaRPr lang="en-US" altLang="zh-CN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b="0" u="none" strike="noStrike" dirty="0">
                              <a:solidFill>
                                <a:srgbClr val="000000"/>
                              </a:solidFill>
                              <a:effectLst/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EP240202a</a:t>
                          </a:r>
                          <a:endParaRPr lang="en-US" altLang="zh-CN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~300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4E-9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9E-8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EP240316a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~160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EP240331a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~100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4E-9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possible?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LXT240402a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~200</a:t>
                          </a:r>
                          <a:r>
                            <a:rPr lang="zh-CN" altLang="en-US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3E-8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5E-7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solidFill>
                                <a:srgbClr val="0070C0"/>
                              </a:solidFill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1.551</a:t>
                          </a:r>
                          <a:endParaRPr lang="zh-CN" altLang="en-US" sz="1600" dirty="0">
                            <a:solidFill>
                              <a:srgbClr val="0070C0"/>
                            </a:solidFill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EP240413a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~200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7E-9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possible?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EP240414a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~150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(GBM</a:t>
                          </a:r>
                          <a:r>
                            <a:rPr lang="zh-CN" altLang="en-US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off)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0.4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EP240416a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&gt;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(GBM</a:t>
                          </a:r>
                          <a:r>
                            <a:rPr lang="zh-CN" altLang="en-US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4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off)</a:t>
                          </a:r>
                          <a:endParaRPr lang="zh-CN" altLang="en-US" sz="14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EP240417a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&gt;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1500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3E-10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EP240420a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~80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8E-9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3E-7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Y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EP240426b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~300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9E-10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2E-7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  <a:tr h="359508"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EP240506a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 w="6350" cap="flat" cmpd="sng" algn="ctr">
                          <a:solidFill>
                            <a:srgbClr val="418AB3"/>
                          </a:solidFill>
                          <a:prstDash val="solid"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~50</a:t>
                          </a:r>
                          <a:r>
                            <a:rPr lang="zh-CN" altLang="en-US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 </a:t>
                          </a: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s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1E-8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5E-8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defRPr/>
                          </a:pPr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N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>
                          <a:noFill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>
                          <a:lvl1pPr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1pPr>
                          <a:lvl2pPr indent="457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2pPr>
                          <a:lvl3pPr indent="914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3pPr>
                          <a:lvl4pPr indent="1371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4pPr>
                          <a:lvl5pPr indent="18288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5pPr>
                          <a:lvl6pPr indent="22860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6pPr>
                          <a:lvl7pPr indent="27432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7pPr>
                          <a:lvl8pPr indent="32004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8pPr>
                          <a:lvl9pPr indent="3657600" algn="r">
                            <a:defRPr sz="1400">
                              <a:solidFill>
                                <a:schemeClr val="tx1"/>
                              </a:solidFill>
                              <a:latin typeface="Gill Sans MT" panose="020B0502020104020203"/>
                              <a:sym typeface="Arial" panose="020B0604020202020204"/>
                            </a:defRPr>
                          </a:lvl9pPr>
                        </a:lstStyle>
                        <a:p>
                          <a:pPr algn="ctr"/>
                          <a:r>
                            <a:rPr lang="en-US" altLang="zh-CN" sz="1600" dirty="0">
                              <a:latin typeface="Arial Unicode MS" panose="020B0604020202020204" pitchFamily="34" charset="-128"/>
                              <a:ea typeface="Arial Unicode MS" panose="020B0604020202020204" pitchFamily="34" charset="-128"/>
                              <a:cs typeface="Arial Unicode MS" panose="020B0604020202020204" pitchFamily="34" charset="-128"/>
                            </a:rPr>
                            <a:t>-</a:t>
                          </a:r>
                          <a:endParaRPr lang="zh-CN" altLang="en-US" sz="1600" dirty="0">
                            <a:latin typeface="Arial Unicode MS" panose="020B0604020202020204" pitchFamily="34" charset="-128"/>
                            <a:ea typeface="Arial Unicode MS" panose="020B0604020202020204" pitchFamily="34" charset="-128"/>
                            <a:cs typeface="Arial Unicode MS" panose="020B0604020202020204" pitchFamily="34" charset="-128"/>
                          </a:endParaRPr>
                        </a:p>
                      </a:txBody>
                      <a:tcPr>
                        <a:lnL>
                          <a:noFill/>
                        </a:lnL>
                        <a:lnR w="6350" cap="flat" cmpd="sng" algn="ctr">
                          <a:solidFill>
                            <a:srgbClr val="418AB3"/>
                          </a:solidFill>
                          <a:prstDash val="solid"/>
                        </a:lnR>
                        <a:lnT w="6350" cap="flat" cmpd="sng" algn="ctr">
                          <a:solidFill>
                            <a:srgbClr val="418AB3"/>
                          </a:solidFill>
                          <a:prstDash val="solid"/>
                        </a:lnT>
                        <a:lnB w="6350" cap="flat" cmpd="sng" algn="ctr">
                          <a:solidFill>
                            <a:srgbClr val="418AB3"/>
                          </a:solidFill>
                          <a:prstDash val="soli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</a:tr>
                </a:tbl>
              </a:graphicData>
            </a:graphic>
          </p:graphicFrame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5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rona One"/>
              </a:rPr>
              <a:t>Example light curves of EP fast transients</a:t>
            </a:r>
            <a:endParaRPr kumimoji="1" lang="zh-CN" altLang="en-US" sz="3200" b="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214" y="938991"/>
            <a:ext cx="10199571" cy="576345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0144" y="44425"/>
            <a:ext cx="842777" cy="801092"/>
          </a:xfrm>
          <a:prstGeom prst="rect">
            <a:avLst/>
          </a:prstGeom>
        </p:spPr>
      </p:pic>
      <p:sp>
        <p:nvSpPr>
          <p:cNvPr id="3" name="灯片编号占位符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zh-CN" smtClean="0"/>
              <a:t>19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994634" y="4067501"/>
            <a:ext cx="1077309" cy="370038"/>
          </a:xfrm>
          <a:prstGeom prst="rect">
            <a:avLst/>
          </a:prstGeom>
          <a:solidFill>
            <a:schemeClr val="bg1"/>
          </a:solidFill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939159" y="3898401"/>
            <a:ext cx="8957831" cy="830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only ~ 1/3 have hard X-ray/gamma-ray counterparts as GRBs</a:t>
            </a:r>
            <a:r>
              <a:rPr kumimoji="0" lang="zh-CN" altLang="en-US" sz="24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；</a:t>
            </a:r>
            <a:endParaRPr kumimoji="0" lang="en-US" altLang="zh-CN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what</a:t>
            </a:r>
            <a:r>
              <a:rPr lang="zh-CN" altLang="en-US" sz="2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 </a:t>
            </a:r>
            <a:r>
              <a:rPr lang="en-US" altLang="zh-CN" sz="24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</a:rPr>
              <a:t>are the other 2/3?</a:t>
            </a:r>
            <a:endParaRPr kumimoji="0" lang="zh-CN" altLang="en-US" sz="24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363"/>
          <p:cNvSpPr txBox="1"/>
          <p:nvPr/>
        </p:nvSpPr>
        <p:spPr>
          <a:xfrm>
            <a:off x="625100" y="3079745"/>
            <a:ext cx="7237554" cy="3001683"/>
          </a:xfrm>
          <a:prstGeom prst="rect">
            <a:avLst/>
          </a:prstGeom>
          <a:noFill/>
          <a:ln w="12700">
            <a:miter lim="400000"/>
          </a:ln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/>
              <a:buNone/>
              <a:defRPr sz="1800"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Milestones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 Bold"/>
              <a:sym typeface="Arial" panose="020B0604020202020204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 pitchFamily="2" charset="2"/>
              <a:buChar char="l"/>
              <a:defRPr sz="1800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2010- Lobster-eye R&amp;D @ XIL/NAO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(est. by S.-N. Zhang)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 Bold"/>
              <a:sym typeface="Arial" panose="020B0604020202020204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 pitchFamily="2" charset="2"/>
              <a:buChar char="l"/>
              <a:defRPr sz="1800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2012 Mission concept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 pitchFamily="2" charset="2"/>
              <a:buChar char="l"/>
              <a:defRPr sz="1800"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2017/12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 Adoption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 Bold"/>
              <a:sym typeface="Arial" panose="020B0604020202020204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 pitchFamily="2" charset="2"/>
              <a:buChar char="l"/>
              <a:defRPr sz="1800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2018 Joined by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ESA &amp; MPE;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2022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CNES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 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 pitchFamily="2" charset="2"/>
              <a:buChar char="l"/>
              <a:defRPr sz="1800"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2022/07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Pathfinder </a:t>
            </a:r>
            <a:r>
              <a:rPr kumimoji="0" lang="en-US" sz="2000" b="0" i="1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LEIA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 launched</a:t>
            </a:r>
          </a:p>
          <a:p>
            <a:pPr>
              <a:buFont typeface="Wingdings" panose="05000000000000000000" pitchFamily="2" charset="2"/>
              <a:buChar char="l"/>
              <a:defRPr sz="1800"/>
            </a:pP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2024 Jan. 9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launch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 </a:t>
            </a:r>
          </a:p>
          <a:p>
            <a:pPr>
              <a:buFont typeface="Wingdings" panose="05000000000000000000" pitchFamily="2" charset="2"/>
              <a:buChar char="l"/>
              <a:defRPr sz="1800"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2024/07 nominal mission (</a:t>
            </a:r>
            <a:r>
              <a:rPr lang="en-US" sz="2000" dirty="0">
                <a:solidFill>
                  <a:srgbClr val="535353"/>
                </a:solidFill>
                <a:latin typeface="Arial Bold"/>
                <a:sym typeface="Arial" panose="020B0604020202020204"/>
              </a:rPr>
              <a:t>l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ifetime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: 3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yr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, goal 5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yr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)</a:t>
            </a:r>
          </a:p>
        </p:txBody>
      </p:sp>
      <p:sp>
        <p:nvSpPr>
          <p:cNvPr id="353" name="Shape 3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2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354" name="Shape 3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 Probe (EP) mission</a:t>
            </a:r>
          </a:p>
        </p:txBody>
      </p:sp>
      <p:pic>
        <p:nvPicPr>
          <p:cNvPr id="356" name="image76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7761054" y="2431134"/>
            <a:ext cx="3928057" cy="202130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7" name="Shape 363"/>
          <p:cNvSpPr txBox="1"/>
          <p:nvPr/>
        </p:nvSpPr>
        <p:spPr>
          <a:xfrm>
            <a:off x="609600" y="1007110"/>
            <a:ext cx="10972800" cy="1740812"/>
          </a:xfrm>
          <a:prstGeom prst="rect">
            <a:avLst/>
          </a:prstGeom>
          <a:noFill/>
          <a:ln w="12700">
            <a:miter lim="400000"/>
          </a:ln>
        </p:spPr>
        <p:txBody>
          <a:bodyPr lIns="0" tIns="0" rIns="0" bIns="0">
            <a:normAutofit lnSpcReduction="10000"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/>
              <a:buNone/>
              <a:defRPr sz="1800"/>
            </a:pPr>
            <a:r>
              <a:rPr kumimoji="0" lang="en-US" altLang="zh-CN" sz="2000" b="1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Goals 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8064A2"/>
                </a:solidFill>
                <a:effectLst/>
                <a:uLnTx/>
                <a:uFillTx/>
                <a:latin typeface="Arial Bold"/>
                <a:cs typeface="Arial" panose="020B0604020202020204"/>
                <a:sym typeface="Arial Bold"/>
              </a:rPr>
              <a:t>a time-domain astro. mission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8064A2"/>
              </a:solidFill>
              <a:effectLst/>
              <a:uLnTx/>
              <a:uFillTx/>
              <a:latin typeface="Arial Bold"/>
              <a:cs typeface="Arial" panose="020B0604020202020204"/>
              <a:sym typeface="Arial" panose="020B0604020202020204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 pitchFamily="2" charset="2"/>
              <a:buChar char="l"/>
              <a:defRPr sz="1800"/>
            </a:pP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cs typeface="Arial" panose="020B0604020202020204"/>
                <a:sym typeface="Arial" panose="020B0604020202020204"/>
              </a:rPr>
              <a:t>D</a:t>
            </a:r>
            <a:r>
              <a:rPr kumimoji="0" lang="en-US" altLang="zh-C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cs typeface="Arial" panose="020B0604020202020204"/>
                <a:sym typeface="Arial" panose="020B0604020202020204"/>
              </a:rPr>
              <a:t>iscover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cs typeface="Arial" panose="020B0604020202020204"/>
                <a:sym typeface="Arial" panose="020B0604020202020204"/>
              </a:rPr>
              <a:t> soft X-ray transients &amp; monitor source variability with improved sensitivity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 pitchFamily="2" charset="2"/>
              <a:buChar char="l"/>
              <a:defRPr sz="1800"/>
            </a:pPr>
            <a:r>
              <a:rPr kumimoji="0" lang="en-US" altLang="zh-CN" sz="22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cs typeface="Arial" panose="020B0604020202020204"/>
                <a:sym typeface="Arial" panose="020B0604020202020204"/>
              </a:rPr>
              <a:t>Characterise</a:t>
            </a:r>
            <a:r>
              <a:rPr kumimoji="0" lang="en-US" altLang="zh-CN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cs typeface="Arial" panose="020B0604020202020204"/>
                <a:sym typeface="Arial" panose="020B0604020202020204"/>
              </a:rPr>
              <a:t> transients/variables by quick X-ray follow-up onboard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 panose="05000000000000000000" pitchFamily="2" charset="2"/>
              <a:buChar char="l"/>
              <a:defRPr sz="1800"/>
            </a:pP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sym typeface="Arial" panose="020B0604020202020204"/>
              </a:rPr>
              <a:t>Disseminate transient alerts to astro. community in time</a:t>
            </a:r>
          </a:p>
        </p:txBody>
      </p:sp>
      <p:pic>
        <p:nvPicPr>
          <p:cNvPr id="2" name="image2.jpeg"/>
          <p:cNvPicPr/>
          <p:nvPr/>
        </p:nvPicPr>
        <p:blipFill>
          <a:blip r:embed="rId4"/>
          <a:stretch>
            <a:fillRect/>
          </a:stretch>
        </p:blipFill>
        <p:spPr>
          <a:xfrm>
            <a:off x="9169381" y="4204260"/>
            <a:ext cx="862359" cy="813735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" name="image3.tif"/>
          <p:cNvPicPr/>
          <p:nvPr/>
        </p:nvPicPr>
        <p:blipFill>
          <a:blip r:embed="rId5"/>
          <a:stretch>
            <a:fillRect/>
          </a:stretch>
        </p:blipFill>
        <p:spPr>
          <a:xfrm>
            <a:off x="7761054" y="5359734"/>
            <a:ext cx="1282763" cy="6385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image4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9232002" y="5244640"/>
            <a:ext cx="737118" cy="7132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8" name="image128.tif"/>
          <p:cNvPicPr/>
          <p:nvPr/>
        </p:nvPicPr>
        <p:blipFill>
          <a:blip r:embed="rId7"/>
          <a:stretch>
            <a:fillRect/>
          </a:stretch>
        </p:blipFill>
        <p:spPr>
          <a:xfrm>
            <a:off x="10280252" y="5197178"/>
            <a:ext cx="1190709" cy="80109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Statistics on X-ray sources detected with EP-WXT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99263" y="4721168"/>
            <a:ext cx="6098582" cy="1015663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6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</a:rPr>
              <a:t>Known bright sources detected: ~5000</a:t>
            </a: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</a:rPr>
              <a:t>Transients</a:t>
            </a:r>
            <a:r>
              <a:rPr lang="zh-CN" altLang="en-US" sz="2000" dirty="0">
                <a:solidFill>
                  <a:srgbClr val="0070C0"/>
                </a:solidFill>
              </a:rPr>
              <a:t>：</a:t>
            </a:r>
            <a:r>
              <a:rPr lang="en-US" altLang="zh-CN" sz="2000" dirty="0">
                <a:solidFill>
                  <a:srgbClr val="0070C0"/>
                </a:solidFill>
              </a:rPr>
              <a:t>&gt; 44  high S/N (&gt; 100 low S/N)</a:t>
            </a:r>
            <a:r>
              <a:rPr lang="zh-CN" altLang="en-US" sz="2000" dirty="0">
                <a:solidFill>
                  <a:srgbClr val="0070C0"/>
                </a:solidFill>
              </a:rPr>
              <a:t> </a:t>
            </a:r>
            <a:endParaRPr lang="en-US" altLang="zh-CN" sz="2000" dirty="0">
              <a:solidFill>
                <a:srgbClr val="0070C0"/>
              </a:solidFill>
            </a:endParaRPr>
          </a:p>
          <a:p>
            <a:pPr marL="342900" lvl="2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</a:rPr>
              <a:t>Stellar flares</a:t>
            </a:r>
            <a:r>
              <a:rPr lang="zh-CN" altLang="en-US" sz="2000" dirty="0">
                <a:solidFill>
                  <a:srgbClr val="0070C0"/>
                </a:solidFill>
              </a:rPr>
              <a:t>：</a:t>
            </a:r>
            <a:r>
              <a:rPr lang="en-US" altLang="zh-CN" sz="2000" dirty="0">
                <a:solidFill>
                  <a:srgbClr val="0070C0"/>
                </a:solidFill>
              </a:rPr>
              <a:t>340</a:t>
            </a:r>
          </a:p>
        </p:txBody>
      </p:sp>
      <p:pic>
        <p:nvPicPr>
          <p:cNvPr id="4" name="图片 3" descr="图表, 散点图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15" y="944272"/>
            <a:ext cx="6381943" cy="3776896"/>
          </a:xfrm>
          <a:prstGeom prst="rect">
            <a:avLst/>
          </a:prstGeom>
        </p:spPr>
      </p:pic>
      <p:pic>
        <p:nvPicPr>
          <p:cNvPr id="8" name="图片 7" descr="图表, 条形图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992" y="2223329"/>
            <a:ext cx="5087008" cy="393363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392A7EB6-48D8-E941-2810-1FFC6F96354A}"/>
              </a:ext>
            </a:extLst>
          </p:cNvPr>
          <p:cNvSpPr txBox="1"/>
          <p:nvPr/>
        </p:nvSpPr>
        <p:spPr>
          <a:xfrm>
            <a:off x="514795" y="6009202"/>
            <a:ext cx="609858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6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</a:rPr>
              <a:t>More than 13,000 new sources found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6007FB7-0F51-1ABB-1C8D-76043243AABF}"/>
              </a:ext>
            </a:extLst>
          </p:cNvPr>
          <p:cNvSpPr txBox="1"/>
          <p:nvPr/>
        </p:nvSpPr>
        <p:spPr>
          <a:xfrm>
            <a:off x="41615" y="4392817"/>
            <a:ext cx="663000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WXT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54D495E-BAFC-339A-B9EC-3100815F6F72}"/>
              </a:ext>
            </a:extLst>
          </p:cNvPr>
          <p:cNvSpPr txBox="1"/>
          <p:nvPr/>
        </p:nvSpPr>
        <p:spPr>
          <a:xfrm>
            <a:off x="41615" y="5736831"/>
            <a:ext cx="578041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</a:rPr>
              <a:t>F</a:t>
            </a:r>
            <a:r>
              <a:rPr kumimoji="0" lang="en-US" altLang="zh-CN" sz="20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XT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87CC442-D558-0641-AF9A-15DE6A6601F5}"/>
              </a:ext>
            </a:extLst>
          </p:cNvPr>
          <p:cNvSpPr txBox="1"/>
          <p:nvPr/>
        </p:nvSpPr>
        <p:spPr>
          <a:xfrm>
            <a:off x="514795" y="6468808"/>
            <a:ext cx="6098582" cy="40011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42900" lvl="6" indent="-34290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70C0"/>
                </a:solidFill>
              </a:rPr>
              <a:t>More than 50 </a:t>
            </a:r>
            <a:r>
              <a:rPr lang="en-US" altLang="zh-CN" sz="2000" dirty="0" err="1">
                <a:solidFill>
                  <a:srgbClr val="0070C0"/>
                </a:solidFill>
              </a:rPr>
              <a:t>GCN+Atel</a:t>
            </a:r>
            <a:r>
              <a:rPr lang="en-US" altLang="zh-CN" sz="2000" dirty="0">
                <a:solidFill>
                  <a:srgbClr val="0070C0"/>
                </a:solidFill>
              </a:rPr>
              <a:t> alerts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ADF4A31-F571-D6EF-9332-86FDD49F10AF}"/>
              </a:ext>
            </a:extLst>
          </p:cNvPr>
          <p:cNvSpPr txBox="1"/>
          <p:nvPr/>
        </p:nvSpPr>
        <p:spPr>
          <a:xfrm>
            <a:off x="31559" y="6209256"/>
            <a:ext cx="747960" cy="400108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2000" dirty="0">
                <a:solidFill>
                  <a:srgbClr val="000000"/>
                </a:solidFill>
              </a:rPr>
              <a:t>Alerts</a:t>
            </a:r>
            <a:endParaRPr kumimoji="0" lang="zh-CN" altLang="en-US" sz="2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78622740-B80F-A90C-B44B-04665D6C8D49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zh-CN" smtClean="0"/>
              <a:t>21</a:t>
            </a:fld>
            <a:endParaRPr lang="en-US" altLang="zh-CN"/>
          </a:p>
        </p:txBody>
      </p:sp>
      <p:sp>
        <p:nvSpPr>
          <p:cNvPr id="3" name="标题 2">
            <a:extLst>
              <a:ext uri="{FF2B5EF4-FFF2-40B4-BE49-F238E27FC236}">
                <a16:creationId xmlns:a16="http://schemas.microsoft.com/office/drawing/2014/main" id="{D8B2A35A-D55A-5841-722C-317DF45BE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Detection of transients on a daily basis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007FBF-CE09-F974-905C-27FC690CA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454" y="1915426"/>
            <a:ext cx="7215104" cy="4770923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BE1044A-0033-8022-FC29-72026937F76F}"/>
              </a:ext>
            </a:extLst>
          </p:cNvPr>
          <p:cNvSpPr txBox="1"/>
          <p:nvPr/>
        </p:nvSpPr>
        <p:spPr>
          <a:xfrm>
            <a:off x="462012" y="1004751"/>
            <a:ext cx="9991023" cy="129266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R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zh-CN" sz="2400" dirty="0">
                <a:solidFill>
                  <a:srgbClr val="000000"/>
                </a:solidFill>
              </a:rPr>
              <a:t>3 transients found by EPSC on Aug.</a:t>
            </a:r>
            <a:r>
              <a:rPr lang="zh-CN" altLang="en-US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>
                <a:solidFill>
                  <a:srgbClr val="000000"/>
                </a:solidFill>
              </a:rPr>
              <a:t>3</a:t>
            </a:r>
            <a:r>
              <a:rPr lang="en-US" altLang="zh-CN" sz="2400" baseline="30000" dirty="0">
                <a:solidFill>
                  <a:srgbClr val="000000"/>
                </a:solidFill>
              </a:rPr>
              <a:t>rd</a:t>
            </a:r>
            <a:r>
              <a:rPr lang="en-US" altLang="zh-CN" sz="2400" dirty="0">
                <a:solidFill>
                  <a:srgbClr val="000000"/>
                </a:solidFill>
              </a:rPr>
              <a:t>: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WXT detects two transients EP240802a (GCN 37019) and EP240802b</a:t>
            </a:r>
          </a:p>
          <a:p>
            <a:pPr marL="285750" marR="0" indent="-28575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rgbClr val="000000"/>
                </a:solidFill>
              </a:rPr>
              <a:t>FXT also detects a new transient during the follow-up observation of EP240802a </a:t>
            </a:r>
          </a:p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247615852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182" y="4581728"/>
            <a:ext cx="5842919" cy="1959063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400" spc="300" dirty="0">
                <a:latin typeface="Arial" panose="020B0604020202020204" pitchFamily="34" charset="0"/>
                <a:cs typeface="Arial" panose="020B0604020202020204" pitchFamily="34" charset="0"/>
              </a:rPr>
              <a:t>Galactic transients</a:t>
            </a:r>
            <a:endParaRPr kumimoji="1" lang="zh-CN" altLang="en-US" sz="2400" spc="3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144" y="1146315"/>
            <a:ext cx="5757162" cy="3017618"/>
          </a:xfrm>
          <a:prstGeom prst="rect">
            <a:avLst/>
          </a:prstGeom>
        </p:spPr>
      </p:pic>
      <p:pic>
        <p:nvPicPr>
          <p:cNvPr id="7" name="Picture 12" descr="lc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884117" y="4056009"/>
            <a:ext cx="4449096" cy="2665926"/>
          </a:xfrm>
          <a:prstGeom prst="rect">
            <a:avLst/>
          </a:prstGeom>
        </p:spPr>
      </p:pic>
      <p:pic>
        <p:nvPicPr>
          <p:cNvPr id="8" name="图片 7" descr="WXT_lightcurve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7711" y="957893"/>
            <a:ext cx="3654705" cy="2758603"/>
          </a:xfrm>
          <a:prstGeom prst="rect">
            <a:avLst/>
          </a:prstGeom>
        </p:spPr>
      </p:pic>
      <p:cxnSp>
        <p:nvCxnSpPr>
          <p:cNvPr id="10" name="直线箭头连接符 9"/>
          <p:cNvCxnSpPr/>
          <p:nvPr/>
        </p:nvCxnSpPr>
        <p:spPr>
          <a:xfrm flipH="1" flipV="1">
            <a:off x="3727938" y="2095984"/>
            <a:ext cx="3867975" cy="661482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3" name="直线箭头连接符 12"/>
          <p:cNvCxnSpPr/>
          <p:nvPr/>
        </p:nvCxnSpPr>
        <p:spPr>
          <a:xfrm flipV="1">
            <a:off x="2257620" y="2655124"/>
            <a:ext cx="2338469" cy="1882108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24" name="图片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50144" y="44425"/>
            <a:ext cx="842777" cy="801092"/>
          </a:xfrm>
          <a:prstGeom prst="rect">
            <a:avLst/>
          </a:prstGeom>
        </p:spPr>
      </p:pic>
      <p:sp>
        <p:nvSpPr>
          <p:cNvPr id="28" name="文本框 27"/>
          <p:cNvSpPr txBox="1"/>
          <p:nvPr/>
        </p:nvSpPr>
        <p:spPr>
          <a:xfrm>
            <a:off x="9884228" y="1170591"/>
            <a:ext cx="143447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WXT LC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9" name="正五边形 28"/>
          <p:cNvSpPr/>
          <p:nvPr/>
        </p:nvSpPr>
        <p:spPr>
          <a:xfrm>
            <a:off x="4555507" y="2501495"/>
            <a:ext cx="120243" cy="90242"/>
          </a:xfrm>
          <a:prstGeom prst="pentagon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757943" y="2408903"/>
            <a:ext cx="92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  <a:sym typeface="Arial" panose="020B0604020202020204"/>
              </a:rPr>
              <a:t>EP240309a</a:t>
            </a:r>
          </a:p>
        </p:txBody>
      </p:sp>
      <p:cxnSp>
        <p:nvCxnSpPr>
          <p:cNvPr id="32" name="直线箭头连接符 31"/>
          <p:cNvCxnSpPr/>
          <p:nvPr/>
        </p:nvCxnSpPr>
        <p:spPr>
          <a:xfrm flipH="1" flipV="1">
            <a:off x="5086472" y="2882784"/>
            <a:ext cx="2161493" cy="1281149"/>
          </a:xfrm>
          <a:prstGeom prst="straightConnector1">
            <a:avLst/>
          </a:prstGeom>
          <a:noFill/>
          <a:ln w="25400" cap="flat">
            <a:solidFill>
              <a:srgbClr val="FFC000"/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36" name="文本框 35"/>
          <p:cNvSpPr txBox="1"/>
          <p:nvPr/>
        </p:nvSpPr>
        <p:spPr>
          <a:xfrm>
            <a:off x="2516765" y="4248284"/>
            <a:ext cx="4260554" cy="1138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8AB3"/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A bright UV source and highly variable in optical (</a:t>
            </a:r>
            <a:r>
              <a:rPr kumimoji="1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ATel</a:t>
            </a:r>
            <a:r>
              <a:rPr kumimoji="1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#16554), </a:t>
            </a:r>
            <a:r>
              <a:rPr kumimoji="1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MeerKAT</a:t>
            </a: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obs.</a:t>
            </a:r>
            <a:r>
              <a:rPr kumimoji="1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(</a:t>
            </a:r>
            <a:r>
              <a:rPr kumimoji="1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ATel</a:t>
            </a:r>
            <a:r>
              <a:rPr kumimoji="1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1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#16572)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a magnetic CV- intermediate polar</a:t>
            </a: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 orbital period 3.76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hr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, white dwarf spin 3.97min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                                                        (Potter 2024 MNRAS)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2"/>
          </p:nvPr>
        </p:nvSpPr>
        <p:spPr>
          <a:xfrm>
            <a:off x="8955314" y="6156962"/>
            <a:ext cx="2844800" cy="320041"/>
          </a:xfr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CB4B4D-7CA3-9044-876B-883B54F8677D}" type="slidenum">
              <a:rPr kumimoji="0" lang="en-US" altLang="zh-CN" sz="1400" b="0" i="0" u="none" strike="noStrike" kern="0" cap="none" spc="0" normalizeH="0" baseline="0" noProof="0" smtClean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22</a:t>
            </a:fld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334859" y="4167281"/>
            <a:ext cx="2131554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WXT LC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293527" y="4420062"/>
            <a:ext cx="1903311" cy="27699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ATeL</a:t>
            </a:r>
            <a:r>
              <a: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#16514</a:t>
            </a:r>
            <a:endParaRPr kumimoji="0" lang="zh-CN" altLang="en-US" sz="1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5" name="图片 14" descr="电脑的屏幕&#10;&#10;描述已自动生成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2951" y="3920744"/>
            <a:ext cx="2292693" cy="1048326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9389196" y="4513143"/>
            <a:ext cx="1234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  <a:sym typeface="Arial" panose="020B0604020202020204"/>
              </a:rPr>
              <a:t>Swift/XRT</a:t>
            </a:r>
            <a:r>
              <a:rPr kumimoji="1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  <a:sym typeface="Arial" panose="020B0604020202020204"/>
              </a:rPr>
              <a:t> </a:t>
            </a:r>
          </a:p>
        </p:txBody>
      </p:sp>
      <p:sp>
        <p:nvSpPr>
          <p:cNvPr id="17" name="文本框 16"/>
          <p:cNvSpPr txBox="1"/>
          <p:nvPr/>
        </p:nvSpPr>
        <p:spPr>
          <a:xfrm>
            <a:off x="10478497" y="4564738"/>
            <a:ext cx="1461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华文中宋" panose="02010600040101010101" pitchFamily="2" charset="-122"/>
                <a:cs typeface="+mn-cs"/>
                <a:sym typeface="Arial" panose="020B0604020202020204"/>
              </a:rPr>
              <a:t>Swift-UVOT</a:t>
            </a:r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华文中宋" panose="02010600040101010101" pitchFamily="2" charset="-122"/>
              <a:cs typeface="+mn-cs"/>
              <a:sym typeface="Arial" panose="020B0604020202020204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142186" y="4920285"/>
            <a:ext cx="2562604" cy="43088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418AB3"/>
              </a:buClr>
              <a:buSzTx/>
              <a:buFontTx/>
              <a:buNone/>
              <a:defRPr/>
            </a:pP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late-A/early-F type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star                ACTA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radio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detection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(</a:t>
            </a:r>
            <a:r>
              <a:rPr kumimoji="0" lang="en-US" altLang="zh-CN" sz="11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ATel</a:t>
            </a:r>
            <a:r>
              <a:rPr kumimoji="0" lang="zh-CN" altLang="en-US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sz="11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#16555)</a:t>
            </a:r>
          </a:p>
        </p:txBody>
      </p: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CN" sz="2600" dirty="0">
                <a:latin typeface="Arial" panose="020B0604020202020204" pitchFamily="34" charset="0"/>
                <a:cs typeface="Arial" panose="020B0604020202020204" pitchFamily="34" charset="0"/>
              </a:rPr>
              <a:t>Search for potential X-rays from </a:t>
            </a:r>
            <a:r>
              <a:rPr kumimoji="1" lang="en-US" altLang="zh-CN" cap="none" dirty="0">
                <a:latin typeface="Arial" panose="020B0604020202020204" pitchFamily="34" charset="0"/>
                <a:cs typeface="Arial" panose="020B0604020202020204" pitchFamily="34" charset="0"/>
              </a:rPr>
              <a:t>GW</a:t>
            </a:r>
            <a:r>
              <a:rPr kumimoji="1" lang="zh-CN" alt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cap="none" dirty="0">
                <a:latin typeface="Arial" panose="020B0604020202020204" pitchFamily="34" charset="0"/>
                <a:cs typeface="Arial" panose="020B0604020202020204" pitchFamily="34" charset="0"/>
              </a:rPr>
              <a:t>event</a:t>
            </a:r>
            <a:r>
              <a:rPr kumimoji="1" lang="zh-CN" altLang="en-US" cap="none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1" lang="en-US" altLang="zh-CN" cap="none" dirty="0">
                <a:latin typeface="Arial" panose="020B0604020202020204" pitchFamily="34" charset="0"/>
                <a:cs typeface="Arial" panose="020B0604020202020204" pitchFamily="34" charset="0"/>
              </a:rPr>
              <a:t>S240422ed</a:t>
            </a:r>
            <a:endParaRPr kumimoji="1"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 descr="图片包含 图示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8494" y="2675195"/>
            <a:ext cx="8561738" cy="4259006"/>
          </a:xfrm>
          <a:prstGeom prst="rect">
            <a:avLst/>
          </a:prstGeom>
        </p:spPr>
      </p:pic>
      <p:sp>
        <p:nvSpPr>
          <p:cNvPr id="4" name="内容占位符 2"/>
          <p:cNvSpPr txBox="1"/>
          <p:nvPr/>
        </p:nvSpPr>
        <p:spPr>
          <a:xfrm>
            <a:off x="609600" y="1142642"/>
            <a:ext cx="10972800" cy="18545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85000"/>
                    <a:lumOff val="1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</a:defRPr>
            </a:lvl5pPr>
            <a:lvl6pPr marL="131318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48463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65735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882775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1">
                  <a:lumMod val="75000"/>
                </a:schemeClr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zh-CN" sz="1800" dirty="0"/>
              <a:t>On April 22, GW event NS+BH (&gt;99%),  214 +/- 64 </a:t>
            </a:r>
            <a:r>
              <a:rPr kumimoji="1" lang="en-US" altLang="zh-CN" sz="1800" dirty="0" err="1"/>
              <a:t>Mpc</a:t>
            </a:r>
            <a:endParaRPr kumimoji="1" lang="en-US" altLang="zh-CN" sz="1800" dirty="0"/>
          </a:p>
          <a:p>
            <a:pPr>
              <a:buClr>
                <a:schemeClr val="accent1">
                  <a:lumMod val="75000"/>
                </a:schemeClr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zh-CN" sz="1800" dirty="0"/>
              <a:t>EP observations: started ~ 3 </a:t>
            </a:r>
            <a:r>
              <a:rPr kumimoji="1" lang="en-US" altLang="zh-CN" sz="1800" dirty="0" err="1"/>
              <a:t>hrs</a:t>
            </a:r>
            <a:r>
              <a:rPr kumimoji="1" lang="en-US" altLang="zh-CN" sz="1800" dirty="0"/>
              <a:t> after GW trigger (yet to be improved)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zh-CN" sz="1800" dirty="0"/>
              <a:t>Covered with WXT and set X-ray flux upper limits (GCN: 36270, 36277, 36282)</a:t>
            </a:r>
          </a:p>
          <a:p>
            <a:pPr>
              <a:buClr>
                <a:schemeClr val="accent1">
                  <a:lumMod val="75000"/>
                </a:schemeClr>
              </a:buClr>
              <a:buSzPct val="70000"/>
              <a:buFont typeface="Wingdings" panose="05000000000000000000" pitchFamily="2" charset="2"/>
              <a:buChar char="l"/>
            </a:pPr>
            <a:r>
              <a:rPr kumimoji="1" lang="en-US" altLang="zh-CN" sz="1800" dirty="0"/>
              <a:t>Searched &gt;100 galaxies with FXT </a:t>
            </a:r>
            <a:endParaRPr kumimoji="1" lang="zh-CN" altLang="en-US" sz="1800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8011" y="3812049"/>
            <a:ext cx="2970483" cy="1985298"/>
          </a:xfrm>
          <a:prstGeom prst="rect">
            <a:avLst/>
          </a:prstGeom>
        </p:spPr>
      </p:pic>
      <p:sp>
        <p:nvSpPr>
          <p:cNvPr id="6" name="灯片编号占位符 5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altLang="zh-CN" smtClean="0"/>
              <a:t>23</a:t>
            </a:fld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8994980" y="6197772"/>
            <a:ext cx="1414809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Hu 2024 in prep.</a:t>
            </a:r>
            <a:endParaRPr kumimoji="0" lang="zh-CN" altLang="en-US" sz="1400" b="0" i="1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27EA18FE-32C0-2BF2-0844-D71156C7AF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8286" y="1190929"/>
            <a:ext cx="3872825" cy="5667071"/>
          </a:xfrm>
          <a:prstGeom prst="rect">
            <a:avLst/>
          </a:prstGeom>
        </p:spPr>
      </p:pic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24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kumimoji="1"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 detects an outburst </a:t>
            </a:r>
            <a:r>
              <a:rPr kumimoji="1" lang="en-GB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in Small </a:t>
            </a:r>
            <a:r>
              <a:rPr kumimoji="1" lang="en-GB" altLang="zh-CN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Magellanic</a:t>
            </a:r>
            <a:r>
              <a:rPr kumimoji="1" lang="en-GB" altLang="zh-CN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lt"/>
              </a:rPr>
              <a:t> Cloud</a:t>
            </a:r>
            <a:r>
              <a:rPr kumimoji="1"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41318" y="3742454"/>
            <a:ext cx="3704929" cy="3102960"/>
            <a:chOff x="1675642" y="1459445"/>
            <a:chExt cx="4712605" cy="450269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675642" y="1459445"/>
              <a:ext cx="4712605" cy="4502690"/>
            </a:xfrm>
            <a:prstGeom prst="rect">
              <a:avLst/>
            </a:prstGeom>
          </p:spPr>
        </p:pic>
        <p:cxnSp>
          <p:nvCxnSpPr>
            <p:cNvPr id="5" name="直接箭头连接符 9"/>
            <p:cNvCxnSpPr/>
            <p:nvPr/>
          </p:nvCxnSpPr>
          <p:spPr>
            <a:xfrm flipV="1">
              <a:off x="5415267" y="2760695"/>
              <a:ext cx="0" cy="290384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箭头连接符 10"/>
            <p:cNvCxnSpPr/>
            <p:nvPr/>
          </p:nvCxnSpPr>
          <p:spPr>
            <a:xfrm flipV="1">
              <a:off x="5358121" y="5128535"/>
              <a:ext cx="0" cy="290384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箭头连接符 11"/>
            <p:cNvCxnSpPr/>
            <p:nvPr/>
          </p:nvCxnSpPr>
          <p:spPr>
            <a:xfrm flipV="1">
              <a:off x="2957992" y="2689756"/>
              <a:ext cx="0" cy="290384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箭头连接符 12"/>
            <p:cNvCxnSpPr/>
            <p:nvPr/>
          </p:nvCxnSpPr>
          <p:spPr>
            <a:xfrm flipV="1">
              <a:off x="2957992" y="5128535"/>
              <a:ext cx="0" cy="290384"/>
            </a:xfrm>
            <a:prstGeom prst="straightConnector1">
              <a:avLst/>
            </a:prstGeom>
            <a:ln w="19050">
              <a:solidFill>
                <a:srgbClr val="FFFFFF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9" t="14798" r="22958" b="-262"/>
          <a:stretch>
            <a:fillRect/>
          </a:stretch>
        </p:blipFill>
        <p:spPr>
          <a:xfrm>
            <a:off x="141318" y="993095"/>
            <a:ext cx="3422014" cy="2569027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7745900" y="1190929"/>
            <a:ext cx="4446100" cy="23083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CXOU J005245.0-722844 a weak Chandra source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WXT detected its first X-ray outburst (Atel#16631)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also by Swift/XRT 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(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ATeL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# 16633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), follow-up by NICER (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ATeL</a:t>
            </a: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# 16636)</a:t>
            </a: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a possible rare Be-WD binary system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F81BD">
                  <a:lumMod val="75000"/>
                </a:srgbClr>
              </a:buClr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dirty="0"/>
              <a:t>submitted to </a:t>
            </a:r>
            <a:r>
              <a:rPr lang="en-US" altLang="zh-CN" dirty="0" err="1"/>
              <a:t>ApJL</a:t>
            </a:r>
            <a:r>
              <a:rPr lang="en-US" altLang="zh-CN" dirty="0"/>
              <a:t> (</a:t>
            </a:r>
            <a:r>
              <a:rPr lang="en-US" altLang="zh-CN" dirty="0" err="1"/>
              <a:t>arxiv</a:t>
            </a:r>
            <a:r>
              <a:rPr lang="en-US" altLang="zh-CN" dirty="0"/>
              <a:t>:</a:t>
            </a: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2407.21371)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14" name="直线箭头连接符 13"/>
          <p:cNvCxnSpPr>
            <a:cxnSpLocks/>
          </p:cNvCxnSpPr>
          <p:nvPr/>
        </p:nvCxnSpPr>
        <p:spPr>
          <a:xfrm flipV="1">
            <a:off x="1027522" y="2048012"/>
            <a:ext cx="822432" cy="2354306"/>
          </a:xfrm>
          <a:prstGeom prst="straightConnector1">
            <a:avLst/>
          </a:prstGeom>
          <a:noFill/>
          <a:ln w="9525" cap="flat">
            <a:solidFill>
              <a:schemeClr val="accent6">
                <a:lumMod val="40000"/>
                <a:lumOff val="60000"/>
              </a:schemeClr>
            </a:solidFill>
            <a:prstDash val="solid"/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025" name="Picture 1">
            <a:extLst>
              <a:ext uri="{FF2B5EF4-FFF2-40B4-BE49-F238E27FC236}">
                <a16:creationId xmlns:a16="http://schemas.microsoft.com/office/drawing/2014/main" id="{E543F634-B596-1D81-2D97-BD88466A25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042" y="3810000"/>
            <a:ext cx="3913275" cy="302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AD53CD15-2233-ED6A-1467-6C76D5403181}"/>
              </a:ext>
            </a:extLst>
          </p:cNvPr>
          <p:cNvSpPr txBox="1"/>
          <p:nvPr/>
        </p:nvSpPr>
        <p:spPr>
          <a:xfrm>
            <a:off x="8846289" y="3557789"/>
            <a:ext cx="2894028" cy="369330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Super-soft spectrum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AC66952-D14B-6F1D-4DD8-D7F309573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31960" y="0"/>
            <a:ext cx="5328080" cy="6858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25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  <a:r>
              <a:rPr sz="2500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609600" y="1114707"/>
            <a:ext cx="10808679" cy="256865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Since launch on January 9, EP’s performance verifications &amp; calibrations have completed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Spacecraft &amp; instruments working as expected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&gt; 30 X-ray transients  (&gt;100 faint ones) were detected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Nominal science operations just started yesterday (practically)</a:t>
            </a: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 newcomer with great scientific potential in time-domain X-ray astronomy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1185003" y="4040836"/>
            <a:ext cx="9764534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Verdana" panose="020B0604030504040204" pitchFamily="34" charset="0"/>
                <a:cs typeface="Arial" panose="020B0604020202020204"/>
                <a:sym typeface="Arial" panose="020B0604020202020204"/>
                <a:hlinkClick r:id="rId2"/>
              </a:rPr>
              <a:t>http://ep.bao.ac.cn</a:t>
            </a:r>
            <a:endParaRPr kumimoji="0" lang="en-US" altLang="zh-CN" b="0" i="1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Verdana" panose="020B0604030504040204" pitchFamily="34" charset="0"/>
              <a:cs typeface="Arial" panose="020B0604020202020204"/>
              <a:sym typeface="Arial" panose="020B0604020202020204"/>
            </a:endParaRPr>
          </a:p>
          <a:p>
            <a:pPr>
              <a:defRPr/>
            </a:pPr>
            <a:r>
              <a:rPr lang="en-US" altLang="zh-CN" i="1" dirty="0">
                <a:latin typeface="Verdana" panose="020B0604030504040204" pitchFamily="34" charset="0"/>
              </a:rPr>
              <a:t>https://</a:t>
            </a:r>
            <a:r>
              <a:rPr lang="en-US" altLang="zh-CN" i="1" dirty="0" err="1">
                <a:latin typeface="Verdana" panose="020B0604030504040204" pitchFamily="34" charset="0"/>
              </a:rPr>
              <a:t>www.esa.int</a:t>
            </a:r>
            <a:r>
              <a:rPr lang="en-US" altLang="zh-CN" i="1" dirty="0">
                <a:latin typeface="Verdana" panose="020B0604030504040204" pitchFamily="34" charset="0"/>
              </a:rPr>
              <a:t>/</a:t>
            </a:r>
            <a:r>
              <a:rPr lang="en-US" altLang="zh-CN" i="1" dirty="0" err="1">
                <a:latin typeface="Verdana" panose="020B0604030504040204" pitchFamily="34" charset="0"/>
              </a:rPr>
              <a:t>Science_Exploration</a:t>
            </a:r>
            <a:r>
              <a:rPr lang="en-US" altLang="zh-CN" i="1" dirty="0">
                <a:latin typeface="Verdana" panose="020B0604030504040204" pitchFamily="34" charset="0"/>
              </a:rPr>
              <a:t>/</a:t>
            </a:r>
            <a:r>
              <a:rPr lang="en-US" altLang="zh-CN" i="1" dirty="0" err="1">
                <a:latin typeface="Verdana" panose="020B0604030504040204" pitchFamily="34" charset="0"/>
              </a:rPr>
              <a:t>Space_Science</a:t>
            </a:r>
            <a:r>
              <a:rPr lang="en-US" altLang="zh-CN" i="1" dirty="0">
                <a:latin typeface="Verdana" panose="020B0604030504040204" pitchFamily="34" charset="0"/>
              </a:rPr>
              <a:t>/</a:t>
            </a:r>
            <a:r>
              <a:rPr lang="en-US" altLang="zh-CN" i="1" dirty="0" err="1">
                <a:latin typeface="Verdana" panose="020B0604030504040204" pitchFamily="34" charset="0"/>
              </a:rPr>
              <a:t>Einstein_Probe_factsheet</a:t>
            </a:r>
            <a:endParaRPr lang="zh-CN" altLang="en-US" i="1" dirty="0">
              <a:latin typeface="Verdana" panose="020B0604030504040204" pitchFamily="34" charset="0"/>
            </a:endParaRPr>
          </a:p>
        </p:txBody>
      </p:sp>
      <p:sp>
        <p:nvSpPr>
          <p:cNvPr id="2" name="标题 1"/>
          <p:cNvSpPr txBox="1"/>
          <p:nvPr/>
        </p:nvSpPr>
        <p:spPr>
          <a:xfrm>
            <a:off x="1168400" y="4891739"/>
            <a:ext cx="9764535" cy="133520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0" tIns="0" rIns="0" bIns="0" anchor="ctr">
            <a:noAutofit/>
          </a:bodyPr>
          <a:lstStyle>
            <a:lvl1pPr algn="ctr">
              <a:defRPr sz="2500" b="1">
                <a:solidFill>
                  <a:srgbClr val="4F81BD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4572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9144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13716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18288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r>
              <a:rPr kumimoji="1" lang="en-US" altLang="zh-CN" sz="2000" b="0" dirty="0">
                <a:solidFill>
                  <a:srgbClr val="0070C0"/>
                </a:solidFill>
                <a:latin typeface="+mj-lt"/>
              </a:rPr>
              <a:t>Thanks to the entire community and other mission teams for the welcoming, enthusiasm and help to EP mission, </a:t>
            </a:r>
          </a:p>
          <a:p>
            <a:r>
              <a:rPr kumimoji="1" lang="en-US" altLang="zh-CN" sz="2000" b="0" dirty="0">
                <a:solidFill>
                  <a:srgbClr val="0070C0"/>
                </a:solidFill>
                <a:latin typeface="+mj-lt"/>
              </a:rPr>
              <a:t>particularly follow-ups with Swift, NICER, Chandra, XMM, etc. and ground-based optical and radio telescopes around the world …..</a:t>
            </a:r>
            <a:endParaRPr kumimoji="1" lang="zh-CN" altLang="en-US" sz="2000" b="0" dirty="0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en-US" altLang="zh-CN" cap="none" dirty="0"/>
              <a:t>Monitoring of known X-ray sources</a:t>
            </a:r>
            <a:endParaRPr kumimoji="1" lang="zh-CN" altLang="en-US" dirty="0"/>
          </a:p>
        </p:txBody>
      </p:sp>
      <p:pic>
        <p:nvPicPr>
          <p:cNvPr id="4" name="图片 3" descr="图表, 散点图&#10;&#10;描述已自动生成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153" y="1548618"/>
            <a:ext cx="5841157" cy="2126674"/>
          </a:xfrm>
          <a:prstGeom prst="rect">
            <a:avLst/>
          </a:prstGeom>
        </p:spPr>
      </p:pic>
      <p:pic>
        <p:nvPicPr>
          <p:cNvPr id="3" name="图片 2" descr="图表, 散点图&#10;&#10;描述已自动生成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56" y="4270155"/>
            <a:ext cx="5854791" cy="2134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图片 4" descr="图表&#10;&#10;描述已自动生成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8179" y="2727142"/>
            <a:ext cx="6304683" cy="22900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4259451" y="1577253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华文中宋" panose="02010600040101010101" pitchFamily="2" charset="-122"/>
                <a:cs typeface="Arial" panose="020B0604020202020204"/>
                <a:sym typeface="Arial" panose="020B0604020202020204"/>
              </a:rPr>
              <a:t>X-ray binary</a:t>
            </a:r>
            <a:endParaRPr kumimoji="1" lang="zh-CN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华文中宋" panose="0201060004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897365" y="2727142"/>
            <a:ext cx="1986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华文中宋" panose="02010600040101010101" pitchFamily="2" charset="-122"/>
                <a:cs typeface="Arial" panose="020B0604020202020204"/>
                <a:sym typeface="Arial" panose="020B0604020202020204"/>
              </a:rPr>
              <a:t>Seyfert</a:t>
            </a: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华文中宋" panose="02010600040101010101" pitchFamily="2" charset="-122"/>
                <a:cs typeface="Arial" panose="020B0604020202020204"/>
                <a:sym typeface="Arial" panose="020B0604020202020204"/>
              </a:rPr>
              <a:t> galaxy AGN</a:t>
            </a:r>
            <a:endParaRPr kumimoji="1" lang="zh-CN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华文中宋" panose="0201060004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187984" y="4270155"/>
            <a:ext cx="74251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/>
                <a:ea typeface="华文中宋" panose="02010600040101010101" pitchFamily="2" charset="-122"/>
                <a:cs typeface="Arial" panose="020B0604020202020204"/>
                <a:sym typeface="Arial" panose="020B0604020202020204"/>
              </a:rPr>
              <a:t>blazar</a:t>
            </a:r>
            <a:endParaRPr kumimoji="1" lang="zh-CN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ea typeface="华文中宋" panose="02010600040101010101" pitchFamily="2" charset="-122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27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Perspectives on GRB research</a:t>
            </a:r>
            <a:r>
              <a:rPr sz="2500" b="1" dirty="0">
                <a:solidFill>
                  <a:srgbClr val="4F81BD"/>
                </a:solidFill>
              </a:rPr>
              <a:t> </a:t>
            </a: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683340" y="1026218"/>
            <a:ext cx="10808679" cy="5459798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342900" lvl="0" indent="-342900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About 2/3 of the EP fast transients have no significant gamma-ray counterparts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detecting GRB in soft X-ray: follow on the legacy of Beppo-SAX and HETE-2 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previously scarcely detected population, X-ray flash, X-ray rich GRB, …. </a:t>
            </a: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Soft X-ray prompt emission (possible new insight into GRB central engine activity) 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more extended (longer T90)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complicated structure, multiple peaks </a:t>
            </a: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altLang="zh-CN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EP240315a: demonstrating the p</a:t>
            </a: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otential in detecting high-z GRB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defRPr sz="1800"/>
            </a:pPr>
            <a:r>
              <a:rPr lang="en-US" sz="22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faint flux end of known high-z GRB, </a:t>
            </a: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detectable at z~7.5 </a:t>
            </a:r>
            <a:r>
              <a:rPr lang="en-US" sz="18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(Liu Y. et al. 2024,</a:t>
            </a: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18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Levan et al. 2024, </a:t>
            </a:r>
            <a:r>
              <a:rPr lang="en-US" sz="1800" dirty="0" err="1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Gillanders</a:t>
            </a:r>
            <a:r>
              <a:rPr lang="en-US" sz="18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et al. 2024)</a:t>
            </a:r>
          </a:p>
          <a:p>
            <a:pPr marL="800100" lvl="1" indent="-342900">
              <a:lnSpc>
                <a:spcPct val="150000"/>
              </a:lnSpc>
              <a:spcBef>
                <a:spcPts val="0"/>
              </a:spcBef>
              <a:defRPr sz="1800"/>
            </a:pPr>
            <a:endParaRPr lang="en-US" sz="22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 sz="1800"/>
            </a:pPr>
            <a:endParaRPr lang="en-US" sz="22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sz="18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 sz="1800"/>
            </a:pPr>
            <a:endParaRPr lang="en-US" sz="20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indent="-342900">
              <a:lnSpc>
                <a:spcPct val="150000"/>
              </a:lnSpc>
              <a:spcBef>
                <a:spcPts val="0"/>
              </a:spcBef>
              <a:defRPr sz="1800"/>
            </a:pPr>
            <a:endParaRPr lang="en-US" sz="22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lvl="0" indent="0" algn="ctr">
              <a:lnSpc>
                <a:spcPct val="150000"/>
              </a:lnSpc>
              <a:spcBef>
                <a:spcPts val="0"/>
              </a:spcBef>
              <a:buNone/>
              <a:defRPr sz="1800"/>
            </a:pPr>
            <a:endParaRPr lang="en-US" sz="2200" dirty="0">
              <a:solidFill>
                <a:srgbClr val="0070C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342900" lvl="0" indent="-342900">
              <a:lnSpc>
                <a:spcPct val="150000"/>
              </a:lnSpc>
              <a:spcBef>
                <a:spcPts val="0"/>
              </a:spcBef>
              <a:defRPr sz="1800"/>
            </a:pPr>
            <a:endParaRPr sz="2200" dirty="0">
              <a:solidFill>
                <a:srgbClr val="C00000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Shape 45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A7C0DE"/>
                </a:solidFill>
              </a:rPr>
              <a:t>28</a:t>
            </a:fld>
            <a:endParaRPr sz="1400">
              <a:solidFill>
                <a:srgbClr val="A7C0DE"/>
              </a:solidFill>
            </a:endParaRPr>
          </a:p>
        </p:txBody>
      </p:sp>
      <p:pic>
        <p:nvPicPr>
          <p:cNvPr id="463" name="image97.gif"/>
          <p:cNvPicPr/>
          <p:nvPr/>
        </p:nvPicPr>
        <p:blipFill>
          <a:blip r:embed="rId5"/>
          <a:srcRect l="18518" t="25709" r="15822" b="29564"/>
          <a:stretch>
            <a:fillRect/>
          </a:stretch>
        </p:blipFill>
        <p:spPr>
          <a:xfrm>
            <a:off x="6530235" y="4075600"/>
            <a:ext cx="4861786" cy="2483868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460" name="media1.mp4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5540" y="989556"/>
            <a:ext cx="5331912" cy="3106455"/>
          </a:xfrm>
          <a:prstGeom prst="rect">
            <a:avLst/>
          </a:prstGeom>
        </p:spPr>
      </p:pic>
      <p:sp>
        <p:nvSpPr>
          <p:cNvPr id="461" name="Shape 46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22960">
              <a:defRPr sz="2880"/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880" b="1" dirty="0">
                <a:solidFill>
                  <a:srgbClr val="4F81BD"/>
                </a:solidFill>
              </a:rPr>
              <a:t>Observation modes</a:t>
            </a:r>
            <a:endParaRPr sz="2880" b="1" dirty="0">
              <a:solidFill>
                <a:srgbClr val="4F81BD"/>
              </a:solidFill>
            </a:endParaRPr>
          </a:p>
        </p:txBody>
      </p:sp>
      <p:sp>
        <p:nvSpPr>
          <p:cNvPr id="464" name="Shape 464"/>
          <p:cNvSpPr/>
          <p:nvPr/>
        </p:nvSpPr>
        <p:spPr>
          <a:xfrm>
            <a:off x="1939771" y="6107668"/>
            <a:ext cx="2725850" cy="369332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>
                <a:solidFill>
                  <a:srgbClr val="535353"/>
                </a:solidFill>
              </a:defRPr>
            </a:lvl1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 lang="en-US" dirty="0">
                <a:solidFill>
                  <a:schemeClr val="bg1"/>
                </a:solidFill>
              </a:rPr>
              <a:t>Equatorial coordinates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2" name="Shape 452"/>
          <p:cNvSpPr txBox="1"/>
          <p:nvPr/>
        </p:nvSpPr>
        <p:spPr>
          <a:xfrm>
            <a:off x="740085" y="1147091"/>
            <a:ext cx="5318337" cy="5329909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Circular orbit</a:t>
            </a:r>
          </a:p>
          <a:p>
            <a:pPr lvl="1"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Height 592km, period 96min</a:t>
            </a:r>
          </a:p>
          <a:p>
            <a:pPr lvl="1"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inclination angle 29 deg.</a:t>
            </a:r>
          </a:p>
          <a:p>
            <a:pPr lvl="0">
              <a:spcBef>
                <a:spcPts val="500"/>
              </a:spcBef>
            </a:pPr>
            <a:r>
              <a:rPr lang="en-US" altLang="zh-CN" sz="2000" dirty="0">
                <a:solidFill>
                  <a:srgbClr val="3F6797"/>
                </a:solidFill>
                <a:latin typeface="Arial Bold"/>
                <a:ea typeface="Arial Bold"/>
                <a:cs typeface="Arial Bold"/>
                <a:sym typeface="Arial Bold"/>
              </a:rPr>
              <a:t>Observation modes</a:t>
            </a:r>
            <a:endParaRPr lang="en-US" altLang="zh-CN" sz="2000" dirty="0">
              <a:solidFill>
                <a:srgbClr val="0070C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Survey (primary WXT) 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Autonomous follow-up (FXT) </a:t>
            </a:r>
          </a:p>
          <a:p>
            <a:pPr lvl="1"/>
            <a:r>
              <a:rPr lang="en-US" altLang="zh-CN" sz="2000" dirty="0" err="1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(FXT, WXT)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Calibration </a:t>
            </a:r>
          </a:p>
          <a:p>
            <a:r>
              <a:rPr lang="en-US" altLang="zh-CN" sz="20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WXT survey mode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Pointing to night sky 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3 </a:t>
            </a:r>
            <a:r>
              <a:rPr lang="en-US" altLang="zh-CN" sz="2000" dirty="0" err="1">
                <a:solidFill>
                  <a:srgbClr val="535353"/>
                </a:solidFill>
                <a:latin typeface="Arial Bold"/>
              </a:rPr>
              <a:t>pointings</a:t>
            </a:r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/orbit, ~20min each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~ 1/2 sky covered in 3 orbits (~</a:t>
            </a:r>
            <a:r>
              <a:rPr lang="zh-CN" altLang="en-US" sz="2000" dirty="0">
                <a:solidFill>
                  <a:srgbClr val="535353"/>
                </a:solidFill>
                <a:latin typeface="Arial Bold"/>
              </a:rPr>
              <a:t> </a:t>
            </a:r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5 </a:t>
            </a:r>
            <a:r>
              <a:rPr lang="en-US" altLang="zh-CN" sz="2000" dirty="0" err="1">
                <a:solidFill>
                  <a:srgbClr val="535353"/>
                </a:solidFill>
                <a:latin typeface="Arial Bold"/>
              </a:rPr>
              <a:t>hr</a:t>
            </a:r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)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Whole sky coverage in ½ year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 Bold"/>
              </a:rPr>
              <a:t>FXT pointed to pre-selected targets</a:t>
            </a:r>
          </a:p>
          <a:p>
            <a:endParaRPr lang="en-US" altLang="zh-CN" sz="2000" dirty="0">
              <a:solidFill>
                <a:srgbClr val="535353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>
              <a:defRPr sz="1800"/>
            </a:pPr>
            <a:endParaRPr lang="en-US" sz="20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367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4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460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/>
          </p:cNvSpPr>
          <p:nvPr>
            <p:ph type="body" idx="4294967295"/>
          </p:nvPr>
        </p:nvSpPr>
        <p:spPr>
          <a:xfrm>
            <a:off x="777662" y="1172145"/>
            <a:ext cx="10513793" cy="5304855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 lvl="0">
              <a:defRPr sz="1800"/>
            </a:pP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Transient a</a:t>
            </a:r>
            <a:r>
              <a:rPr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lert</a:t>
            </a: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Onboard transient search and trigger unit 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Alert information quick downlink</a:t>
            </a:r>
            <a:r>
              <a:rPr lang="zh-CN" altLang="en-US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： 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minutes</a:t>
            </a:r>
            <a:endParaRPr lang="en-US" altLang="zh-CN" sz="2000" dirty="0">
              <a:solidFill>
                <a:srgbClr val="535353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VHF (CNES/France)</a:t>
            </a:r>
            <a:endParaRPr lang="en-US" sz="1800" dirty="0">
              <a:solidFill>
                <a:srgbClr val="535353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BD system (China)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Alert information: release immediately to the community </a:t>
            </a: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source </a:t>
            </a: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position, flux, time, spectral parameter</a:t>
            </a:r>
            <a:endParaRPr lang="en-US" sz="1800" dirty="0">
              <a:solidFill>
                <a:srgbClr val="535353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lvl="0">
              <a:defRPr sz="1800"/>
            </a:pPr>
            <a:r>
              <a:rPr sz="2200" dirty="0" err="1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</a:t>
            </a:r>
            <a:r>
              <a:rPr lang="en-US" sz="2200" dirty="0" err="1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oO</a:t>
            </a: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command uplink 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Normal (S-band): &lt; 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r>
              <a:rPr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day</a:t>
            </a:r>
            <a:endParaRPr sz="20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Time critical (B</a:t>
            </a: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D) </a:t>
            </a:r>
            <a:r>
              <a:rPr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&lt; 10 min </a:t>
            </a:r>
            <a:endParaRPr lang="en-US" sz="20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r>
              <a:rPr lang="en-US" altLang="zh-CN" sz="22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Science data 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X-band telemetry: it takes about a few hours to reach EPSC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Will be made public (community outside EPST) after proprietary periods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Non-</a:t>
            </a:r>
            <a:r>
              <a:rPr lang="en-US" altLang="zh-CN" sz="20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data: one year</a:t>
            </a:r>
          </a:p>
          <a:p>
            <a:pPr lvl="1"/>
            <a:r>
              <a:rPr lang="en-US" altLang="zh-CN" sz="20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by EP science team: 6 months </a:t>
            </a:r>
          </a:p>
          <a:p>
            <a:pPr lvl="1"/>
            <a:r>
              <a:rPr lang="en-US" altLang="zh-CN" sz="20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by guest observers: released immediately</a:t>
            </a:r>
          </a:p>
          <a:p>
            <a:pPr marL="285750" indent="-285750">
              <a:spcBef>
                <a:spcPts val="400"/>
              </a:spcBef>
              <a:defRPr sz="1800"/>
            </a:pPr>
            <a:endParaRPr sz="22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A7C0DE"/>
                </a:solidFill>
              </a:rPr>
              <a:t>29</a:t>
            </a:fld>
            <a:endParaRPr sz="1400">
              <a:solidFill>
                <a:srgbClr val="A7C0DE"/>
              </a:solidFill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Alerts of transients, </a:t>
            </a:r>
            <a:r>
              <a:rPr lang="en-US" sz="2500" b="1" dirty="0" err="1">
                <a:solidFill>
                  <a:srgbClr val="4F81BD"/>
                </a:solidFill>
              </a:rPr>
              <a:t>ToO</a:t>
            </a:r>
            <a:r>
              <a:rPr lang="en-US" sz="2500" b="1" dirty="0">
                <a:solidFill>
                  <a:srgbClr val="4F81BD"/>
                </a:solidFill>
              </a:rPr>
              <a:t> &amp; data</a:t>
            </a:r>
            <a:r>
              <a:rPr lang="en-US" dirty="0"/>
              <a:t> </a:t>
            </a:r>
            <a:endParaRPr sz="2500" b="1" dirty="0">
              <a:solidFill>
                <a:srgbClr val="4F81BD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731" y="2149397"/>
            <a:ext cx="6183762" cy="3860985"/>
          </a:xfrm>
          <a:prstGeom prst="rect">
            <a:avLst/>
          </a:prstGeom>
        </p:spPr>
      </p:pic>
      <p:sp>
        <p:nvSpPr>
          <p:cNvPr id="374" name="Shape 37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375" name="Shape 3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Instruments &amp; </a:t>
            </a:r>
            <a:r>
              <a:rPr lang="en-US" sz="2500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spacecraft</a:t>
            </a:r>
            <a:endParaRPr sz="2500" b="1" dirty="0">
              <a:solidFill>
                <a:srgbClr val="4F81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7" name="Shape 377"/>
          <p:cNvSpPr/>
          <p:nvPr/>
        </p:nvSpPr>
        <p:spPr>
          <a:xfrm>
            <a:off x="723177" y="1110511"/>
            <a:ext cx="3479581" cy="707886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Wide-field X-ray Telescope 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WXT (12 modules)</a:t>
            </a:r>
          </a:p>
        </p:txBody>
      </p:sp>
      <p:pic>
        <p:nvPicPr>
          <p:cNvPr id="378" name="image81.jpg" descr="u=87297524,287811907&amp;fm=21&amp;gp=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039547" y="1560335"/>
            <a:ext cx="447368" cy="3193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79" name="Shape 379"/>
          <p:cNvSpPr/>
          <p:nvPr/>
        </p:nvSpPr>
        <p:spPr>
          <a:xfrm>
            <a:off x="5273395" y="2699160"/>
            <a:ext cx="985737" cy="801075"/>
          </a:xfrm>
          <a:prstGeom prst="line">
            <a:avLst/>
          </a:prstGeom>
          <a:ln w="19050">
            <a:solidFill>
              <a:srgbClr val="00B050"/>
            </a:solidFill>
            <a:round/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pic>
        <p:nvPicPr>
          <p:cNvPr id="380" name="image3.tif"/>
          <p:cNvPicPr/>
          <p:nvPr/>
        </p:nvPicPr>
        <p:blipFill>
          <a:blip r:embed="rId4"/>
          <a:stretch>
            <a:fillRect/>
          </a:stretch>
        </p:blipFill>
        <p:spPr>
          <a:xfrm>
            <a:off x="4140249" y="4315019"/>
            <a:ext cx="750084" cy="3273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381" name="image82.tif"/>
          <p:cNvPicPr/>
          <p:nvPr/>
        </p:nvPicPr>
        <p:blipFill>
          <a:blip r:embed="rId5"/>
          <a:stretch>
            <a:fillRect/>
          </a:stretch>
        </p:blipFill>
        <p:spPr>
          <a:xfrm flipH="1">
            <a:off x="4899319" y="4281127"/>
            <a:ext cx="475733" cy="35680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2" name="Shape 382"/>
          <p:cNvSpPr/>
          <p:nvPr/>
        </p:nvSpPr>
        <p:spPr>
          <a:xfrm flipV="1">
            <a:off x="5260481" y="3500234"/>
            <a:ext cx="1216033" cy="1348327"/>
          </a:xfrm>
          <a:prstGeom prst="line">
            <a:avLst/>
          </a:prstGeom>
          <a:ln w="19050">
            <a:solidFill>
              <a:srgbClr val="00B050"/>
            </a:solidFill>
            <a:round/>
            <a:tailEnd type="triangle"/>
          </a:ln>
        </p:spPr>
        <p:txBody>
          <a:bodyPr lIns="0" tIns="0" rIns="0" bIns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Helvetica"/>
              <a:sym typeface="Helvetica"/>
            </a:endParaRPr>
          </a:p>
        </p:txBody>
      </p:sp>
      <p:pic>
        <p:nvPicPr>
          <p:cNvPr id="383" name="image81.jpg" descr="u=87297524,287811907&amp;fm=21&amp;gp=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3595011" y="4301137"/>
            <a:ext cx="475733" cy="32001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384" name="Shape 384"/>
          <p:cNvSpPr/>
          <p:nvPr/>
        </p:nvSpPr>
        <p:spPr>
          <a:xfrm>
            <a:off x="675515" y="3869583"/>
            <a:ext cx="3692995" cy="667332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Follow-up X-ray Telescope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FXT (2 units)</a:t>
            </a:r>
          </a:p>
        </p:txBody>
      </p:sp>
      <p:sp>
        <p:nvSpPr>
          <p:cNvPr id="385" name="Shape 385"/>
          <p:cNvSpPr/>
          <p:nvPr/>
        </p:nvSpPr>
        <p:spPr>
          <a:xfrm>
            <a:off x="757704" y="1929442"/>
            <a:ext cx="4502777" cy="1538883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L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obster-eye MPO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+ CMOS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FoV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: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~3,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600 sq deg (1.1 </a:t>
            </a: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sr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B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and: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0.5 – 4 keV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R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esolution: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~ 5’ (FWHM)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ensitivity: </a:t>
            </a:r>
            <a:r>
              <a:rPr kumimoji="0" lang="zh-CN" alt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~1mCrab @1ks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386" name="Shape 386"/>
          <p:cNvSpPr/>
          <p:nvPr/>
        </p:nvSpPr>
        <p:spPr>
          <a:xfrm>
            <a:off x="744791" y="4665057"/>
            <a:ext cx="4515691" cy="1538883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Wolter-1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+ </a:t>
            </a:r>
            <a:r>
              <a:rPr kumimoji="0" lang="en-U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pn</a:t>
            </a:r>
            <a:r>
              <a:rPr lang="en-US" sz="2000" dirty="0">
                <a:solidFill>
                  <a:srgbClr val="808080"/>
                </a:solidFill>
                <a:latin typeface="Arial Bold"/>
                <a:ea typeface="Arial Bold"/>
                <a:cs typeface="Arial Bold"/>
                <a:sym typeface="Arial Bold"/>
              </a:rPr>
              <a:t>-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CCD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(</a:t>
            </a:r>
            <a:r>
              <a:rPr lang="en-US" sz="2000" dirty="0" err="1">
                <a:solidFill>
                  <a:srgbClr val="808080"/>
                </a:solidFill>
                <a:latin typeface="Arial Bold"/>
                <a:ea typeface="Arial Bold"/>
                <a:cs typeface="Arial Bold"/>
                <a:sym typeface="Arial Bold"/>
              </a:rPr>
              <a:t>eROSITA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) 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FoV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:  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~1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deg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B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and: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0.3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-10keV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R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esolution: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24</a:t>
            </a: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”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(HPD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,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on-axis)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4BACC6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0" cap="none" spc="0" normalizeH="0" baseline="0" noProof="0" dirty="0" err="1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Effe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. area: 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~300 cm</a:t>
            </a:r>
            <a:r>
              <a:rPr kumimoji="0" lang="en-US" altLang="zh-CN" sz="2000" b="0" i="0" u="none" strike="noStrike" kern="0" cap="none" spc="0" normalizeH="0" baseline="3000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2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4BACC6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 @1keV (x 2 units) 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3666226" y="6450112"/>
            <a:ext cx="6419186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Yuan, et al. 2022 </a:t>
            </a:r>
            <a:r>
              <a:rPr kumimoji="0" lang="en-US" altLang="zh-CN" sz="1400" b="0" i="1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 pitchFamily="2" charset="0"/>
                <a:cs typeface="Arial" panose="020B0604020202020204"/>
                <a:sym typeface="Arial" panose="020B0604020202020204"/>
              </a:rPr>
              <a:t>Handbook of X-ray and Gamma-ray Astrophysics</a:t>
            </a:r>
          </a:p>
        </p:txBody>
      </p:sp>
      <p:sp>
        <p:nvSpPr>
          <p:cNvPr id="9" name="Shape 387"/>
          <p:cNvSpPr/>
          <p:nvPr/>
        </p:nvSpPr>
        <p:spPr>
          <a:xfrm>
            <a:off x="8367135" y="3389543"/>
            <a:ext cx="3157429" cy="923330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On-board data processing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Quick slew &amp; autonomous follow-up</a:t>
            </a:r>
          </a:p>
        </p:txBody>
      </p:sp>
      <p:sp>
        <p:nvSpPr>
          <p:cNvPr id="10" name="Shape 389"/>
          <p:cNvSpPr/>
          <p:nvPr/>
        </p:nvSpPr>
        <p:spPr>
          <a:xfrm>
            <a:off x="8353939" y="2989352"/>
            <a:ext cx="1731473" cy="40011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2000">
                <a:solidFill>
                  <a:srgbClr val="3F6797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kumimoji="0" sz="2000" b="0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sym typeface="Arial Bold"/>
              </a:rPr>
              <a:t>Spacecraft</a:t>
            </a:r>
          </a:p>
        </p:txBody>
      </p:sp>
      <p:sp>
        <p:nvSpPr>
          <p:cNvPr id="12" name="Shape 387"/>
          <p:cNvSpPr/>
          <p:nvPr/>
        </p:nvSpPr>
        <p:spPr>
          <a:xfrm>
            <a:off x="8367135" y="5169521"/>
            <a:ext cx="3156506" cy="923330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X</a:t>
            </a:r>
            <a:r>
              <a:rPr kumimoji="0" lang="en-US" altLang="zh-CN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/S-band (several hours)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BD (down/up-link; minutes)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VHF (down-link; minutes)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13" name="Shape 389"/>
          <p:cNvSpPr/>
          <p:nvPr/>
        </p:nvSpPr>
        <p:spPr>
          <a:xfrm>
            <a:off x="8327376" y="4753081"/>
            <a:ext cx="1776106" cy="40011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>
            <a:lvl1pPr>
              <a:defRPr sz="2000">
                <a:solidFill>
                  <a:srgbClr val="3F6797"/>
                </a:solidFill>
                <a:latin typeface="Arial Bold"/>
                <a:ea typeface="Arial Bold"/>
                <a:cs typeface="Arial Bold"/>
                <a:sym typeface="Arial Bold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sym typeface="Arial Bold"/>
              </a:rPr>
              <a:t>Telemetry</a:t>
            </a: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3F6797"/>
              </a:solidFill>
              <a:effectLst/>
              <a:uLnTx/>
              <a:uFillTx/>
              <a:latin typeface="Arial Bold"/>
              <a:sym typeface="Arial Bold"/>
            </a:endParaRPr>
          </a:p>
        </p:txBody>
      </p:sp>
      <p:pic>
        <p:nvPicPr>
          <p:cNvPr id="14" name="image81.jpg" descr="u=87297524,287811907&amp;fm=21&amp;gp=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9788546" y="4815522"/>
            <a:ext cx="459457" cy="30906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5" name="image3.tif"/>
          <p:cNvPicPr/>
          <p:nvPr/>
        </p:nvPicPr>
        <p:blipFill>
          <a:blip r:embed="rId4"/>
          <a:stretch>
            <a:fillRect/>
          </a:stretch>
        </p:blipFill>
        <p:spPr>
          <a:xfrm>
            <a:off x="10295258" y="4832062"/>
            <a:ext cx="750084" cy="3273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36975" y="4848561"/>
            <a:ext cx="400974" cy="267316"/>
          </a:xfrm>
          <a:prstGeom prst="rect">
            <a:avLst/>
          </a:prstGeom>
        </p:spPr>
      </p:pic>
      <p:pic>
        <p:nvPicPr>
          <p:cNvPr id="17" name="image81.jpg" descr="u=87297524,287811907&amp;fm=21&amp;gp=0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11048734" y="3018617"/>
            <a:ext cx="447368" cy="31939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文本框 1"/>
          <p:cNvSpPr txBox="1"/>
          <p:nvPr/>
        </p:nvSpPr>
        <p:spPr>
          <a:xfrm>
            <a:off x="7755624" y="2345791"/>
            <a:ext cx="4019280" cy="33855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en-US" altLang="zh-CN" sz="1600" dirty="0">
                <a:solidFill>
                  <a:srgbClr val="595959"/>
                </a:solidFill>
                <a:latin typeface="Arial Bold"/>
              </a:rPr>
              <a:t>WXT mirror &amp; CMOS detectors (1 module)</a:t>
            </a:r>
            <a:endParaRPr lang="zh-CN" altLang="en-US" sz="1600" dirty="0">
              <a:solidFill>
                <a:srgbClr val="595959"/>
              </a:solidFill>
              <a:latin typeface="Arial Bold"/>
            </a:endParaRPr>
          </a:p>
        </p:txBody>
      </p:sp>
      <p:pic>
        <p:nvPicPr>
          <p:cNvPr id="4" name="image83.png"/>
          <p:cNvPicPr/>
          <p:nvPr/>
        </p:nvPicPr>
        <p:blipFill>
          <a:blip r:embed="rId7"/>
          <a:stretch>
            <a:fillRect/>
          </a:stretch>
        </p:blipFill>
        <p:spPr>
          <a:xfrm>
            <a:off x="7791719" y="1004378"/>
            <a:ext cx="1716603" cy="134152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image85.png"/>
          <p:cNvPicPr/>
          <p:nvPr/>
        </p:nvPicPr>
        <p:blipFill>
          <a:blip r:embed="rId8"/>
          <a:stretch>
            <a:fillRect/>
          </a:stretch>
        </p:blipFill>
        <p:spPr>
          <a:xfrm>
            <a:off x="9746924" y="1000492"/>
            <a:ext cx="1776716" cy="1355876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pic>
        <p:nvPicPr>
          <p:cNvPr id="11" name="image3.tif"/>
          <p:cNvPicPr/>
          <p:nvPr/>
        </p:nvPicPr>
        <p:blipFill>
          <a:blip r:embed="rId4"/>
          <a:stretch>
            <a:fillRect/>
          </a:stretch>
        </p:blipFill>
        <p:spPr>
          <a:xfrm>
            <a:off x="4509954" y="1551934"/>
            <a:ext cx="750084" cy="327310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>
            <a:spLocks noGrp="1"/>
          </p:cNvSpPr>
          <p:nvPr>
            <p:ph type="body" idx="4294967295"/>
          </p:nvPr>
        </p:nvSpPr>
        <p:spPr>
          <a:xfrm>
            <a:off x="777662" y="1172145"/>
            <a:ext cx="10513793" cy="5304855"/>
          </a:xfrm>
          <a:prstGeom prst="rect">
            <a:avLst/>
          </a:prstGeom>
        </p:spPr>
        <p:txBody>
          <a:bodyPr lIns="0" tIns="0" rIns="0" bIns="0">
            <a:normAutofit fontScale="92500" lnSpcReduction="10000"/>
          </a:bodyPr>
          <a:lstStyle/>
          <a:p>
            <a:pPr lvl="0">
              <a:defRPr sz="1800"/>
            </a:pP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Transient a</a:t>
            </a:r>
            <a:r>
              <a:rPr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lert</a:t>
            </a: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Onboard transient search and trigger unit 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Alert information quick downlink</a:t>
            </a:r>
            <a:r>
              <a:rPr lang="zh-CN" altLang="en-US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： 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minutes</a:t>
            </a:r>
            <a:endParaRPr lang="en-US" altLang="zh-CN" sz="2000" dirty="0">
              <a:solidFill>
                <a:srgbClr val="535353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VHF (CNES/France)</a:t>
            </a:r>
            <a:endParaRPr lang="en-US" sz="1800" dirty="0">
              <a:solidFill>
                <a:srgbClr val="535353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BD system (China)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Alerts info: release immediately to community</a:t>
            </a:r>
            <a:r>
              <a:rPr lang="zh-CN" altLang="en-US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(we’re working toward reducing latency)</a:t>
            </a:r>
            <a:r>
              <a:rPr lang="zh-CN" altLang="en-US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</a:p>
          <a:p>
            <a:pPr marL="1162050" lvl="2" indent="-285750">
              <a:spcBef>
                <a:spcPts val="40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source </a:t>
            </a:r>
            <a:r>
              <a:rPr lang="en-US" altLang="zh-CN" sz="18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position, flux, time, spectral parameter</a:t>
            </a:r>
            <a:endParaRPr lang="en-US" sz="1800" dirty="0">
              <a:solidFill>
                <a:srgbClr val="535353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lvl="0">
              <a:defRPr sz="1800"/>
            </a:pPr>
            <a:r>
              <a:rPr sz="2200" dirty="0" err="1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</a:t>
            </a:r>
            <a:r>
              <a:rPr lang="en-US" sz="2200" dirty="0" err="1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oO</a:t>
            </a:r>
            <a:r>
              <a:rPr lang="en-US"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sz="22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command uplink </a:t>
            </a: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Normal (S-band): &lt; 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1</a:t>
            </a:r>
            <a:r>
              <a:rPr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day</a:t>
            </a:r>
            <a:endParaRPr sz="20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742950" lvl="1" indent="-285750">
              <a:spcBef>
                <a:spcPts val="400"/>
              </a:spcBef>
              <a:defRPr sz="1800"/>
            </a:pPr>
            <a:r>
              <a:rPr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Time critical (B</a:t>
            </a: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D) </a:t>
            </a:r>
            <a:r>
              <a:rPr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&lt; 10 min </a:t>
            </a:r>
            <a:endParaRPr lang="en-US" sz="20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r>
              <a:rPr lang="en-US" altLang="zh-CN" sz="22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Science data 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X-band telemetry: it takes about a few hours to reach EPSC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Will be made public (community outside EPST) after proprietary periods</a:t>
            </a:r>
          </a:p>
          <a:p>
            <a:pPr lvl="1"/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Non-</a:t>
            </a:r>
            <a:r>
              <a:rPr lang="en-US" altLang="zh-CN" sz="20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data: one year</a:t>
            </a:r>
          </a:p>
          <a:p>
            <a:pPr lvl="1"/>
            <a:r>
              <a:rPr lang="en-US" altLang="zh-CN" sz="20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by EP science team: 6 months </a:t>
            </a:r>
          </a:p>
          <a:p>
            <a:pPr lvl="1"/>
            <a:r>
              <a:rPr lang="en-US" altLang="zh-CN" sz="20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ToO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</a:rPr>
              <a:t> by guest observers: released immediately</a:t>
            </a:r>
          </a:p>
          <a:p>
            <a:pPr marL="285750" indent="-285750">
              <a:spcBef>
                <a:spcPts val="400"/>
              </a:spcBef>
              <a:defRPr sz="1800"/>
            </a:pPr>
            <a:endParaRPr sz="2200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Shape 45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sz="1400">
                <a:solidFill>
                  <a:srgbClr val="A7C0DE"/>
                </a:solidFill>
              </a:rPr>
              <a:t>30</a:t>
            </a:fld>
            <a:endParaRPr sz="1400">
              <a:solidFill>
                <a:srgbClr val="A7C0DE"/>
              </a:solidFill>
            </a:endParaRPr>
          </a:p>
        </p:txBody>
      </p:sp>
      <p:sp>
        <p:nvSpPr>
          <p:cNvPr id="455" name="Shape 4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Alerts of transients, </a:t>
            </a:r>
            <a:r>
              <a:rPr lang="en-US" sz="2500" b="1" dirty="0" err="1">
                <a:solidFill>
                  <a:srgbClr val="4F81BD"/>
                </a:solidFill>
              </a:rPr>
              <a:t>ToO</a:t>
            </a:r>
            <a:r>
              <a:rPr lang="en-US" sz="2500" b="1" dirty="0">
                <a:solidFill>
                  <a:srgbClr val="4F81BD"/>
                </a:solidFill>
              </a:rPr>
              <a:t> &amp; data</a:t>
            </a:r>
            <a:r>
              <a:rPr lang="en-US" dirty="0"/>
              <a:t> </a:t>
            </a:r>
            <a:endParaRPr sz="2500" b="1" dirty="0">
              <a:solidFill>
                <a:srgbClr val="4F81BD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EP data and information flows </a:t>
            </a:r>
            <a:endParaRPr kumimoji="1"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1548581" y="1152448"/>
            <a:ext cx="8141109" cy="5602313"/>
            <a:chOff x="125016" y="1338545"/>
            <a:chExt cx="7483152" cy="528687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35360" y="1338545"/>
              <a:ext cx="7272808" cy="5286874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>
            <a:xfrm>
              <a:off x="125016" y="3252515"/>
              <a:ext cx="2946648" cy="233672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zh-CN" altLang="en-US"/>
            </a:p>
          </p:txBody>
        </p:sp>
      </p:grpSp>
      <p:sp>
        <p:nvSpPr>
          <p:cNvPr id="14" name="矩形 13"/>
          <p:cNvSpPr/>
          <p:nvPr/>
        </p:nvSpPr>
        <p:spPr>
          <a:xfrm>
            <a:off x="6773425" y="4365062"/>
            <a:ext cx="2328863" cy="1091607"/>
          </a:xfrm>
          <a:prstGeom prst="rect">
            <a:avLst/>
          </a:prstGeom>
          <a:solidFill>
            <a:schemeClr val="bg1">
              <a:alpha val="0"/>
            </a:schemeClr>
          </a:solidFill>
          <a:ln w="25400" cap="flat">
            <a:solidFill>
              <a:srgbClr val="C00000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kumimoji="0" lang="zh-CN" alt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7664796" y="4910865"/>
            <a:ext cx="1007268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kumimoji="0" lang="en-US" altLang="zh-CN" sz="1800" b="0" i="0" u="none" strike="noStrike" cap="none" spc="0" normalizeH="0" baseline="0" dirty="0">
                <a:ln>
                  <a:noFill/>
                </a:ln>
                <a:solidFill>
                  <a:srgbClr val="C00000"/>
                </a:solidFill>
                <a:effectLst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EPSC</a:t>
            </a:r>
            <a:endParaRPr kumimoji="0" lang="zh-CN" altLang="en-US" sz="1800" b="0" i="0" u="none" strike="noStrike" cap="none" spc="0" normalizeH="0" baseline="0" dirty="0">
              <a:ln>
                <a:noFill/>
              </a:ln>
              <a:solidFill>
                <a:srgbClr val="C00000"/>
              </a:solidFill>
              <a:effectLst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EP main web page at NAOC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4029" y="1077081"/>
            <a:ext cx="8066314" cy="55269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alphaModFix amt="42000"/>
          </a:blip>
          <a:stretch>
            <a:fillRect/>
          </a:stretch>
        </p:blipFill>
        <p:spPr>
          <a:xfrm>
            <a:off x="2341424" y="1747270"/>
            <a:ext cx="4876801" cy="3174400"/>
          </a:xfrm>
          <a:prstGeom prst="rect">
            <a:avLst/>
          </a:prstGeom>
        </p:spPr>
      </p:pic>
      <p:sp>
        <p:nvSpPr>
          <p:cNvPr id="365" name="Shape 36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33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366" name="Shape 3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>
                <a:solidFill>
                  <a:srgbClr val="4F81BD"/>
                </a:solidFill>
              </a:rPr>
              <a:t>Main science objectives</a:t>
            </a:r>
          </a:p>
        </p:txBody>
      </p:sp>
      <p:sp>
        <p:nvSpPr>
          <p:cNvPr id="367" name="Shape 367"/>
          <p:cNvSpPr/>
          <p:nvPr/>
        </p:nvSpPr>
        <p:spPr>
          <a:xfrm>
            <a:off x="859514" y="3109621"/>
            <a:ext cx="7721623" cy="1015663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Discover otherwise quiescent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black holes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at almost all astrophysical mass scales and other compact objects by capturing their transient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X-ray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flares     </a:t>
            </a:r>
          </a:p>
        </p:txBody>
      </p:sp>
      <p:sp>
        <p:nvSpPr>
          <p:cNvPr id="368" name="Shape 368"/>
          <p:cNvSpPr/>
          <p:nvPr/>
        </p:nvSpPr>
        <p:spPr>
          <a:xfrm>
            <a:off x="859514" y="4921670"/>
            <a:ext cx="7721621" cy="1015663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</p:spPr>
        <p:txBody>
          <a:bodyPr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Detect and </a:t>
            </a:r>
            <a:r>
              <a:rPr kumimoji="0" sz="22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localise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the electromagnetic-wave sources of 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E46C0A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gravitational-wave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events by synergy with gravitational-wave detectors</a:t>
            </a:r>
          </a:p>
        </p:txBody>
      </p:sp>
      <p:sp>
        <p:nvSpPr>
          <p:cNvPr id="369" name="Shape 369"/>
          <p:cNvSpPr/>
          <p:nvPr/>
        </p:nvSpPr>
        <p:spPr>
          <a:xfrm>
            <a:off x="859514" y="1340520"/>
            <a:ext cx="7721626" cy="1015663"/>
          </a:xfrm>
          <a:prstGeom prst="rect">
            <a:avLst/>
          </a:prstGeom>
          <a:solidFill>
            <a:srgbClr val="FFFFFF"/>
          </a:solidFill>
          <a:ln w="12700">
            <a:solidFill>
              <a:srgbClr val="A7C0DE"/>
            </a:solidFill>
            <a:miter/>
          </a:ln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535353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Systematic survey of soft X-ray transients and variability of X-ray sources </a:t>
            </a:r>
            <a:r>
              <a:rPr kumimoji="0" lang="en-US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with unprecedented</a:t>
            </a:r>
            <a:r>
              <a:rPr kumimoji="0" sz="22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combination of sensitivity and cadence </a:t>
            </a:r>
          </a:p>
        </p:txBody>
      </p:sp>
      <p:pic>
        <p:nvPicPr>
          <p:cNvPr id="370" name="image78.jpg" descr="SN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9159929" y="1338558"/>
            <a:ext cx="1876372" cy="1221531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371" name="image79.png" descr="BH-tidal-disrup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9159929" y="3075445"/>
            <a:ext cx="1876371" cy="1234508"/>
          </a:xfrm>
          <a:prstGeom prst="rect">
            <a:avLst/>
          </a:prstGeom>
          <a:ln w="12700">
            <a:miter lim="400000"/>
            <a:headEnd/>
            <a:tailEnd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372" name="image40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8835215" y="4884001"/>
            <a:ext cx="3125241" cy="1200329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8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853506" y="3905877"/>
            <a:ext cx="2151852" cy="193047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22" name="image85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4260502" y="3943249"/>
            <a:ext cx="2420497" cy="188654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6440" y="4031806"/>
            <a:ext cx="2690084" cy="14905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500" b="1" dirty="0">
                <a:solidFill>
                  <a:srgbClr val="4F81BD"/>
                </a:solidFill>
              </a:rPr>
              <a:t>Wide-field X-ray Telescope</a:t>
            </a:r>
            <a:endParaRPr kumimoji="1"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781" y="1175493"/>
            <a:ext cx="1920437" cy="24911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3178355" y="2373282"/>
            <a:ext cx="1412526" cy="369332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cs typeface="Arial" panose="020B0604020202020204"/>
                <a:sym typeface="Candara"/>
              </a:rPr>
              <a:t>one module 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225" y="1003709"/>
            <a:ext cx="2598130" cy="2739147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4906398" y="3295593"/>
            <a:ext cx="1597202" cy="307777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Bold"/>
                <a:cs typeface="Arial" panose="020B0604020202020204"/>
                <a:sym typeface="Candara"/>
              </a:rPr>
              <a:t>Flight model </a:t>
            </a:r>
            <a:r>
              <a:rPr lang="en-US" altLang="zh-CN" sz="1400" dirty="0">
                <a:solidFill>
                  <a:schemeClr val="bg1"/>
                </a:solidFill>
                <a:latin typeface="Arial Bold"/>
                <a:sym typeface="Candara"/>
              </a:rPr>
              <a:t>17kg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33319" y="3838250"/>
            <a:ext cx="1597202" cy="16732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44208" y="1187954"/>
            <a:ext cx="1597202" cy="168867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00777" y="1113377"/>
            <a:ext cx="1354233" cy="178150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7333315" y="5609197"/>
            <a:ext cx="2306207" cy="73866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Instrument scientist &amp;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lead of CMOS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Zhxing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Ling (NAO/CAS)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444208" y="2926262"/>
            <a:ext cx="2195314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Lead of LE mirrors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Chen Zhang (NAO/CAS)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639523" y="2911674"/>
            <a:ext cx="2048600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WXT chief designer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Xiaojin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Sun (SITP/CAS)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9" name="Shape 374"/>
          <p:cNvSpPr>
            <a:spLocks noGrp="1"/>
          </p:cNvSpPr>
          <p:nvPr>
            <p:ph type="sldNum" sz="quarter" idx="2"/>
          </p:nvPr>
        </p:nvSpPr>
        <p:spPr>
          <a:xfrm>
            <a:off x="8966200" y="6156959"/>
            <a:ext cx="2844800" cy="320041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34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690343" y="5616946"/>
            <a:ext cx="2306207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MA engineer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Yanfeng Dai (NAO)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85786" y="3905877"/>
            <a:ext cx="1365115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mirror assembly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403277" y="3901233"/>
            <a:ext cx="1195197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detector array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Shape 480"/>
          <p:cNvSpPr txBox="1"/>
          <p:nvPr/>
        </p:nvSpPr>
        <p:spPr>
          <a:xfrm>
            <a:off x="817560" y="5898685"/>
            <a:ext cx="2971398" cy="786934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/>
              <a:buNone/>
              <a:defRPr sz="1800"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MPO plates (developed by NNVT jointly with NAO/CAS)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/>
              <a:buNone/>
              <a:defRPr sz="1800"/>
            </a:pPr>
            <a:r>
              <a:rPr lang="en-US" altLang="zh-CN" sz="14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41mm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cs typeface="Arial" panose="020B0604020202020204"/>
                <a:sym typeface="Candara"/>
              </a:rPr>
              <a:t>x 41mm</a:t>
            </a:r>
            <a:r>
              <a:rPr lang="en-US" altLang="zh-CN" sz="14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each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C6D9F1"/>
              </a:buClr>
              <a:buSzPct val="63000"/>
              <a:buFont typeface="Wingdings"/>
              <a:buNone/>
              <a:defRPr sz="1800"/>
            </a:pPr>
            <a:endParaRPr kumimoji="0" lang="en-US" altLang="zh-CN" sz="18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文本框 22"/>
              <p:cNvSpPr txBox="1"/>
              <p:nvPr/>
            </p:nvSpPr>
            <p:spPr>
              <a:xfrm>
                <a:off x="4267969" y="5767719"/>
                <a:ext cx="2529131" cy="93102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45719" tIns="45719" rIns="45719" bIns="45719" numCol="1" spcCol="38100" rtlCol="0" anchor="t">
                <a:spAutoFit/>
              </a:bodyPr>
              <a:lstStyle/>
              <a:p>
                <a:pPr marR="0" lvl="0" algn="l" defTabSz="914400" rtl="0" eaLnBrk="1" fontAlgn="auto" latinLnBrk="1" hangingPunct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C6D9F1"/>
                  </a:buClr>
                  <a:buSzPct val="63000"/>
                  <a:defRPr sz="1800"/>
                </a:pPr>
                <a:r>
                  <a:rPr kumimoji="0" lang="en-US" altLang="zh-C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35353"/>
                    </a:solidFill>
                    <a:effectLst/>
                    <a:uLnTx/>
                    <a:uFillTx/>
                    <a:latin typeface="Arial Bold"/>
                    <a:cs typeface="Arial" panose="020B0604020202020204"/>
                    <a:sym typeface="Candara"/>
                  </a:rPr>
                  <a:t>BI CMOS sensors </a:t>
                </a:r>
              </a:p>
              <a:p>
                <a:pPr marR="0" lvl="0" algn="l" defTabSz="914400" rtl="0" eaLnBrk="1" fontAlgn="auto" latinLnBrk="1" hangingPunct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C6D9F1"/>
                  </a:buClr>
                  <a:buSzPct val="63000"/>
                  <a:defRPr sz="1800"/>
                </a:pPr>
                <a:r>
                  <a:rPr kumimoji="0" lang="en-US" altLang="zh-C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35353"/>
                    </a:solidFill>
                    <a:effectLst/>
                    <a:uLnTx/>
                    <a:uFillTx/>
                    <a:latin typeface="Arial Bold"/>
                    <a:cs typeface="Arial" panose="020B0604020202020204"/>
                    <a:sym typeface="Candara"/>
                  </a:rPr>
                  <a:t>Time resolution 50ms</a:t>
                </a:r>
              </a:p>
              <a:p>
                <a:pPr marR="0" lvl="0" algn="l" defTabSz="914400" rtl="0" eaLnBrk="1" fontAlgn="auto" latinLnBrk="1" hangingPunct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C6D9F1"/>
                  </a:buClr>
                  <a:buSzPct val="63000"/>
                  <a:defRPr sz="18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altLang="zh-CN" sz="14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Candara"/>
                      </a:rPr>
                      <m:t>Δ</m:t>
                    </m:r>
                  </m:oMath>
                </a14:m>
                <a:r>
                  <a:rPr kumimoji="0" lang="en-US" altLang="zh-CN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35353"/>
                    </a:solidFill>
                    <a:effectLst/>
                    <a:uLnTx/>
                    <a:uFillTx/>
                    <a:latin typeface="Arial Bold"/>
                    <a:cs typeface="Arial" panose="020B0604020202020204"/>
                    <a:sym typeface="Candara"/>
                  </a:rPr>
                  <a:t>E ~ 122eV @1.25keV</a:t>
                </a:r>
              </a:p>
            </p:txBody>
          </p:sp>
        </mc:Choice>
        <mc:Fallback xmlns="">
          <p:sp>
            <p:nvSpPr>
              <p:cNvPr id="23" name="文本框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7969" y="5767719"/>
                <a:ext cx="2529131" cy="931022"/>
              </a:xfrm>
              <a:prstGeom prst="rect">
                <a:avLst/>
              </a:prstGeom>
              <a:blipFill rotWithShape="1">
                <a:blip r:embed="rId12"/>
                <a:stretch>
                  <a:fillRect l="-5" t="-2" r="2" b="14"/>
                </a:stretch>
              </a:blipFill>
              <a:ln w="12700" cap="flat">
                <a:noFill/>
                <a:miter lim="400000"/>
              </a:ln>
              <a:effectLst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2595" y="1189034"/>
            <a:ext cx="1384483" cy="1668838"/>
          </a:xfrm>
          <a:prstGeom prst="rect">
            <a:avLst/>
          </a:prstGeom>
        </p:spPr>
      </p:pic>
      <p:sp>
        <p:nvSpPr>
          <p:cNvPr id="450" name="Shape 450"/>
          <p:cNvSpPr>
            <a:spLocks noGrp="1"/>
          </p:cNvSpPr>
          <p:nvPr>
            <p:ph type="body" idx="4294967295"/>
          </p:nvPr>
        </p:nvSpPr>
        <p:spPr>
          <a:xfrm>
            <a:off x="609600" y="1104228"/>
            <a:ext cx="4650435" cy="2053877"/>
          </a:xfrm>
          <a:prstGeom prst="rect">
            <a:avLst/>
          </a:prstGeom>
        </p:spPr>
        <p:txBody>
          <a:bodyPr lIns="0" tIns="0" rIns="0" bIns="0">
            <a:normAutofit fontScale="92500"/>
          </a:bodyPr>
          <a:lstStyle/>
          <a:p>
            <a:pPr marL="0" lvl="0" indent="0">
              <a:spcBef>
                <a:spcPts val="400"/>
              </a:spcBef>
              <a:buSzTx/>
              <a:buNone/>
              <a:defRPr sz="1800"/>
            </a:pPr>
            <a:r>
              <a:rPr sz="1900" dirty="0">
                <a:solidFill>
                  <a:srgbClr val="3F6797"/>
                </a:solidFill>
                <a:latin typeface="Arial Bold"/>
                <a:ea typeface="Arial Bold"/>
                <a:cs typeface="Arial Bold"/>
                <a:sym typeface="Arial Bold"/>
              </a:rPr>
              <a:t>IHEP</a:t>
            </a:r>
            <a:r>
              <a:rPr lang="en-US" sz="1900" dirty="0">
                <a:solidFill>
                  <a:srgbClr val="3F6797"/>
                </a:solidFill>
                <a:latin typeface="Arial Bold"/>
                <a:ea typeface="Arial Bold"/>
                <a:cs typeface="Arial Bold"/>
                <a:sym typeface="Arial Bold"/>
              </a:rPr>
              <a:t>/CAS </a:t>
            </a:r>
            <a:r>
              <a:rPr sz="1900" dirty="0">
                <a:solidFill>
                  <a:srgbClr val="3F6797"/>
                </a:solidFill>
                <a:latin typeface="Arial Bold"/>
                <a:ea typeface="Arial Bold"/>
                <a:cs typeface="Arial Bold"/>
                <a:sym typeface="Arial Bold"/>
              </a:rPr>
              <a:t>+ ESA + MPE</a:t>
            </a:r>
            <a:endParaRPr sz="1900" dirty="0">
              <a:solidFill>
                <a:srgbClr val="0070C0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25755" lvl="0" indent="-325755">
              <a:spcBef>
                <a:spcPts val="40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2 Wolter-I</a:t>
            </a:r>
            <a:r>
              <a:rPr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mirror assemblies </a:t>
            </a:r>
            <a:endParaRPr sz="1800" dirty="0">
              <a:solidFill>
                <a:srgbClr val="535353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705485" lvl="1" indent="-271145">
              <a:spcBef>
                <a:spcPts val="30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1 by </a:t>
            </a:r>
            <a:r>
              <a:rPr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ESA </a:t>
            </a:r>
            <a:r>
              <a:rPr lang="en-US" sz="16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(Media-Lario, </a:t>
            </a:r>
            <a:r>
              <a:rPr lang="en-US" sz="1600" dirty="0" err="1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eROSITA</a:t>
            </a:r>
            <a:r>
              <a:rPr lang="en-US" sz="16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design) </a:t>
            </a:r>
            <a:endParaRPr lang="en-US" sz="1800" dirty="0">
              <a:solidFill>
                <a:srgbClr val="535353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705485" lvl="1" indent="-271145">
              <a:spcBef>
                <a:spcPts val="300"/>
              </a:spcBef>
              <a:defRPr sz="1800"/>
            </a:pPr>
            <a:r>
              <a:rPr lang="en-US"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1 by </a:t>
            </a:r>
            <a:r>
              <a:rPr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MPE</a:t>
            </a:r>
            <a:r>
              <a:rPr lang="en-US"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16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(</a:t>
            </a:r>
            <a:r>
              <a:rPr lang="en-US" sz="1600" dirty="0" err="1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eROSITA</a:t>
            </a:r>
            <a:r>
              <a:rPr lang="en-US" sz="16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FS)</a:t>
            </a:r>
            <a:endParaRPr sz="1600" dirty="0">
              <a:solidFill>
                <a:srgbClr val="535353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325755" lvl="0" indent="-325755">
              <a:spcBef>
                <a:spcPts val="400"/>
              </a:spcBef>
              <a:defRPr sz="1800"/>
            </a:pPr>
            <a:r>
              <a:rPr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X-ray cameras</a:t>
            </a:r>
            <a:r>
              <a:rPr lang="en-US"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(IHEP)</a:t>
            </a:r>
            <a:endParaRPr sz="1800" dirty="0">
              <a:solidFill>
                <a:srgbClr val="535353"/>
              </a:solidFill>
              <a:latin typeface="Arial Bold"/>
              <a:ea typeface="Arial Bold"/>
              <a:cs typeface="Arial Bold"/>
              <a:sym typeface="Arial Bold"/>
            </a:endParaRPr>
          </a:p>
          <a:p>
            <a:pPr marL="705485" lvl="1" indent="-271145">
              <a:spcBef>
                <a:spcPts val="300"/>
              </a:spcBef>
              <a:defRPr sz="1800"/>
            </a:pPr>
            <a:r>
              <a:rPr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PN-CCD </a:t>
            </a:r>
            <a:r>
              <a:rPr lang="en-US"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detector </a:t>
            </a:r>
            <a:r>
              <a:rPr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module</a:t>
            </a:r>
            <a:r>
              <a:rPr lang="en-US"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s</a:t>
            </a:r>
            <a:r>
              <a:rPr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by </a:t>
            </a:r>
            <a:r>
              <a:rPr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MPE</a:t>
            </a:r>
            <a:r>
              <a:rPr lang="en-US" sz="18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</a:t>
            </a:r>
            <a:r>
              <a:rPr lang="en-US" sz="16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based on </a:t>
            </a:r>
            <a:r>
              <a:rPr lang="en-US" sz="1600" dirty="0" err="1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eROSITA</a:t>
            </a:r>
            <a:r>
              <a:rPr lang="en-US" sz="1600" dirty="0">
                <a:solidFill>
                  <a:srgbClr val="535353"/>
                </a:solidFill>
                <a:latin typeface="Arial Bold"/>
                <a:ea typeface="Arial Bold"/>
                <a:cs typeface="Arial Bold"/>
                <a:sym typeface="Arial Bold"/>
              </a:rPr>
              <a:t> tech.</a:t>
            </a:r>
            <a:endParaRPr sz="1900" dirty="0">
              <a:solidFill>
                <a:srgbClr val="535353"/>
              </a:solidFill>
              <a:latin typeface="Arial Bold"/>
              <a:ea typeface="Arial Bold"/>
              <a:cs typeface="Arial Bold"/>
              <a:sym typeface="Arial Bold"/>
            </a:endParaRPr>
          </a:p>
        </p:txBody>
      </p:sp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35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435" name="Shape 4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500" b="1" dirty="0">
                <a:solidFill>
                  <a:srgbClr val="4F81BD"/>
                </a:solidFill>
              </a:rPr>
              <a:t>Follow-up X-ray Telescope (FXT) </a:t>
            </a:r>
          </a:p>
        </p:txBody>
      </p:sp>
      <p:sp>
        <p:nvSpPr>
          <p:cNvPr id="448" name="Shape 448"/>
          <p:cNvSpPr/>
          <p:nvPr/>
        </p:nvSpPr>
        <p:spPr>
          <a:xfrm>
            <a:off x="8599384" y="2824592"/>
            <a:ext cx="1701136" cy="52322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1500" b="1">
                <a:solidFill>
                  <a:srgbClr val="535353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PI: 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ong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Chen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(IHEP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/CAS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)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36" y="3189386"/>
            <a:ext cx="4239522" cy="3225723"/>
          </a:xfrm>
          <a:prstGeom prst="rect">
            <a:avLst/>
          </a:prstGeom>
        </p:spPr>
      </p:pic>
      <p:pic>
        <p:nvPicPr>
          <p:cNvPr id="3" name="image111.png"/>
          <p:cNvPicPr/>
          <p:nvPr/>
        </p:nvPicPr>
        <p:blipFill>
          <a:blip r:embed="rId5"/>
          <a:stretch>
            <a:fillRect/>
          </a:stretch>
        </p:blipFill>
        <p:spPr>
          <a:xfrm>
            <a:off x="5546949" y="1181717"/>
            <a:ext cx="2775234" cy="272640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Shape 518"/>
          <p:cNvSpPr/>
          <p:nvPr/>
        </p:nvSpPr>
        <p:spPr>
          <a:xfrm>
            <a:off x="5728117" y="1248006"/>
            <a:ext cx="2446677" cy="584775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FXT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mirror assembly F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 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(ESA/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MediaLario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/MPE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)</a:t>
            </a:r>
          </a:p>
        </p:txBody>
      </p:sp>
      <p:pic>
        <p:nvPicPr>
          <p:cNvPr id="8" name="image110.png"/>
          <p:cNvPicPr/>
          <p:nvPr/>
        </p:nvPicPr>
        <p:blipFill>
          <a:blip r:embed="rId6"/>
          <a:stretch>
            <a:fillRect/>
          </a:stretch>
        </p:blipFill>
        <p:spPr>
          <a:xfrm rot="16200000">
            <a:off x="5944074" y="3781373"/>
            <a:ext cx="1980983" cy="2775233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9" name="Shape 514"/>
          <p:cNvSpPr/>
          <p:nvPr/>
        </p:nvSpPr>
        <p:spPr>
          <a:xfrm>
            <a:off x="5584240" y="6193170"/>
            <a:ext cx="2666754" cy="307777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>
              <a:defRPr sz="1200">
                <a:solidFill>
                  <a:srgbClr val="535353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X-ray camera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 built @ IHEP/CAS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535353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451" y="3357173"/>
            <a:ext cx="2016844" cy="268807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8763000" y="6046476"/>
            <a:ext cx="2570462" cy="52322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cs typeface="Arial" panose="020B0604020202020204"/>
                <a:sym typeface="Arial Bold"/>
              </a:rPr>
              <a:t>FXT Delivered by IHEP team to </a:t>
            </a: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cs typeface="Arial" panose="020B0604020202020204"/>
                <a:sym typeface="Arial Bold"/>
              </a:rPr>
              <a:t>MicroSAT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535353"/>
                </a:solidFill>
                <a:effectLst/>
                <a:uLnTx/>
                <a:uFillTx/>
                <a:latin typeface="Arial Bold"/>
                <a:cs typeface="Arial" panose="020B0604020202020204"/>
                <a:sym typeface="Arial Bold"/>
              </a:rPr>
              <a:t> on May 26</a:t>
            </a:r>
          </a:p>
        </p:txBody>
      </p:sp>
      <p:sp>
        <p:nvSpPr>
          <p:cNvPr id="14" name="Shape 473"/>
          <p:cNvSpPr/>
          <p:nvPr/>
        </p:nvSpPr>
        <p:spPr>
          <a:xfrm>
            <a:off x="793853" y="3189386"/>
            <a:ext cx="4387693" cy="307777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E2E test/calibration @ IHEP/CAS 100m beamline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pic>
        <p:nvPicPr>
          <p:cNvPr id="15" name="image92.jpg"/>
          <p:cNvPicPr/>
          <p:nvPr/>
        </p:nvPicPr>
        <p:blipFill>
          <a:blip r:embed="rId8"/>
          <a:stretch>
            <a:fillRect/>
          </a:stretch>
        </p:blipFill>
        <p:spPr>
          <a:xfrm>
            <a:off x="289917" y="102665"/>
            <a:ext cx="883886" cy="752832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6" name="image3.tif"/>
          <p:cNvPicPr/>
          <p:nvPr/>
        </p:nvPicPr>
        <p:blipFill>
          <a:blip r:embed="rId9"/>
          <a:stretch>
            <a:fillRect/>
          </a:stretch>
        </p:blipFill>
        <p:spPr>
          <a:xfrm>
            <a:off x="10651861" y="155968"/>
            <a:ext cx="1434420" cy="676910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17" name="image4.png"/>
          <p:cNvPicPr/>
          <p:nvPr/>
        </p:nvPicPr>
        <p:blipFill>
          <a:blip r:embed="rId10"/>
          <a:stretch>
            <a:fillRect/>
          </a:stretch>
        </p:blipFill>
        <p:spPr>
          <a:xfrm>
            <a:off x="9689894" y="116338"/>
            <a:ext cx="973987" cy="69963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9229" y="1216695"/>
            <a:ext cx="1701136" cy="1637975"/>
          </a:xfrm>
          <a:prstGeom prst="rect">
            <a:avLst/>
          </a:prstGeom>
        </p:spPr>
      </p:pic>
      <p:sp>
        <p:nvSpPr>
          <p:cNvPr id="7" name="Shape 448"/>
          <p:cNvSpPr/>
          <p:nvPr/>
        </p:nvSpPr>
        <p:spPr>
          <a:xfrm>
            <a:off x="10072890" y="2822012"/>
            <a:ext cx="1995124" cy="523220"/>
          </a:xfrm>
          <a:prstGeom prst="rect">
            <a:avLst/>
          </a:prstGeom>
          <a:ln w="12700">
            <a:miter lim="400000"/>
          </a:ln>
        </p:spPr>
        <p:txBody>
          <a:bodyPr wrap="square" lIns="45719" rIns="45719">
            <a:spAutoFit/>
          </a:bodyPr>
          <a:lstStyle>
            <a:lvl1pPr>
              <a:defRPr sz="1500" b="1">
                <a:solidFill>
                  <a:srgbClr val="535353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>
                <a:solidFill>
                  <a:srgbClr val="000000"/>
                </a:solidFill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Camera lead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: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 b="0">
                <a:solidFill>
                  <a:srgbClr val="000000"/>
                </a:solidFill>
              </a:defRPr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Weiwei Cui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(IHEP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/CAS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)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36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435" name="Shape 4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</a:rPr>
              <a:t>EP satellite</a:t>
            </a:r>
            <a:endParaRPr sz="2500" b="1" dirty="0">
              <a:solidFill>
                <a:srgbClr val="4F81BD"/>
              </a:solidFill>
            </a:endParaRPr>
          </a:p>
        </p:txBody>
      </p:sp>
      <p:sp>
        <p:nvSpPr>
          <p:cNvPr id="2" name="Shape 450"/>
          <p:cNvSpPr txBox="1"/>
          <p:nvPr/>
        </p:nvSpPr>
        <p:spPr>
          <a:xfrm>
            <a:off x="4685535" y="1092732"/>
            <a:ext cx="5634904" cy="56197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rmAutofit lnSpcReduction="10000"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C6D9F1"/>
              </a:buClr>
              <a:buSzTx/>
              <a:buFont typeface="Wingdings"/>
              <a:buNone/>
              <a:defRPr sz="1800"/>
            </a:pP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S/C developed @ </a:t>
            </a:r>
            <a:r>
              <a:rPr kumimoji="0" lang="en-US" sz="1900" b="0" i="0" u="none" strike="noStrike" kern="0" cap="none" spc="0" normalizeH="0" baseline="0" noProof="0" dirty="0" err="1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MicroSat</a:t>
            </a:r>
            <a:r>
              <a:rPr kumimoji="0" lang="en-US" sz="1900" b="0" i="0" u="none" strike="noStrike" kern="0" cap="none" spc="0" normalizeH="0" baseline="0" noProof="0" dirty="0">
                <a:ln>
                  <a:noFill/>
                </a:ln>
                <a:solidFill>
                  <a:srgbClr val="3F6797"/>
                </a:solidFill>
                <a:effectLst/>
                <a:uLnTx/>
                <a:uFillTx/>
                <a:latin typeface="Arial Bold"/>
                <a:ea typeface="Arial Bold"/>
                <a:cs typeface="Arial Bold"/>
                <a:sym typeface="Arial Bold"/>
              </a:rPr>
              <a:t>/CAS, Integration &amp; tests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848" y="970050"/>
            <a:ext cx="3644020" cy="35907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8045" y="1547479"/>
            <a:ext cx="5493225" cy="89781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1075" y="4394889"/>
            <a:ext cx="2918309" cy="215610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2089" y="2681846"/>
            <a:ext cx="3398520" cy="3727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4499" y="2597257"/>
            <a:ext cx="3023002" cy="3837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文本框 11"/>
          <p:cNvSpPr txBox="1"/>
          <p:nvPr/>
        </p:nvSpPr>
        <p:spPr>
          <a:xfrm>
            <a:off x="901607" y="4098041"/>
            <a:ext cx="2628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acoustic test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485209" y="6135905"/>
            <a:ext cx="2628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thermal vacuum tests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3993" y="6083587"/>
            <a:ext cx="2628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thermal vacuum tests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581225" y="2695098"/>
            <a:ext cx="22645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 panose="020B0604020202020204"/>
              </a:rPr>
              <a:t>just before launch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 panose="020B0604020202020204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639" y="1257443"/>
            <a:ext cx="8996721" cy="4594753"/>
          </a:xfrm>
          <a:prstGeom prst="rect">
            <a:avLst/>
          </a:prstGeom>
        </p:spPr>
      </p:pic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 b="0">
                <a:solidFill>
                  <a:srgbClr val="000000"/>
                </a:solidFill>
              </a:defRPr>
            </a:pPr>
            <a:r>
              <a:rPr kumimoji="0" lang="en-US" altLang="zh-CN" sz="25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rona One"/>
              </a:rPr>
              <a:t>EP-WXT pathfinder LEIA </a:t>
            </a: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Krona One"/>
              </a:rPr>
              <a:t>(Lobster Eye Imager for Astronomy)</a:t>
            </a:r>
            <a:endParaRPr sz="2500" b="1" dirty="0">
              <a:solidFill>
                <a:srgbClr val="4F81B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8686802" y="964471"/>
            <a:ext cx="2950298" cy="889996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marL="0" indent="0" algn="r">
              <a:spcBef>
                <a:spcPts val="0"/>
              </a:spcBef>
              <a:buNone/>
              <a:defRPr sz="1800"/>
            </a:pPr>
            <a:r>
              <a:rPr kumimoji="1"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Instrument test observations </a:t>
            </a:r>
          </a:p>
          <a:p>
            <a:pPr marL="0" indent="0" algn="r">
              <a:spcBef>
                <a:spcPts val="0"/>
              </a:spcBef>
              <a:buNone/>
              <a:defRPr sz="1800"/>
            </a:pPr>
            <a:r>
              <a:rPr kumimoji="1"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August 8-10, 2022</a:t>
            </a:r>
          </a:p>
          <a:p>
            <a:pPr marL="0" indent="0" algn="r" rtl="0">
              <a:spcBef>
                <a:spcPts val="0"/>
              </a:spcBef>
              <a:buNone/>
              <a:defRPr sz="1800"/>
            </a:pP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~800s exposure</a:t>
            </a:r>
            <a:endParaRPr kumimoji="0" lang="zh-CN" altLang="en-US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 marL="0" indent="0">
              <a:spcBef>
                <a:spcPts val="0"/>
              </a:spcBef>
              <a:buNone/>
              <a:defRPr sz="1800"/>
            </a:pPr>
            <a:endParaRPr kumimoji="1" lang="en-US" altLang="zh-CN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944367" y="4858635"/>
            <a:ext cx="1416411" cy="30777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Size of full Moon</a:t>
            </a:r>
            <a:endParaRPr kumimoji="0" lang="zh-CN" altLang="en-US" sz="14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cxnSp>
        <p:nvCxnSpPr>
          <p:cNvPr id="7" name="直线箭头连接符 6"/>
          <p:cNvCxnSpPr/>
          <p:nvPr/>
        </p:nvCxnSpPr>
        <p:spPr>
          <a:xfrm flipH="1">
            <a:off x="9050573" y="5003533"/>
            <a:ext cx="853834" cy="69731"/>
          </a:xfrm>
          <a:prstGeom prst="straightConnector1">
            <a:avLst/>
          </a:prstGeom>
          <a:ln w="50800" cap="flat" cmpd="sng" algn="ctr">
            <a:solidFill>
              <a:srgbClr val="FFC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9715285" y="1877931"/>
            <a:ext cx="1966059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algn="r" rtl="0" latinLnBrk="1" hangingPunct="0">
              <a:defRPr/>
            </a:pPr>
            <a:r>
              <a:rPr kumimoji="0" lang="en-US" altLang="zh-CN" b="0" i="0" u="none" strike="noStrike" kern="0" cap="none" spc="0" normalizeH="0" baseline="0" noProof="0" dirty="0" err="1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FoV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340</a:t>
            </a:r>
            <a:r>
              <a:rPr kumimoji="0" lang="zh-CN" altLang="en-US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0" lang="en-US" altLang="zh-CN" b="0" i="0" u="none" strike="noStrike" kern="0" cap="none" spc="0" normalizeH="0" baseline="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deg</a:t>
            </a:r>
            <a:r>
              <a:rPr kumimoji="0" lang="en-US" altLang="zh-CN" b="0" i="0" u="none" strike="noStrike" kern="0" cap="none" spc="0" normalizeH="0" baseline="30000" noProof="0" dirty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2</a:t>
            </a:r>
            <a:endParaRPr kumimoji="0" lang="en-US" altLang="zh-CN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Shape 611"/>
          <p:cNvSpPr txBox="1"/>
          <p:nvPr/>
        </p:nvSpPr>
        <p:spPr>
          <a:xfrm>
            <a:off x="2931902" y="5889090"/>
            <a:ext cx="8515145" cy="600846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 algn="r">
              <a:spcBef>
                <a:spcPts val="0"/>
              </a:spcBef>
              <a:buFont typeface="Wingdings"/>
              <a:buNone/>
              <a:defRPr sz="1800"/>
            </a:pPr>
            <a:r>
              <a:rPr kumimoji="1" lang="en-US" altLang="zh-CN" i="1" dirty="0">
                <a:solidFill>
                  <a:srgbClr val="0070C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Frist wide </a:t>
            </a:r>
            <a:r>
              <a:rPr kumimoji="1" lang="en-US" altLang="zh-CN" i="1" dirty="0" err="1">
                <a:solidFill>
                  <a:srgbClr val="0070C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FoV</a:t>
            </a:r>
            <a:r>
              <a:rPr kumimoji="1" lang="en-US" altLang="zh-CN" i="1" dirty="0">
                <a:solidFill>
                  <a:srgbClr val="0070C0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X-ray observations by a lobster-eye focusing X-ray telescope in orbit</a:t>
            </a:r>
            <a:r>
              <a:rPr kumimoji="1" lang="en-US" altLang="zh-CN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kumimoji="1" lang="en-US" altLang="zh-CN" sz="14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Zhang et al. 2022 </a:t>
            </a:r>
            <a:r>
              <a:rPr kumimoji="1" lang="en-US" altLang="zh-CN" sz="1400" dirty="0" err="1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ApJL</a:t>
            </a:r>
            <a:r>
              <a:rPr kumimoji="1" lang="en-US" altLang="zh-CN" sz="14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, 941, L2 </a:t>
            </a:r>
            <a:endParaRPr kumimoji="1" lang="en-US" altLang="zh-CN" dirty="0"/>
          </a:p>
        </p:txBody>
      </p:sp>
      <p:sp>
        <p:nvSpPr>
          <p:cNvPr id="11" name="Shape 611"/>
          <p:cNvSpPr txBox="1"/>
          <p:nvPr/>
        </p:nvSpPr>
        <p:spPr>
          <a:xfrm>
            <a:off x="3758568" y="5068994"/>
            <a:ext cx="4784778" cy="36933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noAutofit/>
          </a:bodyPr>
          <a:lstStyle>
            <a:lvl1pPr marL="3429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✴"/>
              <a:defRPr sz="2400">
                <a:latin typeface="Candara"/>
                <a:ea typeface="Candara"/>
                <a:cs typeface="Candara"/>
                <a:sym typeface="Candara"/>
              </a:defRPr>
            </a:lvl1pPr>
            <a:lvl2pPr marL="8001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★"/>
              <a:defRPr sz="2400">
                <a:latin typeface="Candara"/>
                <a:ea typeface="Candara"/>
                <a:cs typeface="Candara"/>
                <a:sym typeface="Candara"/>
              </a:defRPr>
            </a:lvl2pPr>
            <a:lvl3pPr marL="12192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3pPr>
            <a:lvl4pPr marL="1714500" indent="-3429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4pPr>
            <a:lvl5pPr marL="2133600" indent="-304800">
              <a:spcBef>
                <a:spcPts val="500"/>
              </a:spcBef>
              <a:buClr>
                <a:srgbClr val="C6D9F1"/>
              </a:buClr>
              <a:buSzPct val="63000"/>
              <a:buFont typeface="Wingdings"/>
              <a:buChar char="◇"/>
              <a:defRPr sz="2400">
                <a:latin typeface="Candara"/>
                <a:ea typeface="Candara"/>
                <a:cs typeface="Candara"/>
                <a:sym typeface="Candara"/>
              </a:defRPr>
            </a:lvl5pPr>
            <a:lvl6pPr marL="25603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6pPr>
            <a:lvl7pPr marL="30175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7pPr>
            <a:lvl8pPr marL="34747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8pPr>
            <a:lvl9pPr marL="3931920" indent="-274320">
              <a:spcBef>
                <a:spcPts val="500"/>
              </a:spcBef>
              <a:buClr>
                <a:srgbClr val="C6D9F1"/>
              </a:buClr>
              <a:buSzPct val="100000"/>
              <a:buFont typeface="Wingdings"/>
              <a:buChar char="»"/>
              <a:defRPr sz="2400"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 algn="ctr">
              <a:spcBef>
                <a:spcPts val="0"/>
              </a:spcBef>
              <a:buFont typeface="Wingdings"/>
              <a:buNone/>
              <a:defRPr sz="1800"/>
            </a:pPr>
            <a:r>
              <a:rPr kumimoji="1" lang="en-US" altLang="zh-CN" sz="1600" dirty="0">
                <a:solidFill>
                  <a:schemeClr val="bg1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Lobster-eye &amp; CMOS technology verified</a:t>
            </a:r>
            <a:endParaRPr kumimoji="1" lang="en-US" altLang="zh-CN" sz="1600" dirty="0">
              <a:solidFill>
                <a:schemeClr val="bg1"/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444" y="3433446"/>
            <a:ext cx="2103346" cy="2127523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402283" y="5534706"/>
            <a:ext cx="22641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1"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sym typeface="Candara"/>
              </a:rPr>
              <a:t>CAS’s SATech-01 experiment satellite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600" dirty="0">
                <a:solidFill>
                  <a:srgbClr val="C00000"/>
                </a:solidFill>
              </a:rPr>
              <a:t>Launched 2022-07-27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credit: </a:t>
            </a:r>
            <a:r>
              <a:rPr lang="en-US" altLang="zh-CN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MicroSAT</a:t>
            </a:r>
            <a:endParaRPr lang="en-US" altLang="zh-CN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右箭头 14"/>
          <p:cNvSpPr/>
          <p:nvPr/>
        </p:nvSpPr>
        <p:spPr>
          <a:xfrm rot="3350104">
            <a:off x="1020129" y="3090674"/>
            <a:ext cx="413229" cy="201160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rgbClr val="4F81BD"/>
            </a:solidFill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lvl="0" indent="0" algn="l" defTabSz="914400" rtl="0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464217" y="961644"/>
            <a:ext cx="1966059" cy="1935608"/>
            <a:chOff x="1122912" y="2257407"/>
            <a:chExt cx="2668173" cy="2159635"/>
          </a:xfrm>
        </p:grpSpPr>
        <p:pic>
          <p:nvPicPr>
            <p:cNvPr id="17" name="图片 16" descr="图片包含 窗户, 桌子, 小, 厨房&#10;&#10;描述已自动生成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2912" y="2257407"/>
              <a:ext cx="2668173" cy="1781398"/>
            </a:xfrm>
            <a:prstGeom prst="rect">
              <a:avLst/>
            </a:prstGeom>
          </p:spPr>
        </p:pic>
        <p:sp>
          <p:nvSpPr>
            <p:cNvPr id="18" name="文本框 17"/>
            <p:cNvSpPr txBox="1"/>
            <p:nvPr/>
          </p:nvSpPr>
          <p:spPr>
            <a:xfrm>
              <a:off x="1238423" y="4104276"/>
              <a:ext cx="2437152" cy="312766"/>
            </a:xfrm>
            <a:prstGeom prst="rect">
              <a:avLst/>
            </a:prstGeom>
            <a:solidFill>
              <a:schemeClr val="bg1">
                <a:alpha val="58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kumimoji="1" lang="en-US" altLang="zh-CN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LEIA</a:t>
              </a:r>
              <a:r>
                <a:rPr kumimoji="1" lang="zh-CN" altLang="en-US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kumimoji="1" lang="en-US" altLang="zh-CN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0.5</a:t>
              </a:r>
              <a:r>
                <a:rPr kumimoji="1" lang="zh-CN" altLang="en-US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kumimoji="1" lang="en-US" altLang="zh-CN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–</a:t>
              </a:r>
              <a:r>
                <a:rPr kumimoji="1" lang="zh-CN" altLang="en-US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kumimoji="1" lang="en-US" altLang="zh-CN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4</a:t>
              </a:r>
              <a:r>
                <a:rPr kumimoji="1" lang="zh-CN" altLang="en-US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 </a:t>
              </a:r>
              <a:r>
                <a:rPr kumimoji="1" lang="en-US" altLang="zh-CN" sz="1400" b="1" dirty="0">
                  <a:solidFill>
                    <a:schemeClr val="tx1"/>
                  </a:solidFill>
                  <a:latin typeface="Book Antiqua" panose="02040602050305030304" pitchFamily="18" charset="0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keV</a:t>
              </a:r>
              <a:endParaRPr kumimoji="1" lang="zh-CN" altLang="en-US" sz="1400" b="1" dirty="0">
                <a:solidFill>
                  <a:schemeClr val="tx1"/>
                </a:solidFill>
                <a:latin typeface="Book Antiqua" panose="020406020503050303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</p:txBody>
        </p:sp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4990"/>
            <a:ext cx="9884898" cy="101750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of EP      </a:t>
            </a:r>
            <a:r>
              <a:rPr kumimoji="1" lang="en-US" altLang="zh-CN" sz="20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Jan. 9, 2024</a:t>
            </a:r>
            <a:endParaRPr kumimoji="1" lang="zh-CN" altLang="en-US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848530" y="5888273"/>
            <a:ext cx="22124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000" dirty="0">
                <a:solidFill>
                  <a:schemeClr val="bg1"/>
                </a:solidFill>
              </a:rPr>
              <a:t>LM-2C @</a:t>
            </a:r>
            <a:r>
              <a:rPr kumimoji="1" lang="en-US" altLang="zh-CN" sz="2000" dirty="0" err="1">
                <a:solidFill>
                  <a:schemeClr val="bg1"/>
                </a:solidFill>
              </a:rPr>
              <a:t>Xichang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0305" y="123196"/>
            <a:ext cx="842777" cy="80109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03705" y="855639"/>
            <a:ext cx="2904524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indent="0">
              <a:defRPr sz="1800"/>
            </a:pPr>
            <a:r>
              <a:rPr lang="en-US" altLang="zh-CN" dirty="0">
                <a:solidFill>
                  <a:schemeClr val="bg1"/>
                </a:solidFill>
              </a:rPr>
              <a:t>h</a:t>
            </a:r>
            <a:r>
              <a:rPr lang="en-US" altLang="zh-CN" sz="18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eight 592 km </a:t>
            </a:r>
          </a:p>
          <a:p>
            <a:pPr lvl="1" indent="0">
              <a:defRPr sz="1800"/>
            </a:pPr>
            <a:r>
              <a:rPr lang="en-US" altLang="zh-CN" dirty="0">
                <a:solidFill>
                  <a:schemeClr val="bg1"/>
                </a:solidFill>
              </a:rPr>
              <a:t>orbital </a:t>
            </a:r>
            <a:r>
              <a:rPr lang="en-US" altLang="zh-CN" sz="18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period 96min</a:t>
            </a:r>
          </a:p>
          <a:p>
            <a:pPr lvl="1" indent="0">
              <a:defRPr sz="1800"/>
            </a:pPr>
            <a:r>
              <a:rPr lang="en-US" altLang="zh-CN" sz="18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inclination angle 29 deg.</a:t>
            </a:r>
          </a:p>
        </p:txBody>
      </p:sp>
      <p:pic>
        <p:nvPicPr>
          <p:cNvPr id="3" name="ep_launch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2400" y="961390"/>
            <a:ext cx="8929370" cy="5835650"/>
          </a:xfrm>
          <a:prstGeom prst="rect">
            <a:avLst/>
          </a:prstGeom>
        </p:spPr>
      </p:pic>
      <p:sp>
        <p:nvSpPr>
          <p:cNvPr id="5" name="文本框 3"/>
          <p:cNvSpPr txBox="1"/>
          <p:nvPr/>
        </p:nvSpPr>
        <p:spPr>
          <a:xfrm>
            <a:off x="9148230" y="5874044"/>
            <a:ext cx="2904524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indent="0">
              <a:defRPr sz="1800"/>
            </a:pPr>
            <a:r>
              <a:rPr lang="en-US" altLang="zh-CN" dirty="0">
                <a:solidFill>
                  <a:schemeClr val="tx1"/>
                </a:solidFill>
              </a:rPr>
              <a:t>h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eight 592 km </a:t>
            </a:r>
          </a:p>
          <a:p>
            <a:pPr lvl="1" indent="0">
              <a:defRPr sz="1800"/>
            </a:pPr>
            <a:r>
              <a:rPr lang="en-US" altLang="zh-CN" dirty="0">
                <a:solidFill>
                  <a:schemeClr val="tx1"/>
                </a:solidFill>
              </a:rPr>
              <a:t>orbital </a:t>
            </a:r>
            <a:r>
              <a:rPr lang="en-US" altLang="zh-CN" sz="1800" dirty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period 96min</a:t>
            </a:r>
          </a:p>
          <a:p>
            <a:pPr lvl="1" indent="0">
              <a:defRPr sz="1800"/>
            </a:pPr>
            <a:r>
              <a:rPr lang="en-US" altLang="zh-CN" sz="1800" dirty="0">
                <a:solidFill>
                  <a:schemeClr val="tx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inclination angle 29 deg.</a:t>
            </a:r>
          </a:p>
        </p:txBody>
      </p:sp>
      <p:sp>
        <p:nvSpPr>
          <p:cNvPr id="7" name="标题 1"/>
          <p:cNvSpPr>
            <a:spLocks noGrp="1"/>
          </p:cNvSpPr>
          <p:nvPr/>
        </p:nvSpPr>
        <p:spPr>
          <a:xfrm>
            <a:off x="706120" y="14990"/>
            <a:ext cx="9884898" cy="1017505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normAutofit/>
          </a:bodyPr>
          <a:lstStyle>
            <a:lvl1pPr algn="ctr">
              <a:defRPr sz="2500" b="1">
                <a:solidFill>
                  <a:srgbClr val="4F81BD"/>
                </a:solidFill>
                <a:latin typeface="Krona One"/>
                <a:ea typeface="Krona One"/>
                <a:cs typeface="Krona One"/>
                <a:sym typeface="Krona One"/>
              </a:defRPr>
            </a:lvl1pPr>
            <a:lvl2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indent="4572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indent="9144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indent="13716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indent="1828800" algn="ctr">
              <a:defRPr sz="2800" b="1">
                <a:solidFill>
                  <a:srgbClr val="3366FF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algn="ctr"/>
            <a:r>
              <a:rPr kumimoji="1" lang="en-US" altLang="zh-CN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of EP      </a:t>
            </a:r>
            <a:r>
              <a:rPr kumimoji="1" lang="en-US" altLang="zh-CN" sz="2000" b="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Jan. 9, 2024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14990"/>
            <a:ext cx="9884898" cy="1017505"/>
          </a:xfrm>
        </p:spPr>
        <p:txBody>
          <a:bodyPr>
            <a:normAutofit/>
          </a:bodyPr>
          <a:lstStyle/>
          <a:p>
            <a:pPr algn="ctr"/>
            <a:r>
              <a:rPr kumimoji="1" lang="en-US" altLang="zh-CN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Launch of EP      </a:t>
            </a:r>
            <a:r>
              <a:rPr kumimoji="1" lang="en-US" altLang="zh-CN" sz="20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Jan. 9, 2024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0305" y="123196"/>
            <a:ext cx="842777" cy="801092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8503705" y="855639"/>
            <a:ext cx="2904524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1" indent="0">
              <a:defRPr sz="1800"/>
            </a:pPr>
            <a:r>
              <a:rPr lang="en-US" altLang="zh-CN" dirty="0">
                <a:solidFill>
                  <a:schemeClr val="bg1"/>
                </a:solidFill>
              </a:rPr>
              <a:t>h</a:t>
            </a:r>
            <a:r>
              <a:rPr lang="en-US" altLang="zh-CN" sz="18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eight 592 km </a:t>
            </a:r>
          </a:p>
          <a:p>
            <a:pPr lvl="1" indent="0">
              <a:defRPr sz="1800"/>
            </a:pPr>
            <a:r>
              <a:rPr lang="en-US" altLang="zh-CN" dirty="0">
                <a:solidFill>
                  <a:schemeClr val="bg1"/>
                </a:solidFill>
              </a:rPr>
              <a:t>orbital </a:t>
            </a:r>
            <a:r>
              <a:rPr lang="en-US" altLang="zh-CN" sz="18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period 96min</a:t>
            </a:r>
          </a:p>
          <a:p>
            <a:pPr lvl="1" indent="0">
              <a:defRPr sz="1800"/>
            </a:pPr>
            <a:r>
              <a:rPr lang="en-US" altLang="zh-CN" sz="1800" dirty="0">
                <a:solidFill>
                  <a:schemeClr val="bg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inclination angle 29 deg.</a:t>
            </a:r>
          </a:p>
        </p:txBody>
      </p:sp>
      <p:pic>
        <p:nvPicPr>
          <p:cNvPr id="5" name="Picture 4" descr="eplaunch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630" y="1032510"/>
            <a:ext cx="10082530" cy="557212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Shape 60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fld id="{86CB4B4D-7CA3-9044-876B-883B54F8677D}" type="slidenum">
              <a:rPr kumimoji="0" sz="1400" b="0" i="0" u="none" strike="noStrike" kern="0" cap="none" spc="0" normalizeH="0" baseline="0" noProof="0">
                <a:ln>
                  <a:noFill/>
                </a:ln>
                <a:solidFill>
                  <a:srgbClr val="A7C0DE"/>
                </a:solidFill>
                <a:effectLst/>
                <a:uLnTx/>
                <a:uFillTx/>
                <a:latin typeface="Krona One"/>
                <a:sym typeface="Krona One"/>
              </a:r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A7C0DE"/>
              </a:solidFill>
              <a:effectLst/>
              <a:uLnTx/>
              <a:uFillTx/>
              <a:latin typeface="Krona One"/>
              <a:sym typeface="Krona One"/>
            </a:endParaRPr>
          </a:p>
        </p:txBody>
      </p:sp>
      <p:sp>
        <p:nvSpPr>
          <p:cNvPr id="608" name="Shape 6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800" b="0">
                <a:solidFill>
                  <a:srgbClr val="000000"/>
                </a:solidFill>
              </a:defRPr>
            </a:pPr>
            <a:r>
              <a:rPr lang="en-US" sz="2500" b="1" dirty="0">
                <a:solidFill>
                  <a:srgbClr val="4F81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Commissioning phase just completed</a:t>
            </a:r>
          </a:p>
        </p:txBody>
      </p:sp>
      <p:sp>
        <p:nvSpPr>
          <p:cNvPr id="611" name="Shape 611"/>
          <p:cNvSpPr>
            <a:spLocks noGrp="1"/>
          </p:cNvSpPr>
          <p:nvPr>
            <p:ph type="body" idx="4294967295"/>
          </p:nvPr>
        </p:nvSpPr>
        <p:spPr>
          <a:xfrm>
            <a:off x="552690" y="1024061"/>
            <a:ext cx="11029710" cy="552278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Payloads &amp; SC: In-orbit tests, verifications and calibration just almost completed and passed review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Spacecraft and payloads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Satellite-ground interface &amp; workflow</a:t>
            </a:r>
            <a:r>
              <a:rPr lang="zh-CN" altLang="en-US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（</a:t>
            </a:r>
            <a:r>
              <a:rPr lang="en-US" altLang="zh-CN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S/X-band, VHF, BD short-message system)</a:t>
            </a:r>
            <a:endParaRPr lang="en-US" dirty="0">
              <a:solidFill>
                <a:srgbClr val="535353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Onboard transient search, triggering, and automated FXT follow-up obs. achieved</a:t>
            </a: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altLang="zh-CN" sz="2000" dirty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Spacecraft &amp; instruments working normally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altLang="zh-CN" sz="2000" dirty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 </a:t>
            </a:r>
            <a:r>
              <a:rPr lang="en-US" altLang="zh-CN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some minor anomalies are being resolved/improved</a:t>
            </a:r>
            <a:endParaRPr lang="en-US" dirty="0">
              <a:solidFill>
                <a:srgbClr val="535353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altLang="zh-CN" sz="2000" dirty="0">
                <a:solidFill>
                  <a:srgbClr val="00B05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In-orbit/on-ground calibration results </a:t>
            </a:r>
            <a:r>
              <a:rPr lang="en-US" altLang="zh-CN" sz="2000" dirty="0">
                <a:solidFill>
                  <a:srgbClr val="535353"/>
                </a:solidFill>
                <a:latin typeface="Arial" panose="020B0604020202020204"/>
                <a:cs typeface="Arial" panose="020B0604020202020204"/>
                <a:sym typeface="Arial" panose="020B0604020202020204"/>
              </a:rPr>
              <a:t>agree</a:t>
            </a:r>
            <a:endParaRPr lang="en-US" sz="2000" dirty="0">
              <a:solidFill>
                <a:srgbClr val="535353"/>
              </a:solidFill>
              <a:latin typeface="Arial" panose="020B0604020202020204"/>
              <a:cs typeface="Arial" panose="020B0604020202020204"/>
              <a:sym typeface="Arial" panose="020B0604020202020204"/>
            </a:endParaRPr>
          </a:p>
          <a:p>
            <a:pPr>
              <a:lnSpc>
                <a:spcPct val="150000"/>
              </a:lnSpc>
              <a:spcBef>
                <a:spcPts val="0"/>
              </a:spcBef>
              <a:buFont typeface="Wingdings" panose="05000000000000000000" pitchFamily="2" charset="2"/>
              <a:buChar char="l"/>
              <a:defRPr sz="1800"/>
            </a:pPr>
            <a:r>
              <a:rPr lang="en-US" sz="2000" dirty="0">
                <a:solidFill>
                  <a:srgbClr val="535353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Start of science operations:  July 10 (nominal: end of July) 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黑暗中的灯光&#10;&#10;描述已自动生成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90" t="19157" r="22260" b="21227"/>
          <a:stretch>
            <a:fillRect/>
          </a:stretch>
        </p:blipFill>
        <p:spPr>
          <a:xfrm>
            <a:off x="436450" y="44068"/>
            <a:ext cx="7034296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435907" y="5873063"/>
            <a:ext cx="46037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X-ray data credit: EPSC, image credit: Chen Zhang, </a:t>
            </a:r>
            <a:r>
              <a:rPr kumimoji="0" lang="en-US" altLang="zh-CN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Huaqing</a:t>
            </a: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 Cheng.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04091" y="5379274"/>
            <a:ext cx="25960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Red: 450 to 1000 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Green: 1000 to 2000 eV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Blue: 2000 to 5000 eV</a:t>
            </a:r>
            <a:endParaRPr kumimoji="0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7019048" y="1922043"/>
            <a:ext cx="4647814" cy="3575375"/>
            <a:chOff x="7301471" y="486802"/>
            <a:chExt cx="4919368" cy="3634106"/>
          </a:xfrm>
        </p:grpSpPr>
        <p:pic>
          <p:nvPicPr>
            <p:cNvPr id="8" name="图片 7" descr="图表, 直方图&#10;&#10;描述已自动生成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91" b="2463"/>
            <a:stretch>
              <a:fillRect/>
            </a:stretch>
          </p:blipFill>
          <p:spPr bwMode="auto">
            <a:xfrm>
              <a:off x="7348116" y="486803"/>
              <a:ext cx="4872723" cy="3447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" name="文本框 8"/>
            <p:cNvSpPr txBox="1"/>
            <p:nvPr/>
          </p:nvSpPr>
          <p:spPr>
            <a:xfrm>
              <a:off x="7301472" y="3813131"/>
              <a:ext cx="487272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Energy (keV)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 rot="16200000">
              <a:off x="5638307" y="2149966"/>
              <a:ext cx="363410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Arial" panose="020B0604020202020204"/>
                  <a:sym typeface="Arial" panose="020B0604020202020204"/>
                </a:rPr>
                <a:t>Counts/sec/keV</a:t>
              </a:r>
              <a:endPara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0448171" y="580309"/>
              <a:ext cx="93453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charset="0"/>
                  <a:sym typeface="Arial" panose="020B0604020202020204"/>
                </a:rPr>
                <a:t>Si He 1.83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10705825" y="1045261"/>
              <a:ext cx="934537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1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10600030101010101" pitchFamily="2" charset="-122"/>
                  <a:ea typeface="等线" panose="02010600030101010101" pitchFamily="2" charset="-122"/>
                  <a:cs typeface="Times New Roman" panose="02020603050405020304" charset="0"/>
                  <a:sym typeface="Arial" panose="020B0604020202020204"/>
                </a:rPr>
                <a:t>S He 2.41</a:t>
              </a:r>
              <a:endParaRPr kumimoji="0" lang="zh-CN" alt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3535799" y="5334999"/>
            <a:ext cx="3607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Image size 9.3° X 9.3 °</a:t>
            </a:r>
            <a:endParaRPr kumimoji="0" lang="en-US" altLang="zh-CN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charset="0"/>
              <a:sym typeface="Arial" panose="020B060402020202020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exposure 22 kilo-seconds</a:t>
            </a:r>
            <a:endParaRPr kumimoji="0" lang="en-US" altLang="zh-CN" sz="1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9989" y="263727"/>
            <a:ext cx="74418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X-ray First light</a:t>
            </a:r>
            <a:r>
              <a:rPr kumimoji="0" lang="zh-CN" altLang="en-US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   </a:t>
            </a:r>
            <a:r>
              <a:rPr kumimoji="0" lang="en-US" altLang="zh-CN" sz="2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 panose="020B0604020202020204"/>
                <a:sym typeface="Arial" panose="020B0604020202020204"/>
              </a:rPr>
              <a:t>2024 Feb. 19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Cassiopeia A supernova remnant (nebula)</a:t>
            </a:r>
          </a:p>
        </p:txBody>
      </p:sp>
      <p:sp>
        <p:nvSpPr>
          <p:cNvPr id="2" name="文本框 1"/>
          <p:cNvSpPr txBox="1"/>
          <p:nvPr/>
        </p:nvSpPr>
        <p:spPr>
          <a:xfrm>
            <a:off x="7077308" y="1107357"/>
            <a:ext cx="46206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X-ray spectrum obtained at the same time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0144" y="171425"/>
            <a:ext cx="842777" cy="80109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/>
              <p:cNvSpPr txBox="1"/>
              <p:nvPr/>
            </p:nvSpPr>
            <p:spPr>
              <a:xfrm>
                <a:off x="7916865" y="4639299"/>
                <a:ext cx="286543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1" hangingPunct="0">
                  <a:lnSpc>
                    <a:spcPct val="100000"/>
                  </a:lnSpc>
                  <a:spcBef>
                    <a:spcPts val="500"/>
                  </a:spcBef>
                  <a:spcAft>
                    <a:spcPts val="0"/>
                  </a:spcAft>
                  <a:buClr>
                    <a:srgbClr val="C6D9F1"/>
                  </a:buClr>
                  <a:buSzPct val="63000"/>
                  <a:buFontTx/>
                  <a:buNone/>
                  <a:defRPr sz="1800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l-GR" altLang="zh-CN" sz="16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535353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Candara"/>
                      </a:rPr>
                      <m:t>Δ</m:t>
                    </m:r>
                  </m:oMath>
                </a14:m>
                <a:r>
                  <a:rPr kumimoji="0" lang="en-US" altLang="zh-CN" sz="1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535353"/>
                    </a:solidFill>
                    <a:effectLst/>
                    <a:uLnTx/>
                    <a:uFillTx/>
                    <a:latin typeface="Arial Bold"/>
                    <a:cs typeface="Arial" panose="020B0604020202020204"/>
                    <a:sym typeface="Candara"/>
                  </a:rPr>
                  <a:t>E ~ 122eV @1.25keV</a:t>
                </a:r>
              </a:p>
            </p:txBody>
          </p:sp>
        </mc:Choice>
        <mc:Fallback xmlns="">
          <p:sp>
            <p:nvSpPr>
              <p:cNvPr id="12" name="文本框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6865" y="4639299"/>
                <a:ext cx="2865435" cy="338554"/>
              </a:xfrm>
              <a:prstGeom prst="rect">
                <a:avLst/>
              </a:prstGeom>
              <a:blipFill rotWithShape="1">
                <a:blip r:embed="rId6"/>
                <a:stretch>
                  <a:fillRect l="-11" t="-184" b="26"/>
                </a:stretch>
              </a:blipFill>
            </p:spPr>
            <p:txBody>
              <a:bodyPr/>
              <a:lstStyle/>
              <a:p>
                <a:r>
                  <a:rPr lang="en-US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灯片编号占位符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3DA910-6EF5-46B4-A930-31B66B308C9E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8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 descr="图片包含 游戏机, 灯光&#10;&#10;描述已自动生成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2" t="23913" r="21257" b="25364"/>
          <a:stretch>
            <a:fillRect/>
          </a:stretch>
        </p:blipFill>
        <p:spPr>
          <a:xfrm>
            <a:off x="126125" y="-169312"/>
            <a:ext cx="8372902" cy="7140346"/>
          </a:xfrm>
        </p:spPr>
      </p:pic>
      <p:sp>
        <p:nvSpPr>
          <p:cNvPr id="7" name="文本框 6"/>
          <p:cNvSpPr txBox="1"/>
          <p:nvPr/>
        </p:nvSpPr>
        <p:spPr>
          <a:xfrm>
            <a:off x="126125" y="6029263"/>
            <a:ext cx="259605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Red: 400 to 800 eV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Green: 800 to 1500 eV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Blue: 1500 to 5000 eV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6658" y="398775"/>
            <a:ext cx="15166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9.3° by 9.3 °</a:t>
            </a: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274543" y="6034427"/>
            <a:ext cx="460374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X-ray data credit: EPSC, image credit: Chen Zhang, </a:t>
            </a:r>
            <a:r>
              <a:rPr kumimoji="0" lang="en-US" altLang="zh-CN" sz="11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Huaqing</a:t>
            </a:r>
            <a:r>
              <a:rPr kumimoji="0" lang="en-US" altLang="zh-CN" sz="11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 Cheng.</a:t>
            </a:r>
            <a:endParaRPr kumimoji="0" lang="zh-CN" altLang="zh-CN" sz="11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522141" y="488348"/>
            <a:ext cx="454373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Vela supernova remnant X-ray</a:t>
            </a:r>
            <a:r>
              <a:rPr kumimoji="0" lang="zh-CN" altLang="en-US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 </a:t>
            </a:r>
            <a:r>
              <a:rPr kumimoji="0" lang="en-US" altLang="zh-CN" sz="20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(nebula)</a:t>
            </a:r>
            <a:endParaRPr kumimoji="0" lang="en-US" altLang="zh-CN" sz="18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584389" y="2753556"/>
            <a:ext cx="360761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exposure 9.3 kilo-seconds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charset="0"/>
                <a:sym typeface="Arial" panose="020B0604020202020204"/>
              </a:rPr>
              <a:t>mage size 9.3° X 9.3 °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616323" y="4157050"/>
            <a:ext cx="321190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Vela supernova exploded about 11000 </a:t>
            </a:r>
            <a:r>
              <a:rPr kumimoji="0" lang="en-US" altLang="zh-CN" sz="1600" b="0" i="0" u="none" strike="noStrike" kern="1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yr</a:t>
            </a: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 ago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1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charset="0"/>
                <a:sym typeface="Arial" panose="020B0604020202020204"/>
              </a:rPr>
              <a:t>936 light years to Earth</a:t>
            </a:r>
            <a:endParaRPr kumimoji="0" lang="zh-CN" altLang="en-US" sz="1600" b="0" i="0" u="none" strike="noStrike" kern="1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charset="0"/>
              <a:sym typeface="Arial" panose="020B0604020202020204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93DA910-6EF5-46B4-A930-31B66B308C9E}" type="slidenum">
              <a:rPr kumimoji="0" lang="zh-CN" altLang="en-US" sz="1200" b="0" i="0" u="none" strike="noStrike" kern="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rPr>
              <a:t>9</a:t>
            </a:fld>
            <a:endParaRPr kumimoji="0" lang="zh-CN" altLang="en-US" sz="1200" b="0" i="0" u="none" strike="noStrike" kern="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裹">
  <a:themeElements>
    <a:clrScheme name="包裹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A6B727"/>
      </a:accent1>
      <a:accent2>
        <a:srgbClr val="418AB3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包裹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包裹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 panose="020B0604020202020204"/>
            <a:ea typeface="Arial" panose="020B0604020202020204"/>
            <a:cs typeface="Arial" panose="020B0604020202020204"/>
            <a:sym typeface="Arial" panose="020B0604020202020204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576</TotalTime>
  <Words>2611</Words>
  <Application>Microsoft Office PowerPoint</Application>
  <PresentationFormat>宽屏</PresentationFormat>
  <Paragraphs>524</Paragraphs>
  <Slides>36</Slides>
  <Notes>19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36</vt:i4>
      </vt:variant>
    </vt:vector>
  </HeadingPairs>
  <TitlesOfParts>
    <vt:vector size="59" baseType="lpstr">
      <vt:lpstr>Arial Unicode MS</vt:lpstr>
      <vt:lpstr>Avenir Medium</vt:lpstr>
      <vt:lpstr>Avenir Roman</vt:lpstr>
      <vt:lpstr>Krona One</vt:lpstr>
      <vt:lpstr>等线</vt:lpstr>
      <vt:lpstr>等线 Light</vt:lpstr>
      <vt:lpstr>微软雅黑</vt:lpstr>
      <vt:lpstr>微软雅黑</vt:lpstr>
      <vt:lpstr>Arial</vt:lpstr>
      <vt:lpstr>Arial Bold</vt:lpstr>
      <vt:lpstr>Book Antiqua</vt:lpstr>
      <vt:lpstr>Cambria Math</vt:lpstr>
      <vt:lpstr>Candara</vt:lpstr>
      <vt:lpstr>Gill Sans MT</vt:lpstr>
      <vt:lpstr>Helvetica</vt:lpstr>
      <vt:lpstr>Times</vt:lpstr>
      <vt:lpstr>Times New Roman</vt:lpstr>
      <vt:lpstr>Verdana</vt:lpstr>
      <vt:lpstr>Wingdings</vt:lpstr>
      <vt:lpstr>Default</vt:lpstr>
      <vt:lpstr>包裹</vt:lpstr>
      <vt:lpstr>1_Default</vt:lpstr>
      <vt:lpstr>1_Office 主题​​</vt:lpstr>
      <vt:lpstr>PowerPoint 演示文稿</vt:lpstr>
      <vt:lpstr>Einstein Probe (EP) mission</vt:lpstr>
      <vt:lpstr>Instruments &amp; spacecraft</vt:lpstr>
      <vt:lpstr>EP-WXT pathfinder LEIA (Lobster Eye Imager for Astronomy)</vt:lpstr>
      <vt:lpstr>Launch of EP      Jan. 9, 2024</vt:lpstr>
      <vt:lpstr>Launch of EP      Jan. 9, 2024</vt:lpstr>
      <vt:lpstr>Commissioning phase just completed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Onboard trigger for FXT automated follow-up</vt:lpstr>
      <vt:lpstr>EP240414a: the quickest follow-ups</vt:lpstr>
      <vt:lpstr>EP240315a: GRB @redshift 4.859</vt:lpstr>
      <vt:lpstr>GRBs(4)/Fast X-ray transients (10) by EP &amp; LEIA</vt:lpstr>
      <vt:lpstr>Example light curves of EP fast transients</vt:lpstr>
      <vt:lpstr>  Statistics on X-ray sources detected with EP-WXT</vt:lpstr>
      <vt:lpstr>Detection of transients on a daily basis</vt:lpstr>
      <vt:lpstr>Galactic transients</vt:lpstr>
      <vt:lpstr>Search for potential X-rays from GW event S240422ed</vt:lpstr>
      <vt:lpstr>EP detects an outburst in Small Magellanic Cloud </vt:lpstr>
      <vt:lpstr>Conclusion </vt:lpstr>
      <vt:lpstr>Monitoring of known X-ray sources</vt:lpstr>
      <vt:lpstr>Perspectives on GRB research </vt:lpstr>
      <vt:lpstr>Observation modes</vt:lpstr>
      <vt:lpstr>Alerts of transients, ToO &amp; data </vt:lpstr>
      <vt:lpstr>Alerts of transients, ToO &amp; data </vt:lpstr>
      <vt:lpstr>EP data and information flows </vt:lpstr>
      <vt:lpstr>EP main web page at NAOC</vt:lpstr>
      <vt:lpstr>Main science objectives</vt:lpstr>
      <vt:lpstr>Wide-field X-ray Telescope</vt:lpstr>
      <vt:lpstr>Follow-up X-ray Telescope (FXT) </vt:lpstr>
      <vt:lpstr>EP satellite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wenda zhang</cp:lastModifiedBy>
  <cp:revision>331</cp:revision>
  <dcterms:created xsi:type="dcterms:W3CDTF">2024-08-03T15:09:26Z</dcterms:created>
  <dcterms:modified xsi:type="dcterms:W3CDTF">2024-08-03T19:05:12Z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/>
  </property>
  <property fmtid="{D5CDD505-2E9C-101B-9397-08002B2CF9AE}" pid="3" name="KSOProductBuildVer">
    <vt:lpwstr>1033-11.1.0.11720</vt:lpwstr>
  </property>
</Properties>
</file>